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9" r:id="rId2"/>
    <p:sldId id="276" r:id="rId3"/>
    <p:sldId id="277" r:id="rId4"/>
    <p:sldId id="518" r:id="rId5"/>
    <p:sldId id="272" r:id="rId6"/>
    <p:sldId id="268" r:id="rId7"/>
    <p:sldId id="270" r:id="rId8"/>
    <p:sldId id="256" r:id="rId9"/>
    <p:sldId id="257" r:id="rId10"/>
    <p:sldId id="263" r:id="rId11"/>
    <p:sldId id="264" r:id="rId12"/>
    <p:sldId id="258" r:id="rId13"/>
    <p:sldId id="259" r:id="rId14"/>
    <p:sldId id="260" r:id="rId15"/>
    <p:sldId id="261" r:id="rId16"/>
    <p:sldId id="265" r:id="rId17"/>
    <p:sldId id="262" r:id="rId18"/>
    <p:sldId id="273" r:id="rId19"/>
    <p:sldId id="279" r:id="rId20"/>
    <p:sldId id="516" r:id="rId21"/>
    <p:sldId id="517" r:id="rId22"/>
    <p:sldId id="274" r:id="rId23"/>
    <p:sldId id="275" r:id="rId24"/>
    <p:sldId id="278" r:id="rId25"/>
    <p:sldId id="26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53162" autoAdjust="0"/>
  </p:normalViewPr>
  <p:slideViewPr>
    <p:cSldViewPr snapToGrid="0">
      <p:cViewPr varScale="1">
        <p:scale>
          <a:sx n="62" d="100"/>
          <a:sy n="62" d="100"/>
        </p:scale>
        <p:origin x="1698"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7F059-3A30-41DA-892C-89528B0A03F6}" type="doc">
      <dgm:prSet loTypeId="urn:microsoft.com/office/officeart/2005/8/layout/vList2" loCatId="list" qsTypeId="urn:microsoft.com/office/officeart/2005/8/quickstyle/simple3" qsCatId="simple" csTypeId="urn:microsoft.com/office/officeart/2005/8/colors/accent3_4" csCatId="accent3"/>
      <dgm:spPr/>
      <dgm:t>
        <a:bodyPr/>
        <a:lstStyle/>
        <a:p>
          <a:endParaRPr lang="de-DE"/>
        </a:p>
      </dgm:t>
    </dgm:pt>
    <dgm:pt modelId="{B331FAD2-7827-473D-9121-943746BC8046}">
      <dgm:prSet/>
      <dgm:spPr/>
      <dgm:t>
        <a:bodyPr/>
        <a:lstStyle/>
        <a:p>
          <a:pPr rtl="0"/>
          <a:r>
            <a:rPr lang="en-US" dirty="0"/>
            <a:t>In-Memory</a:t>
          </a:r>
          <a:endParaRPr lang="de-DE" dirty="0"/>
        </a:p>
      </dgm:t>
    </dgm:pt>
    <dgm:pt modelId="{460794B6-8BB3-4617-8B56-893F60B03C44}" type="parTrans" cxnId="{0EAB1229-6F5E-4591-9932-8014B8D09E78}">
      <dgm:prSet/>
      <dgm:spPr/>
      <dgm:t>
        <a:bodyPr/>
        <a:lstStyle/>
        <a:p>
          <a:endParaRPr lang="de-DE"/>
        </a:p>
      </dgm:t>
    </dgm:pt>
    <dgm:pt modelId="{D2901973-C877-43E0-A40A-28ABE51A43F8}" type="sibTrans" cxnId="{0EAB1229-6F5E-4591-9932-8014B8D09E78}">
      <dgm:prSet/>
      <dgm:spPr/>
      <dgm:t>
        <a:bodyPr/>
        <a:lstStyle/>
        <a:p>
          <a:endParaRPr lang="de-DE"/>
        </a:p>
      </dgm:t>
    </dgm:pt>
    <dgm:pt modelId="{8331447C-BC17-4F1C-B285-49DEAE339E7D}">
      <dgm:prSet/>
      <dgm:spPr/>
      <dgm:t>
        <a:bodyPr/>
        <a:lstStyle/>
        <a:p>
          <a:pPr rtl="0"/>
          <a:r>
            <a:rPr lang="en-US" dirty="0"/>
            <a:t>Every table in the deployed model will be processed and stored in </a:t>
          </a:r>
          <a:r>
            <a:rPr lang="en-US" dirty="0" err="1"/>
            <a:t>xVelocity</a:t>
          </a:r>
          <a:r>
            <a:rPr lang="en-US" dirty="0"/>
            <a:t>. At query time, only </a:t>
          </a:r>
          <a:r>
            <a:rPr lang="en-US" dirty="0" err="1"/>
            <a:t>xVelocity</a:t>
          </a:r>
          <a:r>
            <a:rPr lang="en-US" dirty="0"/>
            <a:t> will be used.</a:t>
          </a:r>
          <a:endParaRPr lang="de-DE" dirty="0"/>
        </a:p>
      </dgm:t>
    </dgm:pt>
    <dgm:pt modelId="{191A5CBF-DD03-40F3-8798-801C9D695E96}" type="parTrans" cxnId="{1E23ACCD-71EC-48CA-928D-4B21B46A7573}">
      <dgm:prSet/>
      <dgm:spPr/>
      <dgm:t>
        <a:bodyPr/>
        <a:lstStyle/>
        <a:p>
          <a:endParaRPr lang="de-DE"/>
        </a:p>
      </dgm:t>
    </dgm:pt>
    <dgm:pt modelId="{58B1D4D2-F51F-4129-AFE4-2D0F22011E1C}" type="sibTrans" cxnId="{1E23ACCD-71EC-48CA-928D-4B21B46A7573}">
      <dgm:prSet/>
      <dgm:spPr/>
      <dgm:t>
        <a:bodyPr/>
        <a:lstStyle/>
        <a:p>
          <a:endParaRPr lang="de-DE"/>
        </a:p>
      </dgm:t>
    </dgm:pt>
    <dgm:pt modelId="{595772B1-4FCA-4C5C-AEBC-FA435EFF7CCB}">
      <dgm:prSet/>
      <dgm:spPr/>
      <dgm:t>
        <a:bodyPr/>
        <a:lstStyle/>
        <a:p>
          <a:pPr rtl="0"/>
          <a:r>
            <a:rPr lang="en-US"/>
            <a:t>DirectQuery</a:t>
          </a:r>
          <a:endParaRPr lang="de-DE"/>
        </a:p>
      </dgm:t>
    </dgm:pt>
    <dgm:pt modelId="{B63AF2C6-7D79-4D8E-A709-C328931484DF}" type="parTrans" cxnId="{B0781B42-5080-414C-A6B1-E9477FDED6E7}">
      <dgm:prSet/>
      <dgm:spPr/>
      <dgm:t>
        <a:bodyPr/>
        <a:lstStyle/>
        <a:p>
          <a:endParaRPr lang="de-DE"/>
        </a:p>
      </dgm:t>
    </dgm:pt>
    <dgm:pt modelId="{B5A3698D-25C1-4C9A-88BE-3CC8685C7CEB}" type="sibTrans" cxnId="{B0781B42-5080-414C-A6B1-E9477FDED6E7}">
      <dgm:prSet/>
      <dgm:spPr/>
      <dgm:t>
        <a:bodyPr/>
        <a:lstStyle/>
        <a:p>
          <a:endParaRPr lang="de-DE"/>
        </a:p>
      </dgm:t>
    </dgm:pt>
    <dgm:pt modelId="{A6C1816A-77F3-453C-AE7F-08B95CB45361}">
      <dgm:prSet/>
      <dgm:spPr/>
      <dgm:t>
        <a:bodyPr/>
        <a:lstStyle/>
        <a:p>
          <a:pPr rtl="0"/>
          <a:r>
            <a:rPr lang="en-US" dirty="0"/>
            <a:t>Every table in the deployed model is not loaded in memory during processing, and any DAX query will be converted into a SQL query. Queries in MDX are not supported by this mode.</a:t>
          </a:r>
          <a:endParaRPr lang="de-DE" dirty="0"/>
        </a:p>
      </dgm:t>
    </dgm:pt>
    <dgm:pt modelId="{E6007015-AC86-48CA-BC0F-97E6C1758746}" type="parTrans" cxnId="{61FE7EC4-F0F2-45BA-9B30-CD3DAC1D8FAE}">
      <dgm:prSet/>
      <dgm:spPr/>
      <dgm:t>
        <a:bodyPr/>
        <a:lstStyle/>
        <a:p>
          <a:endParaRPr lang="de-DE"/>
        </a:p>
      </dgm:t>
    </dgm:pt>
    <dgm:pt modelId="{5284696D-E135-40E8-84F9-CD5C17F1DF05}" type="sibTrans" cxnId="{61FE7EC4-F0F2-45BA-9B30-CD3DAC1D8FAE}">
      <dgm:prSet/>
      <dgm:spPr/>
      <dgm:t>
        <a:bodyPr/>
        <a:lstStyle/>
        <a:p>
          <a:endParaRPr lang="de-DE"/>
        </a:p>
      </dgm:t>
    </dgm:pt>
    <dgm:pt modelId="{DF3058DB-86B1-426D-B97D-19C68E64BCF2}" type="pres">
      <dgm:prSet presAssocID="{0717F059-3A30-41DA-892C-89528B0A03F6}" presName="linear" presStyleCnt="0">
        <dgm:presLayoutVars>
          <dgm:animLvl val="lvl"/>
          <dgm:resizeHandles val="exact"/>
        </dgm:presLayoutVars>
      </dgm:prSet>
      <dgm:spPr/>
    </dgm:pt>
    <dgm:pt modelId="{05E07EB9-589D-48AD-8120-7563056361F1}" type="pres">
      <dgm:prSet presAssocID="{B331FAD2-7827-473D-9121-943746BC8046}" presName="parentText" presStyleLbl="node1" presStyleIdx="0" presStyleCnt="2">
        <dgm:presLayoutVars>
          <dgm:chMax val="0"/>
          <dgm:bulletEnabled val="1"/>
        </dgm:presLayoutVars>
      </dgm:prSet>
      <dgm:spPr/>
    </dgm:pt>
    <dgm:pt modelId="{97D60728-7D3B-4381-913B-59501DD6B85F}" type="pres">
      <dgm:prSet presAssocID="{B331FAD2-7827-473D-9121-943746BC8046}" presName="childText" presStyleLbl="revTx" presStyleIdx="0" presStyleCnt="2">
        <dgm:presLayoutVars>
          <dgm:bulletEnabled val="1"/>
        </dgm:presLayoutVars>
      </dgm:prSet>
      <dgm:spPr/>
    </dgm:pt>
    <dgm:pt modelId="{697155CF-6ADA-4422-926F-88B7089B146B}" type="pres">
      <dgm:prSet presAssocID="{595772B1-4FCA-4C5C-AEBC-FA435EFF7CCB}" presName="parentText" presStyleLbl="node1" presStyleIdx="1" presStyleCnt="2">
        <dgm:presLayoutVars>
          <dgm:chMax val="0"/>
          <dgm:bulletEnabled val="1"/>
        </dgm:presLayoutVars>
      </dgm:prSet>
      <dgm:spPr/>
    </dgm:pt>
    <dgm:pt modelId="{CDB231A5-61F5-48EC-A459-56276896628A}" type="pres">
      <dgm:prSet presAssocID="{595772B1-4FCA-4C5C-AEBC-FA435EFF7CCB}" presName="childText" presStyleLbl="revTx" presStyleIdx="1" presStyleCnt="2">
        <dgm:presLayoutVars>
          <dgm:bulletEnabled val="1"/>
        </dgm:presLayoutVars>
      </dgm:prSet>
      <dgm:spPr/>
    </dgm:pt>
  </dgm:ptLst>
  <dgm:cxnLst>
    <dgm:cxn modelId="{0EAB1229-6F5E-4591-9932-8014B8D09E78}" srcId="{0717F059-3A30-41DA-892C-89528B0A03F6}" destId="{B331FAD2-7827-473D-9121-943746BC8046}" srcOrd="0" destOrd="0" parTransId="{460794B6-8BB3-4617-8B56-893F60B03C44}" sibTransId="{D2901973-C877-43E0-A40A-28ABE51A43F8}"/>
    <dgm:cxn modelId="{D399EC2C-38CE-465D-8664-286A23D2D11B}" type="presOf" srcId="{595772B1-4FCA-4C5C-AEBC-FA435EFF7CCB}" destId="{697155CF-6ADA-4422-926F-88B7089B146B}" srcOrd="0" destOrd="0" presId="urn:microsoft.com/office/officeart/2005/8/layout/vList2"/>
    <dgm:cxn modelId="{678C595E-CD77-4E31-809C-F87498FF1190}" type="presOf" srcId="{0717F059-3A30-41DA-892C-89528B0A03F6}" destId="{DF3058DB-86B1-426D-B97D-19C68E64BCF2}" srcOrd="0" destOrd="0" presId="urn:microsoft.com/office/officeart/2005/8/layout/vList2"/>
    <dgm:cxn modelId="{B0781B42-5080-414C-A6B1-E9477FDED6E7}" srcId="{0717F059-3A30-41DA-892C-89528B0A03F6}" destId="{595772B1-4FCA-4C5C-AEBC-FA435EFF7CCB}" srcOrd="1" destOrd="0" parTransId="{B63AF2C6-7D79-4D8E-A709-C328931484DF}" sibTransId="{B5A3698D-25C1-4C9A-88BE-3CC8685C7CEB}"/>
    <dgm:cxn modelId="{4D98B9A2-2633-4822-BBE8-8C329E104B6C}" type="presOf" srcId="{B331FAD2-7827-473D-9121-943746BC8046}" destId="{05E07EB9-589D-48AD-8120-7563056361F1}" srcOrd="0" destOrd="0" presId="urn:microsoft.com/office/officeart/2005/8/layout/vList2"/>
    <dgm:cxn modelId="{61FE7EC4-F0F2-45BA-9B30-CD3DAC1D8FAE}" srcId="{595772B1-4FCA-4C5C-AEBC-FA435EFF7CCB}" destId="{A6C1816A-77F3-453C-AE7F-08B95CB45361}" srcOrd="0" destOrd="0" parTransId="{E6007015-AC86-48CA-BC0F-97E6C1758746}" sibTransId="{5284696D-E135-40E8-84F9-CD5C17F1DF05}"/>
    <dgm:cxn modelId="{1E23ACCD-71EC-48CA-928D-4B21B46A7573}" srcId="{B331FAD2-7827-473D-9121-943746BC8046}" destId="{8331447C-BC17-4F1C-B285-49DEAE339E7D}" srcOrd="0" destOrd="0" parTransId="{191A5CBF-DD03-40F3-8798-801C9D695E96}" sibTransId="{58B1D4D2-F51F-4129-AFE4-2D0F22011E1C}"/>
    <dgm:cxn modelId="{F77F21CE-3E7F-4CD7-8F72-9FD1B4428A4F}" type="presOf" srcId="{8331447C-BC17-4F1C-B285-49DEAE339E7D}" destId="{97D60728-7D3B-4381-913B-59501DD6B85F}" srcOrd="0" destOrd="0" presId="urn:microsoft.com/office/officeart/2005/8/layout/vList2"/>
    <dgm:cxn modelId="{C89F40F7-F391-4E9C-AACA-0C1DFF294DEF}" type="presOf" srcId="{A6C1816A-77F3-453C-AE7F-08B95CB45361}" destId="{CDB231A5-61F5-48EC-A459-56276896628A}" srcOrd="0" destOrd="0" presId="urn:microsoft.com/office/officeart/2005/8/layout/vList2"/>
    <dgm:cxn modelId="{F4258170-2FDD-4B2A-B10C-8F8F241A4A64}" type="presParOf" srcId="{DF3058DB-86B1-426D-B97D-19C68E64BCF2}" destId="{05E07EB9-589D-48AD-8120-7563056361F1}" srcOrd="0" destOrd="0" presId="urn:microsoft.com/office/officeart/2005/8/layout/vList2"/>
    <dgm:cxn modelId="{190CCEB4-9755-484E-BCF3-9AA532DDB918}" type="presParOf" srcId="{DF3058DB-86B1-426D-B97D-19C68E64BCF2}" destId="{97D60728-7D3B-4381-913B-59501DD6B85F}" srcOrd="1" destOrd="0" presId="urn:microsoft.com/office/officeart/2005/8/layout/vList2"/>
    <dgm:cxn modelId="{F30CDD25-74ED-405F-9B6F-8F998F6D3D37}" type="presParOf" srcId="{DF3058DB-86B1-426D-B97D-19C68E64BCF2}" destId="{697155CF-6ADA-4422-926F-88B7089B146B}" srcOrd="2" destOrd="0" presId="urn:microsoft.com/office/officeart/2005/8/layout/vList2"/>
    <dgm:cxn modelId="{DF876A09-6CC8-469B-8D67-10343B732242}" type="presParOf" srcId="{DF3058DB-86B1-426D-B97D-19C68E64BCF2}" destId="{CDB231A5-61F5-48EC-A459-56276896628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016D0-B28A-4C23-8407-9F725D1298D7}" type="doc">
      <dgm:prSet loTypeId="urn:microsoft.com/office/officeart/2005/8/layout/vList2" loCatId="list" qsTypeId="urn:microsoft.com/office/officeart/2005/8/quickstyle/simple3" qsCatId="simple" csTypeId="urn:microsoft.com/office/officeart/2005/8/colors/accent3_4" csCatId="accent3"/>
      <dgm:spPr/>
      <dgm:t>
        <a:bodyPr/>
        <a:lstStyle/>
        <a:p>
          <a:endParaRPr lang="de-DE"/>
        </a:p>
      </dgm:t>
    </dgm:pt>
    <dgm:pt modelId="{7C9F51AC-E359-4B36-9F85-B10955E082C7}">
      <dgm:prSet/>
      <dgm:spPr/>
      <dgm:t>
        <a:bodyPr/>
        <a:lstStyle/>
        <a:p>
          <a:pPr rtl="0"/>
          <a:r>
            <a:rPr lang="en-US"/>
            <a:t>DirectQuery With In-Memory</a:t>
          </a:r>
          <a:endParaRPr lang="de-DE"/>
        </a:p>
      </dgm:t>
    </dgm:pt>
    <dgm:pt modelId="{4DA02035-5171-4269-973F-EA564F7941B8}" type="parTrans" cxnId="{7FF3F106-5A75-4754-8018-3CDBE63E1615}">
      <dgm:prSet/>
      <dgm:spPr/>
      <dgm:t>
        <a:bodyPr/>
        <a:lstStyle/>
        <a:p>
          <a:endParaRPr lang="de-DE"/>
        </a:p>
      </dgm:t>
    </dgm:pt>
    <dgm:pt modelId="{55CD6859-ADF0-4F61-8707-C1DE9720EAEC}" type="sibTrans" cxnId="{7FF3F106-5A75-4754-8018-3CDBE63E1615}">
      <dgm:prSet/>
      <dgm:spPr/>
      <dgm:t>
        <a:bodyPr/>
        <a:lstStyle/>
        <a:p>
          <a:endParaRPr lang="de-DE"/>
        </a:p>
      </dgm:t>
    </dgm:pt>
    <dgm:pt modelId="{7EE469F0-C10C-49D9-B832-453744C10A12}">
      <dgm:prSet/>
      <dgm:spPr/>
      <dgm:t>
        <a:bodyPr/>
        <a:lstStyle/>
        <a:p>
          <a:pPr rtl="0"/>
          <a:r>
            <a:rPr lang="en-US" dirty="0"/>
            <a:t>Every table in the deployed model will be processed and stored in </a:t>
          </a:r>
          <a:r>
            <a:rPr lang="en-US" dirty="0" err="1"/>
            <a:t>xVelocity</a:t>
          </a:r>
          <a:r>
            <a:rPr lang="en-US" dirty="0"/>
            <a:t>. At query time, by default, any DAX query will be converted into a SQL query. </a:t>
          </a:r>
          <a:r>
            <a:rPr lang="en-US" b="1" dirty="0"/>
            <a:t>The client can select the query mode </a:t>
          </a:r>
          <a:r>
            <a:rPr lang="en-US" dirty="0"/>
            <a:t>by using the </a:t>
          </a:r>
          <a:r>
            <a:rPr lang="en-US" dirty="0" err="1"/>
            <a:t>DirectQueryMode</a:t>
          </a:r>
          <a:r>
            <a:rPr lang="en-US" dirty="0"/>
            <a:t> setting in the connection string.</a:t>
          </a:r>
          <a:endParaRPr lang="de-DE" dirty="0"/>
        </a:p>
      </dgm:t>
    </dgm:pt>
    <dgm:pt modelId="{E4C54A1C-FC56-4007-AF05-DE60CF834AB4}" type="parTrans" cxnId="{8B0B2D12-9481-4D46-9016-06134E14D088}">
      <dgm:prSet/>
      <dgm:spPr/>
      <dgm:t>
        <a:bodyPr/>
        <a:lstStyle/>
        <a:p>
          <a:endParaRPr lang="de-DE"/>
        </a:p>
      </dgm:t>
    </dgm:pt>
    <dgm:pt modelId="{36AF9F2B-91BF-418F-BDCC-0833D3AB864B}" type="sibTrans" cxnId="{8B0B2D12-9481-4D46-9016-06134E14D088}">
      <dgm:prSet/>
      <dgm:spPr/>
      <dgm:t>
        <a:bodyPr/>
        <a:lstStyle/>
        <a:p>
          <a:endParaRPr lang="de-DE"/>
        </a:p>
      </dgm:t>
    </dgm:pt>
    <dgm:pt modelId="{0F8224C6-FC60-4C9A-B892-6FE35232F77B}">
      <dgm:prSet/>
      <dgm:spPr/>
      <dgm:t>
        <a:bodyPr/>
        <a:lstStyle/>
        <a:p>
          <a:pPr rtl="0"/>
          <a:r>
            <a:rPr lang="en-US" dirty="0"/>
            <a:t>In-Memory With </a:t>
          </a:r>
          <a:r>
            <a:rPr lang="en-US" dirty="0" err="1"/>
            <a:t>DirectQuery</a:t>
          </a:r>
          <a:endParaRPr lang="de-DE" dirty="0"/>
        </a:p>
      </dgm:t>
    </dgm:pt>
    <dgm:pt modelId="{F9E205A4-785E-4EA7-AEA4-3FB0ACC38727}" type="parTrans" cxnId="{4D92B7A4-FB26-402A-87F3-C3BD09CF24CE}">
      <dgm:prSet/>
      <dgm:spPr/>
      <dgm:t>
        <a:bodyPr/>
        <a:lstStyle/>
        <a:p>
          <a:endParaRPr lang="de-DE"/>
        </a:p>
      </dgm:t>
    </dgm:pt>
    <dgm:pt modelId="{8B1FBDC7-810F-437A-BC02-67679062CEC5}" type="sibTrans" cxnId="{4D92B7A4-FB26-402A-87F3-C3BD09CF24CE}">
      <dgm:prSet/>
      <dgm:spPr/>
      <dgm:t>
        <a:bodyPr/>
        <a:lstStyle/>
        <a:p>
          <a:endParaRPr lang="de-DE"/>
        </a:p>
      </dgm:t>
    </dgm:pt>
    <dgm:pt modelId="{837A7C62-AB62-40B7-B286-4CF16622686B}">
      <dgm:prSet/>
      <dgm:spPr/>
      <dgm:t>
        <a:bodyPr/>
        <a:lstStyle/>
        <a:p>
          <a:pPr rtl="0"/>
          <a:r>
            <a:rPr lang="en-US" dirty="0"/>
            <a:t>Every table in the deployed model will be processed and stored in </a:t>
          </a:r>
          <a:r>
            <a:rPr lang="en-US" dirty="0" err="1"/>
            <a:t>xVelocity</a:t>
          </a:r>
          <a:r>
            <a:rPr lang="en-US" dirty="0"/>
            <a:t>. At query time, by default, any query will be sent to </a:t>
          </a:r>
          <a:r>
            <a:rPr lang="en-US" dirty="0" err="1"/>
            <a:t>xVelocity</a:t>
          </a:r>
          <a:r>
            <a:rPr lang="en-US" dirty="0"/>
            <a:t>. </a:t>
          </a:r>
          <a:r>
            <a:rPr lang="en-US" b="1" dirty="0"/>
            <a:t>The client can select the query mode </a:t>
          </a:r>
          <a:r>
            <a:rPr lang="en-US" dirty="0"/>
            <a:t>by using the </a:t>
          </a:r>
          <a:r>
            <a:rPr lang="en-US" dirty="0" err="1"/>
            <a:t>DirectQueryMode</a:t>
          </a:r>
          <a:r>
            <a:rPr lang="en-US" dirty="0"/>
            <a:t> setting in the connection string.</a:t>
          </a:r>
          <a:endParaRPr lang="de-DE" dirty="0"/>
        </a:p>
      </dgm:t>
    </dgm:pt>
    <dgm:pt modelId="{5633301A-8AD9-423E-86ED-76E358404513}" type="parTrans" cxnId="{828726A5-80CB-43CA-9518-E8F30BC586A0}">
      <dgm:prSet/>
      <dgm:spPr/>
      <dgm:t>
        <a:bodyPr/>
        <a:lstStyle/>
        <a:p>
          <a:endParaRPr lang="de-DE"/>
        </a:p>
      </dgm:t>
    </dgm:pt>
    <dgm:pt modelId="{18B75A01-ADFA-4390-B893-6ACBCEAFA607}" type="sibTrans" cxnId="{828726A5-80CB-43CA-9518-E8F30BC586A0}">
      <dgm:prSet/>
      <dgm:spPr/>
      <dgm:t>
        <a:bodyPr/>
        <a:lstStyle/>
        <a:p>
          <a:endParaRPr lang="de-DE"/>
        </a:p>
      </dgm:t>
    </dgm:pt>
    <dgm:pt modelId="{A35B6C1C-D9FC-44CA-8C86-9EFA903D89E9}" type="pres">
      <dgm:prSet presAssocID="{1BB016D0-B28A-4C23-8407-9F725D1298D7}" presName="linear" presStyleCnt="0">
        <dgm:presLayoutVars>
          <dgm:animLvl val="lvl"/>
          <dgm:resizeHandles val="exact"/>
        </dgm:presLayoutVars>
      </dgm:prSet>
      <dgm:spPr/>
    </dgm:pt>
    <dgm:pt modelId="{6AE6ECE6-238F-4E55-AFA3-BF9924AEE859}" type="pres">
      <dgm:prSet presAssocID="{7C9F51AC-E359-4B36-9F85-B10955E082C7}" presName="parentText" presStyleLbl="node1" presStyleIdx="0" presStyleCnt="2">
        <dgm:presLayoutVars>
          <dgm:chMax val="0"/>
          <dgm:bulletEnabled val="1"/>
        </dgm:presLayoutVars>
      </dgm:prSet>
      <dgm:spPr/>
    </dgm:pt>
    <dgm:pt modelId="{9CD6D475-6254-43F3-AABC-BD05CEBEB7A0}" type="pres">
      <dgm:prSet presAssocID="{7C9F51AC-E359-4B36-9F85-B10955E082C7}" presName="childText" presStyleLbl="revTx" presStyleIdx="0" presStyleCnt="2">
        <dgm:presLayoutVars>
          <dgm:bulletEnabled val="1"/>
        </dgm:presLayoutVars>
      </dgm:prSet>
      <dgm:spPr/>
    </dgm:pt>
    <dgm:pt modelId="{A1701185-B982-4C8C-A837-EEE7C062DE9C}" type="pres">
      <dgm:prSet presAssocID="{0F8224C6-FC60-4C9A-B892-6FE35232F77B}" presName="parentText" presStyleLbl="node1" presStyleIdx="1" presStyleCnt="2">
        <dgm:presLayoutVars>
          <dgm:chMax val="0"/>
          <dgm:bulletEnabled val="1"/>
        </dgm:presLayoutVars>
      </dgm:prSet>
      <dgm:spPr/>
    </dgm:pt>
    <dgm:pt modelId="{1A644F6C-B272-4530-AF8A-BB028E8EF5C7}" type="pres">
      <dgm:prSet presAssocID="{0F8224C6-FC60-4C9A-B892-6FE35232F77B}" presName="childText" presStyleLbl="revTx" presStyleIdx="1" presStyleCnt="2">
        <dgm:presLayoutVars>
          <dgm:bulletEnabled val="1"/>
        </dgm:presLayoutVars>
      </dgm:prSet>
      <dgm:spPr/>
    </dgm:pt>
  </dgm:ptLst>
  <dgm:cxnLst>
    <dgm:cxn modelId="{7FF3F106-5A75-4754-8018-3CDBE63E1615}" srcId="{1BB016D0-B28A-4C23-8407-9F725D1298D7}" destId="{7C9F51AC-E359-4B36-9F85-B10955E082C7}" srcOrd="0" destOrd="0" parTransId="{4DA02035-5171-4269-973F-EA564F7941B8}" sibTransId="{55CD6859-ADF0-4F61-8707-C1DE9720EAEC}"/>
    <dgm:cxn modelId="{8B0B2D12-9481-4D46-9016-06134E14D088}" srcId="{7C9F51AC-E359-4B36-9F85-B10955E082C7}" destId="{7EE469F0-C10C-49D9-B832-453744C10A12}" srcOrd="0" destOrd="0" parTransId="{E4C54A1C-FC56-4007-AF05-DE60CF834AB4}" sibTransId="{36AF9F2B-91BF-418F-BDCC-0833D3AB864B}"/>
    <dgm:cxn modelId="{119C1E19-1993-49C4-B50D-4DD13946797E}" type="presOf" srcId="{1BB016D0-B28A-4C23-8407-9F725D1298D7}" destId="{A35B6C1C-D9FC-44CA-8C86-9EFA903D89E9}" srcOrd="0" destOrd="0" presId="urn:microsoft.com/office/officeart/2005/8/layout/vList2"/>
    <dgm:cxn modelId="{51072C2D-BFFA-4E1D-AC28-5F5C8C9C37DB}" type="presOf" srcId="{7EE469F0-C10C-49D9-B832-453744C10A12}" destId="{9CD6D475-6254-43F3-AABC-BD05CEBEB7A0}" srcOrd="0" destOrd="0" presId="urn:microsoft.com/office/officeart/2005/8/layout/vList2"/>
    <dgm:cxn modelId="{A82F4565-EFE5-45CB-AC12-E98F393AFDEC}" type="presOf" srcId="{837A7C62-AB62-40B7-B286-4CF16622686B}" destId="{1A644F6C-B272-4530-AF8A-BB028E8EF5C7}" srcOrd="0" destOrd="0" presId="urn:microsoft.com/office/officeart/2005/8/layout/vList2"/>
    <dgm:cxn modelId="{4D92B7A4-FB26-402A-87F3-C3BD09CF24CE}" srcId="{1BB016D0-B28A-4C23-8407-9F725D1298D7}" destId="{0F8224C6-FC60-4C9A-B892-6FE35232F77B}" srcOrd="1" destOrd="0" parTransId="{F9E205A4-785E-4EA7-AEA4-3FB0ACC38727}" sibTransId="{8B1FBDC7-810F-437A-BC02-67679062CEC5}"/>
    <dgm:cxn modelId="{828726A5-80CB-43CA-9518-E8F30BC586A0}" srcId="{0F8224C6-FC60-4C9A-B892-6FE35232F77B}" destId="{837A7C62-AB62-40B7-B286-4CF16622686B}" srcOrd="0" destOrd="0" parTransId="{5633301A-8AD9-423E-86ED-76E358404513}" sibTransId="{18B75A01-ADFA-4390-B893-6ACBCEAFA607}"/>
    <dgm:cxn modelId="{D996BADB-CA97-4B0A-80ED-E78D11D091BA}" type="presOf" srcId="{0F8224C6-FC60-4C9A-B892-6FE35232F77B}" destId="{A1701185-B982-4C8C-A837-EEE7C062DE9C}" srcOrd="0" destOrd="0" presId="urn:microsoft.com/office/officeart/2005/8/layout/vList2"/>
    <dgm:cxn modelId="{66061FDD-D7BF-4F1C-A131-0AE753C98DC4}" type="presOf" srcId="{7C9F51AC-E359-4B36-9F85-B10955E082C7}" destId="{6AE6ECE6-238F-4E55-AFA3-BF9924AEE859}" srcOrd="0" destOrd="0" presId="urn:microsoft.com/office/officeart/2005/8/layout/vList2"/>
    <dgm:cxn modelId="{2E73F0DA-AD3D-48CF-B5D8-1CF823462A22}" type="presParOf" srcId="{A35B6C1C-D9FC-44CA-8C86-9EFA903D89E9}" destId="{6AE6ECE6-238F-4E55-AFA3-BF9924AEE859}" srcOrd="0" destOrd="0" presId="urn:microsoft.com/office/officeart/2005/8/layout/vList2"/>
    <dgm:cxn modelId="{14373DD2-3AC0-4A04-8BE5-D6122598C086}" type="presParOf" srcId="{A35B6C1C-D9FC-44CA-8C86-9EFA903D89E9}" destId="{9CD6D475-6254-43F3-AABC-BD05CEBEB7A0}" srcOrd="1" destOrd="0" presId="urn:microsoft.com/office/officeart/2005/8/layout/vList2"/>
    <dgm:cxn modelId="{ABA36252-B5A3-4D03-80B0-B86AAD015119}" type="presParOf" srcId="{A35B6C1C-D9FC-44CA-8C86-9EFA903D89E9}" destId="{A1701185-B982-4C8C-A837-EEE7C062DE9C}" srcOrd="2" destOrd="0" presId="urn:microsoft.com/office/officeart/2005/8/layout/vList2"/>
    <dgm:cxn modelId="{7E496684-E31C-4575-A3E0-59F95D9C7B0E}" type="presParOf" srcId="{A35B6C1C-D9FC-44CA-8C86-9EFA903D89E9}" destId="{1A644F6C-B272-4530-AF8A-BB028E8EF5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07EB9-589D-48AD-8120-7563056361F1}">
      <dsp:nvSpPr>
        <dsp:cNvPr id="0" name=""/>
        <dsp:cNvSpPr/>
      </dsp:nvSpPr>
      <dsp:spPr>
        <a:xfrm>
          <a:off x="0" y="79760"/>
          <a:ext cx="10515600" cy="935415"/>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dirty="0"/>
            <a:t>In-Memory</a:t>
          </a:r>
          <a:endParaRPr lang="de-DE" sz="3900" kern="1200" dirty="0"/>
        </a:p>
      </dsp:txBody>
      <dsp:txXfrm>
        <a:off x="45663" y="125423"/>
        <a:ext cx="10424274" cy="844089"/>
      </dsp:txXfrm>
    </dsp:sp>
    <dsp:sp modelId="{97D60728-7D3B-4381-913B-59501DD6B85F}">
      <dsp:nvSpPr>
        <dsp:cNvPr id="0" name=""/>
        <dsp:cNvSpPr/>
      </dsp:nvSpPr>
      <dsp:spPr>
        <a:xfrm>
          <a:off x="0" y="1015175"/>
          <a:ext cx="10515600"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Every table in the deployed model will be processed and stored in </a:t>
          </a:r>
          <a:r>
            <a:rPr lang="en-US" sz="3000" kern="1200" dirty="0" err="1"/>
            <a:t>xVelocity</a:t>
          </a:r>
          <a:r>
            <a:rPr lang="en-US" sz="3000" kern="1200" dirty="0"/>
            <a:t>. At query time, only </a:t>
          </a:r>
          <a:r>
            <a:rPr lang="en-US" sz="3000" kern="1200" dirty="0" err="1"/>
            <a:t>xVelocity</a:t>
          </a:r>
          <a:r>
            <a:rPr lang="en-US" sz="3000" kern="1200" dirty="0"/>
            <a:t> will be used.</a:t>
          </a:r>
          <a:endParaRPr lang="de-DE" sz="3000" kern="1200" dirty="0"/>
        </a:p>
      </dsp:txBody>
      <dsp:txXfrm>
        <a:off x="0" y="1015175"/>
        <a:ext cx="10515600" cy="948577"/>
      </dsp:txXfrm>
    </dsp:sp>
    <dsp:sp modelId="{697155CF-6ADA-4422-926F-88B7089B146B}">
      <dsp:nvSpPr>
        <dsp:cNvPr id="0" name=""/>
        <dsp:cNvSpPr/>
      </dsp:nvSpPr>
      <dsp:spPr>
        <a:xfrm>
          <a:off x="0" y="1963752"/>
          <a:ext cx="10515600" cy="935415"/>
        </a:xfrm>
        <a:prstGeom prst="roundRect">
          <a:avLst/>
        </a:prstGeom>
        <a:gradFill rotWithShape="0">
          <a:gsLst>
            <a:gs pos="0">
              <a:schemeClr val="accent3">
                <a:shade val="50000"/>
                <a:hueOff val="0"/>
                <a:satOff val="0"/>
                <a:lumOff val="35962"/>
                <a:alphaOff val="0"/>
                <a:lumMod val="110000"/>
                <a:satMod val="105000"/>
                <a:tint val="67000"/>
              </a:schemeClr>
            </a:gs>
            <a:gs pos="50000">
              <a:schemeClr val="accent3">
                <a:shade val="50000"/>
                <a:hueOff val="0"/>
                <a:satOff val="0"/>
                <a:lumOff val="35962"/>
                <a:alphaOff val="0"/>
                <a:lumMod val="105000"/>
                <a:satMod val="103000"/>
                <a:tint val="73000"/>
              </a:schemeClr>
            </a:gs>
            <a:gs pos="100000">
              <a:schemeClr val="accent3">
                <a:shade val="50000"/>
                <a:hueOff val="0"/>
                <a:satOff val="0"/>
                <a:lumOff val="359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a:t>DirectQuery</a:t>
          </a:r>
          <a:endParaRPr lang="de-DE" sz="3900" kern="1200"/>
        </a:p>
      </dsp:txBody>
      <dsp:txXfrm>
        <a:off x="45663" y="2009415"/>
        <a:ext cx="10424274" cy="844089"/>
      </dsp:txXfrm>
    </dsp:sp>
    <dsp:sp modelId="{CDB231A5-61F5-48EC-A459-56276896628A}">
      <dsp:nvSpPr>
        <dsp:cNvPr id="0" name=""/>
        <dsp:cNvSpPr/>
      </dsp:nvSpPr>
      <dsp:spPr>
        <a:xfrm>
          <a:off x="0" y="2899167"/>
          <a:ext cx="105156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Every table in the deployed model is not loaded in memory during processing, and any DAX query will be converted into a SQL query. Queries in MDX are not supported by this mode.</a:t>
          </a:r>
          <a:endParaRPr lang="de-DE" sz="3000" kern="1200" dirty="0"/>
        </a:p>
      </dsp:txBody>
      <dsp:txXfrm>
        <a:off x="0" y="2899167"/>
        <a:ext cx="10515600"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6ECE6-238F-4E55-AFA3-BF9924AEE859}">
      <dsp:nvSpPr>
        <dsp:cNvPr id="0" name=""/>
        <dsp:cNvSpPr/>
      </dsp:nvSpPr>
      <dsp:spPr>
        <a:xfrm>
          <a:off x="0" y="245168"/>
          <a:ext cx="10515600" cy="719549"/>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DirectQuery With In-Memory</a:t>
          </a:r>
          <a:endParaRPr lang="de-DE" sz="3000" kern="1200"/>
        </a:p>
      </dsp:txBody>
      <dsp:txXfrm>
        <a:off x="35125" y="280293"/>
        <a:ext cx="10445350" cy="649299"/>
      </dsp:txXfrm>
    </dsp:sp>
    <dsp:sp modelId="{9CD6D475-6254-43F3-AABC-BD05CEBEB7A0}">
      <dsp:nvSpPr>
        <dsp:cNvPr id="0" name=""/>
        <dsp:cNvSpPr/>
      </dsp:nvSpPr>
      <dsp:spPr>
        <a:xfrm>
          <a:off x="0" y="964718"/>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Every table in the deployed model will be processed and stored in </a:t>
          </a:r>
          <a:r>
            <a:rPr lang="en-US" sz="2300" kern="1200" dirty="0" err="1"/>
            <a:t>xVelocity</a:t>
          </a:r>
          <a:r>
            <a:rPr lang="en-US" sz="2300" kern="1200" dirty="0"/>
            <a:t>. At query time, by default, any DAX query will be converted into a SQL query. </a:t>
          </a:r>
          <a:r>
            <a:rPr lang="en-US" sz="2300" b="1" kern="1200" dirty="0"/>
            <a:t>The client can select the query mode </a:t>
          </a:r>
          <a:r>
            <a:rPr lang="en-US" sz="2300" kern="1200" dirty="0"/>
            <a:t>by using the </a:t>
          </a:r>
          <a:r>
            <a:rPr lang="en-US" sz="2300" kern="1200" dirty="0" err="1"/>
            <a:t>DirectQueryMode</a:t>
          </a:r>
          <a:r>
            <a:rPr lang="en-US" sz="2300" kern="1200" dirty="0"/>
            <a:t> setting in the connection string.</a:t>
          </a:r>
          <a:endParaRPr lang="de-DE" sz="2300" kern="1200" dirty="0"/>
        </a:p>
      </dsp:txBody>
      <dsp:txXfrm>
        <a:off x="0" y="964718"/>
        <a:ext cx="10515600" cy="1366200"/>
      </dsp:txXfrm>
    </dsp:sp>
    <dsp:sp modelId="{A1701185-B982-4C8C-A837-EEE7C062DE9C}">
      <dsp:nvSpPr>
        <dsp:cNvPr id="0" name=""/>
        <dsp:cNvSpPr/>
      </dsp:nvSpPr>
      <dsp:spPr>
        <a:xfrm>
          <a:off x="0" y="2330919"/>
          <a:ext cx="10515600" cy="719549"/>
        </a:xfrm>
        <a:prstGeom prst="roundRect">
          <a:avLst/>
        </a:prstGeom>
        <a:gradFill rotWithShape="0">
          <a:gsLst>
            <a:gs pos="0">
              <a:schemeClr val="accent3">
                <a:shade val="50000"/>
                <a:hueOff val="0"/>
                <a:satOff val="0"/>
                <a:lumOff val="35962"/>
                <a:alphaOff val="0"/>
                <a:lumMod val="110000"/>
                <a:satMod val="105000"/>
                <a:tint val="67000"/>
              </a:schemeClr>
            </a:gs>
            <a:gs pos="50000">
              <a:schemeClr val="accent3">
                <a:shade val="50000"/>
                <a:hueOff val="0"/>
                <a:satOff val="0"/>
                <a:lumOff val="35962"/>
                <a:alphaOff val="0"/>
                <a:lumMod val="105000"/>
                <a:satMod val="103000"/>
                <a:tint val="73000"/>
              </a:schemeClr>
            </a:gs>
            <a:gs pos="100000">
              <a:schemeClr val="accent3">
                <a:shade val="50000"/>
                <a:hueOff val="0"/>
                <a:satOff val="0"/>
                <a:lumOff val="359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In-Memory With </a:t>
          </a:r>
          <a:r>
            <a:rPr lang="en-US" sz="3000" kern="1200" dirty="0" err="1"/>
            <a:t>DirectQuery</a:t>
          </a:r>
          <a:endParaRPr lang="de-DE" sz="3000" kern="1200" dirty="0"/>
        </a:p>
      </dsp:txBody>
      <dsp:txXfrm>
        <a:off x="35125" y="2366044"/>
        <a:ext cx="10445350" cy="649299"/>
      </dsp:txXfrm>
    </dsp:sp>
    <dsp:sp modelId="{1A644F6C-B272-4530-AF8A-BB028E8EF5C7}">
      <dsp:nvSpPr>
        <dsp:cNvPr id="0" name=""/>
        <dsp:cNvSpPr/>
      </dsp:nvSpPr>
      <dsp:spPr>
        <a:xfrm>
          <a:off x="0" y="3050469"/>
          <a:ext cx="105156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Every table in the deployed model will be processed and stored in </a:t>
          </a:r>
          <a:r>
            <a:rPr lang="en-US" sz="2300" kern="1200" dirty="0" err="1"/>
            <a:t>xVelocity</a:t>
          </a:r>
          <a:r>
            <a:rPr lang="en-US" sz="2300" kern="1200" dirty="0"/>
            <a:t>. At query time, by default, any query will be sent to </a:t>
          </a:r>
          <a:r>
            <a:rPr lang="en-US" sz="2300" kern="1200" dirty="0" err="1"/>
            <a:t>xVelocity</a:t>
          </a:r>
          <a:r>
            <a:rPr lang="en-US" sz="2300" kern="1200" dirty="0"/>
            <a:t>. </a:t>
          </a:r>
          <a:r>
            <a:rPr lang="en-US" sz="2300" b="1" kern="1200" dirty="0"/>
            <a:t>The client can select the query mode </a:t>
          </a:r>
          <a:r>
            <a:rPr lang="en-US" sz="2300" kern="1200" dirty="0"/>
            <a:t>by using the </a:t>
          </a:r>
          <a:r>
            <a:rPr lang="en-US" sz="2300" kern="1200" dirty="0" err="1"/>
            <a:t>DirectQueryMode</a:t>
          </a:r>
          <a:r>
            <a:rPr lang="en-US" sz="2300" kern="1200" dirty="0"/>
            <a:t> setting in the connection string.</a:t>
          </a:r>
          <a:endParaRPr lang="de-DE" sz="2300" kern="1200" dirty="0"/>
        </a:p>
      </dsp:txBody>
      <dsp:txXfrm>
        <a:off x="0" y="3050469"/>
        <a:ext cx="10515600" cy="1055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25</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8</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18</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20</a:t>
            </a:fld>
            <a:endParaRPr lang="en-US" dirty="0"/>
          </a:p>
        </p:txBody>
      </p:sp>
    </p:spTree>
    <p:extLst>
      <p:ext uri="{BB962C8B-B14F-4D97-AF65-F5344CB8AC3E}">
        <p14:creationId xmlns:p14="http://schemas.microsoft.com/office/powerpoint/2010/main" val="82390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p:txBody>
      </p:sp>
      <p:sp>
        <p:nvSpPr>
          <p:cNvPr id="4" name="Footer Placeholder 3"/>
          <p:cNvSpPr>
            <a:spLocks noGrp="1"/>
          </p:cNvSpPr>
          <p:nvPr>
            <p:ph type="ftr" sz="quarter" idx="10"/>
          </p:nvPr>
        </p:nvSpPr>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21</a:t>
            </a:fld>
            <a:endParaRPr lang="en-US" dirty="0"/>
          </a:p>
        </p:txBody>
      </p:sp>
    </p:spTree>
    <p:extLst>
      <p:ext uri="{BB962C8B-B14F-4D97-AF65-F5344CB8AC3E}">
        <p14:creationId xmlns:p14="http://schemas.microsoft.com/office/powerpoint/2010/main" val="113172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22</a:t>
            </a:fld>
            <a:endParaRPr lang="en-US"/>
          </a:p>
        </p:txBody>
      </p:sp>
    </p:spTree>
    <p:extLst>
      <p:ext uri="{BB962C8B-B14F-4D97-AF65-F5344CB8AC3E}">
        <p14:creationId xmlns:p14="http://schemas.microsoft.com/office/powerpoint/2010/main" val="48341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10/19/2020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10/19/2020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LOOKUPVALUE(MitarbeiterPermission[Bankleitzahl], MitarbeiterPermission[UserName],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lstStyle/>
          <a:p>
            <a:r>
              <a:rPr lang="de-AT" dirty="0"/>
              <a:t>Direct Query is similar to ROLAP</a:t>
            </a:r>
            <a:endParaRPr lang="en-US" dirty="0"/>
          </a:p>
        </p:txBody>
      </p:sp>
    </p:spTree>
    <p:extLst>
      <p:ext uri="{BB962C8B-B14F-4D97-AF65-F5344CB8AC3E}">
        <p14:creationId xmlns:p14="http://schemas.microsoft.com/office/powerpoint/2010/main" val="394373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VertiPaq</a:t>
            </a:r>
            <a:r>
              <a:rPr lang="en-GB" dirty="0"/>
              <a:t>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59993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0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VertiPaq</a:t>
            </a:r>
            <a:r>
              <a:rPr lang="en-GB" dirty="0"/>
              <a:t>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03470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543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2"/>
          <a:stretch>
            <a:fillRect/>
          </a:stretch>
        </p:blipFill>
        <p:spPr>
          <a:xfrm>
            <a:off x="1208954" y="2387759"/>
            <a:ext cx="4191000" cy="3783667"/>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3"/>
          <a:stretch>
            <a:fillRect/>
          </a:stretch>
        </p:blipFill>
        <p:spPr>
          <a:xfrm>
            <a:off x="6659495" y="2400515"/>
            <a:ext cx="3810000" cy="3758157"/>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lstStyle/>
          <a:p>
            <a:pPr marL="0" indent="0">
              <a:buNone/>
            </a:pPr>
            <a:r>
              <a:rPr lang="de-AT" dirty="0"/>
              <a:t>Tabular Model</a:t>
            </a:r>
          </a:p>
          <a:p>
            <a:r>
              <a:rPr lang="de-AT" dirty="0"/>
              <a:t>Speaks DAX and MDX (for Queries)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lstStyle/>
          <a:p>
            <a:pPr marL="0" indent="0">
              <a:buNone/>
            </a:pPr>
            <a:r>
              <a:rPr lang="de-AT" dirty="0"/>
              <a:t>Multidimensional Model</a:t>
            </a:r>
          </a:p>
          <a:p>
            <a:r>
              <a:rPr lang="en-US" dirty="0"/>
              <a:t>Speaks MDX only</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Generally Speaking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1675</Words>
  <Application>Microsoft Office PowerPoint</Application>
  <PresentationFormat>Widescreen</PresentationFormat>
  <Paragraphs>219</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Tabular-Model for Financial Reporting</vt:lpstr>
      <vt:lpstr>Operatives Systeme</vt:lpstr>
      <vt:lpstr>Beispielbuchungen</vt:lpstr>
      <vt:lpstr>Beispielbuchungen</vt:lpstr>
      <vt:lpstr>Relationales Datawarehouse</vt:lpstr>
      <vt:lpstr>Tabular Model</vt:lpstr>
      <vt:lpstr>Implementing Row Level Security</vt:lpstr>
      <vt:lpstr>Implementing Row Level Security</vt:lpstr>
      <vt:lpstr>Implementing Row Level Security</vt:lpstr>
      <vt:lpstr>Demo!</vt:lpstr>
      <vt:lpstr>Tabular-Model for Financial Reporting</vt:lpstr>
      <vt:lpstr>Direct Query vs Inmemory</vt:lpstr>
      <vt:lpstr>VertiPaq Modes</vt:lpstr>
      <vt:lpstr>VertiPaq Modes</vt:lpstr>
      <vt:lpstr>Tabular-Model for Financial Reporting</vt:lpstr>
      <vt:lpstr>Tabular-Model for Financial Reporting</vt:lpstr>
      <vt:lpstr>Deployment</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45</cp:revision>
  <dcterms:created xsi:type="dcterms:W3CDTF">2020-10-16T12:13:30Z</dcterms:created>
  <dcterms:modified xsi:type="dcterms:W3CDTF">2020-10-19T19:43:01Z</dcterms:modified>
</cp:coreProperties>
</file>