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527" r:id="rId24"/>
    <p:sldId id="274" r:id="rId25"/>
    <p:sldId id="522" r:id="rId26"/>
    <p:sldId id="275" r:id="rId27"/>
    <p:sldId id="278" r:id="rId28"/>
    <p:sldId id="267" r:id="rId29"/>
    <p:sldId id="529" r:id="rId30"/>
    <p:sldId id="531" r:id="rId31"/>
    <p:sldId id="530" r:id="rId32"/>
    <p:sldId id="532" r:id="rId33"/>
    <p:sldId id="523" r:id="rId34"/>
    <p:sldId id="525" r:id="rId35"/>
    <p:sldId id="526" r:id="rId36"/>
    <p:sldId id="524" r:id="rId37"/>
    <p:sldId id="528"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738" autoAdjust="0"/>
  </p:normalViewPr>
  <p:slideViewPr>
    <p:cSldViewPr snapToGrid="0">
      <p:cViewPr varScale="1">
        <p:scale>
          <a:sx n="75" d="100"/>
          <a:sy n="75" d="100"/>
        </p:scale>
        <p:origin x="63" y="2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https://docs.microsoft.com/en-us/azure/analysis-services/analysis-services-gateway-install?tabs=azure-portal</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376722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28</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Die </a:t>
            </a:r>
            <a:r>
              <a:rPr lang="en-US" dirty="0" err="1"/>
              <a:t>Hochkomma</a:t>
            </a:r>
            <a:r>
              <a:rPr lang="en-US" dirty="0"/>
              <a:t> </a:t>
            </a:r>
            <a:r>
              <a:rPr lang="en-US" dirty="0" err="1"/>
              <a:t>kann</a:t>
            </a:r>
            <a:r>
              <a:rPr lang="en-US" dirty="0"/>
              <a:t> man </a:t>
            </a:r>
            <a:r>
              <a:rPr lang="en-US" dirty="0" err="1"/>
              <a:t>sich</a:t>
            </a:r>
            <a:r>
              <a:rPr lang="en-US" dirty="0"/>
              <a:t> </a:t>
            </a:r>
            <a:r>
              <a:rPr lang="en-US" dirty="0" err="1"/>
              <a:t>beim</a:t>
            </a:r>
            <a:r>
              <a:rPr lang="en-US" dirty="0"/>
              <a:t> </a:t>
            </a:r>
            <a:r>
              <a:rPr lang="en-US" dirty="0" err="1"/>
              <a:t>Tabellen</a:t>
            </a:r>
            <a:r>
              <a:rPr lang="en-US" dirty="0"/>
              <a:t> </a:t>
            </a:r>
            <a:r>
              <a:rPr lang="en-US" dirty="0" err="1"/>
              <a:t>namen</a:t>
            </a:r>
            <a:r>
              <a:rPr lang="en-US" dirty="0"/>
              <a:t> </a:t>
            </a:r>
            <a:r>
              <a:rPr lang="en-US" dirty="0" err="1"/>
              <a:t>sparen</a:t>
            </a:r>
            <a:r>
              <a:rPr lang="en-US" dirty="0"/>
              <a:t> </a:t>
            </a:r>
            <a:r>
              <a:rPr lang="en-US" dirty="0" err="1"/>
              <a:t>wenn</a:t>
            </a:r>
            <a:r>
              <a:rPr lang="en-US" dirty="0"/>
              <a:t> </a:t>
            </a:r>
            <a:r>
              <a:rPr lang="en-US" dirty="0" err="1"/>
              <a:t>keine</a:t>
            </a:r>
            <a:r>
              <a:rPr lang="en-US" dirty="0"/>
              <a:t> </a:t>
            </a:r>
            <a:r>
              <a:rPr lang="en-US" dirty="0" err="1"/>
              <a:t>Leerzeichen</a:t>
            </a:r>
            <a:r>
              <a:rPr lang="en-US" dirty="0"/>
              <a:t> </a:t>
            </a:r>
            <a:r>
              <a:rPr lang="en-US" dirty="0" err="1"/>
              <a:t>drinnen</a:t>
            </a:r>
            <a:r>
              <a:rPr lang="en-US" dirty="0"/>
              <a:t> </a:t>
            </a:r>
            <a:r>
              <a:rPr lang="en-US" dirty="0" err="1"/>
              <a:t>sind</a:t>
            </a:r>
            <a:endParaRPr lang="en-US" dirty="0"/>
          </a:p>
          <a:p>
            <a:r>
              <a:rPr lang="en-US" dirty="0"/>
              <a:t>Quantity </a:t>
            </a:r>
            <a:r>
              <a:rPr lang="en-US" dirty="0" err="1"/>
              <a:t>ist</a:t>
            </a:r>
            <a:r>
              <a:rPr lang="en-US" dirty="0"/>
              <a:t> der </a:t>
            </a:r>
            <a:r>
              <a:rPr lang="en-US" dirty="0" err="1"/>
              <a:t>Spaltenname</a:t>
            </a:r>
            <a:endParaRPr lang="en-US"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29</a:t>
            </a:fld>
            <a:endParaRPr lang="en-US"/>
          </a:p>
        </p:txBody>
      </p:sp>
    </p:spTree>
    <p:extLst>
      <p:ext uri="{BB962C8B-B14F-4D97-AF65-F5344CB8AC3E}">
        <p14:creationId xmlns:p14="http://schemas.microsoft.com/office/powerpoint/2010/main" val="119877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35</a:t>
            </a:fld>
            <a:endParaRPr lang="en-US"/>
          </a:p>
        </p:txBody>
      </p:sp>
    </p:spTree>
    <p:extLst>
      <p:ext uri="{BB962C8B-B14F-4D97-AF65-F5344CB8AC3E}">
        <p14:creationId xmlns:p14="http://schemas.microsoft.com/office/powerpoint/2010/main" val="19771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m1jnG1zIvTo?t=3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azure/analysis-services/analysis-services-gateway-install?tabs=azure-portal" TargetMode="External"/><Relationship Id="rId4" Type="http://schemas.openxmlformats.org/officeDocument/2006/relationships/hyperlink" Target="https://docs.microsoft.com/en-us/analysis-services/deployment/deploy-from-visual-studio-tabular?view=asallproducts-allvers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ctrTitle"/>
          </p:nvPr>
        </p:nvSpPr>
        <p:spPr/>
        <p:txBody>
          <a:bodyPr/>
          <a:lstStyle/>
          <a:p>
            <a:r>
              <a:rPr lang="de-AT" dirty="0"/>
              <a:t>Demo!</a:t>
            </a:r>
            <a:endParaRPr lang="en-US" dirty="0"/>
          </a:p>
        </p:txBody>
      </p:sp>
      <p:sp>
        <p:nvSpPr>
          <p:cNvPr id="4" name="Untertitel 3">
            <a:extLst>
              <a:ext uri="{FF2B5EF4-FFF2-40B4-BE49-F238E27FC236}">
                <a16:creationId xmlns:a16="http://schemas.microsoft.com/office/drawing/2014/main" id="{097D4E5E-F3E2-43FA-A8CC-DD72559438B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Direct</a:t>
            </a:r>
            <a:r>
              <a:rPr lang="de-AT" dirty="0"/>
              <a:t> Query </a:t>
            </a:r>
            <a:r>
              <a:rPr lang="de-AT" dirty="0" err="1"/>
              <a:t>vs</a:t>
            </a:r>
            <a:r>
              <a:rPr lang="de-AT" dirty="0"/>
              <a:t> </a:t>
            </a:r>
            <a:r>
              <a:rPr lang="de-AT" dirty="0" err="1"/>
              <a:t>Inmemory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A150C50-0B09-4B6E-987C-E624C688FB69}"/>
              </a:ext>
            </a:extLst>
          </p:cNvPr>
          <p:cNvPicPr>
            <a:picLocks noChangeAspect="1"/>
          </p:cNvPicPr>
          <p:nvPr/>
        </p:nvPicPr>
        <p:blipFill>
          <a:blip r:embed="rId2"/>
          <a:stretch>
            <a:fillRect/>
          </a:stretch>
        </p:blipFill>
        <p:spPr>
          <a:xfrm>
            <a:off x="725049" y="756794"/>
            <a:ext cx="11108909" cy="5344412"/>
          </a:xfrm>
          <a:prstGeom prst="rect">
            <a:avLst/>
          </a:prstGeom>
        </p:spPr>
      </p:pic>
      <p:sp>
        <p:nvSpPr>
          <p:cNvPr id="7" name="Rechteck 6">
            <a:extLst>
              <a:ext uri="{FF2B5EF4-FFF2-40B4-BE49-F238E27FC236}">
                <a16:creationId xmlns:a16="http://schemas.microsoft.com/office/drawing/2014/main" id="{4BFB855A-1EF4-471A-925D-C0917EC9ED6D}"/>
              </a:ext>
            </a:extLst>
          </p:cNvPr>
          <p:cNvSpPr/>
          <p:nvPr/>
        </p:nvSpPr>
        <p:spPr>
          <a:xfrm>
            <a:off x="3311150" y="3573827"/>
            <a:ext cx="5344412" cy="245676"/>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36935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Processing Options</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Deployment</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pPr lvl="1"/>
            <a:r>
              <a:rPr lang="de-AT" dirty="0">
                <a:hlinkClick r:id="rId3"/>
              </a:rPr>
              <a:t>https://youtu.be/m1jnG1zIvTo?t=325</a:t>
            </a:r>
            <a:r>
              <a:rPr lang="de-AT" dirty="0"/>
              <a:t> </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540764" y="5569545"/>
            <a:ext cx="11110472" cy="1200329"/>
          </a:xfrm>
          <a:prstGeom prst="rect">
            <a:avLst/>
          </a:prstGeom>
          <a:noFill/>
        </p:spPr>
        <p:txBody>
          <a:bodyPr wrap="square">
            <a:spAutoFit/>
          </a:bodyPr>
          <a:lstStyle/>
          <a:p>
            <a:r>
              <a:rPr lang="en-US" dirty="0">
                <a:hlinkClick r:id="rId4"/>
              </a:rPr>
              <a:t>https://docs.microsoft.com/en-us/analysis-services/deployment/deploy-from-visual-studio-tabular?view=asallproducts-allversions</a:t>
            </a:r>
            <a:endParaRPr lang="en-US" dirty="0"/>
          </a:p>
          <a:p>
            <a:r>
              <a:rPr lang="en-US" dirty="0">
                <a:hlinkClick r:id="rId5"/>
              </a:rPr>
              <a:t>https://docs.microsoft.com/en-us/azure/analysis-services/analysis-services-gateway-install?tabs=azure-portal</a:t>
            </a:r>
            <a:endParaRPr lang="en-US" dirty="0"/>
          </a:p>
          <a:p>
            <a:endParaRPr lang="en-US" dirty="0"/>
          </a:p>
        </p:txBody>
      </p:sp>
    </p:spTree>
    <p:extLst>
      <p:ext uri="{BB962C8B-B14F-4D97-AF65-F5344CB8AC3E}">
        <p14:creationId xmlns:p14="http://schemas.microsoft.com/office/powerpoint/2010/main" val="2989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Short </a:t>
            </a:r>
            <a:r>
              <a:rPr lang="de-AT" dirty="0" err="1"/>
              <a:t>Introduction</a:t>
            </a:r>
            <a:r>
              <a:rPr lang="de-AT" dirty="0"/>
              <a:t> </a:t>
            </a:r>
            <a:r>
              <a:rPr lang="de-AT" dirty="0" err="1"/>
              <a:t>to</a:t>
            </a:r>
            <a:r>
              <a:rPr lang="de-AT" dirty="0"/>
              <a:t> DAX</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
        <p:nvSpPr>
          <p:cNvPr id="6" name="Textfeld 5">
            <a:extLst>
              <a:ext uri="{FF2B5EF4-FFF2-40B4-BE49-F238E27FC236}">
                <a16:creationId xmlns:a16="http://schemas.microsoft.com/office/drawing/2014/main" id="{4D4B7AB5-F930-4D4B-BB6E-781A4CC3E3D2}"/>
              </a:ext>
            </a:extLst>
          </p:cNvPr>
          <p:cNvSpPr txBox="1"/>
          <p:nvPr/>
        </p:nvSpPr>
        <p:spPr>
          <a:xfrm>
            <a:off x="5562600" y="5958674"/>
            <a:ext cx="6096000" cy="369332"/>
          </a:xfrm>
          <a:prstGeom prst="rect">
            <a:avLst/>
          </a:prstGeom>
          <a:noFill/>
        </p:spPr>
        <p:txBody>
          <a:bodyPr wrap="square">
            <a:spAutoFit/>
          </a:bodyPr>
          <a:lstStyle/>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75780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5CE0A-346E-4DD0-8051-EEB27A7D678F}"/>
              </a:ext>
            </a:extLst>
          </p:cNvPr>
          <p:cNvSpPr>
            <a:spLocks noGrp="1"/>
          </p:cNvSpPr>
          <p:nvPr>
            <p:ph type="title"/>
          </p:nvPr>
        </p:nvSpPr>
        <p:spPr/>
        <p:txBody>
          <a:bodyPr/>
          <a:lstStyle/>
          <a:p>
            <a:r>
              <a:rPr lang="en-US" dirty="0"/>
              <a:t>Syntax</a:t>
            </a:r>
            <a:endParaRPr lang="en-AT" dirty="0"/>
          </a:p>
        </p:txBody>
      </p:sp>
      <p:sp>
        <p:nvSpPr>
          <p:cNvPr id="3" name="Inhaltsplatzhalter 2">
            <a:extLst>
              <a:ext uri="{FF2B5EF4-FFF2-40B4-BE49-F238E27FC236}">
                <a16:creationId xmlns:a16="http://schemas.microsoft.com/office/drawing/2014/main" id="{4CD375ED-F9B3-4A35-BEB6-5047173FC7D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reference a column in a table Sales </a:t>
            </a:r>
          </a:p>
          <a:p>
            <a:pPr lvl="1"/>
            <a:r>
              <a:rPr lang="en-US" dirty="0">
                <a:latin typeface="Arial" panose="020B0604020202020204" pitchFamily="34" charset="0"/>
                <a:cs typeface="Arial" panose="020B0604020202020204" pitchFamily="34" charset="0"/>
              </a:rPr>
              <a:t>‘Sales’[</a:t>
            </a:r>
            <a:r>
              <a:rPr lang="en-US" dirty="0" err="1"/>
              <a:t>GrossMargin</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To define a calculated Column </a:t>
            </a:r>
            <a:r>
              <a:rPr lang="en-US" dirty="0"/>
              <a:t>Sales[</a:t>
            </a:r>
            <a:r>
              <a:rPr lang="en-US" dirty="0" err="1"/>
              <a:t>GrossMargin</a:t>
            </a:r>
            <a:r>
              <a:rPr lang="en-US" dirty="0"/>
              <a:t>] </a:t>
            </a:r>
            <a:r>
              <a:rPr lang="en-US" b="1" dirty="0"/>
              <a:t>=</a:t>
            </a:r>
            <a:r>
              <a:rPr lang="en-US" dirty="0"/>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reference a Measure</a:t>
            </a:r>
          </a:p>
          <a:p>
            <a:pPr lvl="1"/>
            <a:r>
              <a:rPr lang="en-US" dirty="0">
                <a:latin typeface="Arial" panose="020B0604020202020204" pitchFamily="34" charset="0"/>
                <a:cs typeface="Arial" panose="020B0604020202020204" pitchFamily="34" charset="0"/>
              </a:rPr>
              <a:t>[Sales Amount]</a:t>
            </a:r>
          </a:p>
          <a:p>
            <a:pPr lvl="1"/>
            <a:r>
              <a:rPr lang="en-US" dirty="0">
                <a:latin typeface="Arial" panose="020B0604020202020204" pitchFamily="34" charset="0"/>
                <a:cs typeface="Arial" panose="020B0604020202020204" pitchFamily="34" charset="0"/>
              </a:rPr>
              <a:t>To define a new Measure ‘Sales’[Quantity] </a:t>
            </a:r>
            <a:r>
              <a:rPr lang="en-US"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Comments with // or –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9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a:xfrm>
            <a:off x="1027990" y="1122363"/>
            <a:ext cx="9640010" cy="2387600"/>
          </a:xfrm>
        </p:spPr>
        <p:txBody>
          <a:bodyPr>
            <a:normAutofit fontScale="90000"/>
          </a:bodyPr>
          <a:lstStyle/>
          <a:p>
            <a:r>
              <a:rPr lang="de-AT" dirty="0" err="1"/>
              <a:t>Comparing</a:t>
            </a:r>
            <a:r>
              <a:rPr lang="de-AT" dirty="0"/>
              <a:t> </a:t>
            </a:r>
            <a:r>
              <a:rPr lang="de-AT" dirty="0" err="1"/>
              <a:t>Tabular</a:t>
            </a:r>
            <a:r>
              <a:rPr lang="de-AT" dirty="0"/>
              <a:t> Model (</a:t>
            </a:r>
            <a:r>
              <a:rPr lang="de-AT" dirty="0" err="1"/>
              <a:t>InMemory</a:t>
            </a:r>
            <a:r>
              <a:rPr lang="de-AT" dirty="0"/>
              <a:t>) </a:t>
            </a:r>
            <a:r>
              <a:rPr lang="de-AT" dirty="0" err="1"/>
              <a:t>to</a:t>
            </a:r>
            <a:r>
              <a:rPr lang="de-AT" dirty="0"/>
              <a:t> Multidimensional Modelling (MOLAP)</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46965-7DD3-4780-A234-934C95F7D759}"/>
              </a:ext>
            </a:extLst>
          </p:cNvPr>
          <p:cNvSpPr>
            <a:spLocks noGrp="1"/>
          </p:cNvSpPr>
          <p:nvPr>
            <p:ph type="title"/>
          </p:nvPr>
        </p:nvSpPr>
        <p:spPr/>
        <p:txBody>
          <a:bodyPr/>
          <a:lstStyle/>
          <a:p>
            <a:r>
              <a:rPr lang="en-US" dirty="0"/>
              <a:t>Dax operators</a:t>
            </a:r>
            <a:endParaRPr lang="en-AT" dirty="0"/>
          </a:p>
        </p:txBody>
      </p:sp>
      <p:sp>
        <p:nvSpPr>
          <p:cNvPr id="3" name="Inhaltsplatzhalter 2">
            <a:extLst>
              <a:ext uri="{FF2B5EF4-FFF2-40B4-BE49-F238E27FC236}">
                <a16:creationId xmlns:a16="http://schemas.microsoft.com/office/drawing/2014/main" id="{DD394C71-3981-439F-BE00-9447E4FC16DB}"/>
              </a:ext>
            </a:extLst>
          </p:cNvPr>
          <p:cNvSpPr>
            <a:spLocks noGrp="1"/>
          </p:cNvSpPr>
          <p:nvPr>
            <p:ph idx="1"/>
          </p:nvPr>
        </p:nvSpPr>
        <p:spPr/>
        <p:txBody>
          <a:bodyPr/>
          <a:lstStyle/>
          <a:p>
            <a:r>
              <a:rPr lang="en-US" dirty="0"/>
              <a:t>Precedence order and grouping of arguments: () </a:t>
            </a:r>
          </a:p>
          <a:p>
            <a:r>
              <a:rPr lang="en-US" dirty="0"/>
              <a:t>Arithmetic: +, -, *, / </a:t>
            </a:r>
          </a:p>
          <a:p>
            <a:r>
              <a:rPr lang="en-US" dirty="0"/>
              <a:t>Comparison: =, &lt;, &gt;,  &lt;=, =&gt; </a:t>
            </a:r>
          </a:p>
          <a:p>
            <a:r>
              <a:rPr lang="en-US" dirty="0"/>
              <a:t>Text </a:t>
            </a:r>
            <a:r>
              <a:rPr lang="en-US" dirty="0" err="1"/>
              <a:t>Concatination</a:t>
            </a:r>
            <a:r>
              <a:rPr lang="en-US" dirty="0"/>
              <a:t>: &amp;</a:t>
            </a:r>
          </a:p>
          <a:p>
            <a:r>
              <a:rPr lang="en-US" dirty="0"/>
              <a:t>Logical: &amp;&amp;, ||, IN, NOT</a:t>
            </a:r>
          </a:p>
          <a:p>
            <a:endParaRPr lang="en-AT" dirty="0"/>
          </a:p>
        </p:txBody>
      </p:sp>
    </p:spTree>
    <p:extLst>
      <p:ext uri="{BB962C8B-B14F-4D97-AF65-F5344CB8AC3E}">
        <p14:creationId xmlns:p14="http://schemas.microsoft.com/office/powerpoint/2010/main" val="235911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1B4D6-BFD0-4A27-8C65-7079056C24A8}"/>
              </a:ext>
            </a:extLst>
          </p:cNvPr>
          <p:cNvSpPr>
            <a:spLocks noGrp="1"/>
          </p:cNvSpPr>
          <p:nvPr>
            <p:ph type="title"/>
          </p:nvPr>
        </p:nvSpPr>
        <p:spPr/>
        <p:txBody>
          <a:bodyPr/>
          <a:lstStyle/>
          <a:p>
            <a:r>
              <a:rPr lang="en-US" dirty="0"/>
              <a:t>Data Types and type handling</a:t>
            </a:r>
            <a:endParaRPr lang="en-AT" dirty="0"/>
          </a:p>
        </p:txBody>
      </p:sp>
      <p:sp>
        <p:nvSpPr>
          <p:cNvPr id="3" name="Inhaltsplatzhalter 2">
            <a:extLst>
              <a:ext uri="{FF2B5EF4-FFF2-40B4-BE49-F238E27FC236}">
                <a16:creationId xmlns:a16="http://schemas.microsoft.com/office/drawing/2014/main" id="{8A122932-D0EF-4BF9-B1D3-3C771040C80B}"/>
              </a:ext>
            </a:extLst>
          </p:cNvPr>
          <p:cNvSpPr>
            <a:spLocks noGrp="1"/>
          </p:cNvSpPr>
          <p:nvPr>
            <p:ph idx="1"/>
          </p:nvPr>
        </p:nvSpPr>
        <p:spPr/>
        <p:txBody>
          <a:bodyPr/>
          <a:lstStyle/>
          <a:p>
            <a:r>
              <a:rPr lang="en-US" dirty="0"/>
              <a:t>Integer</a:t>
            </a:r>
          </a:p>
          <a:p>
            <a:r>
              <a:rPr lang="en-US" dirty="0"/>
              <a:t>Decimal</a:t>
            </a:r>
          </a:p>
          <a:p>
            <a:r>
              <a:rPr lang="en-US" dirty="0"/>
              <a:t>Currency</a:t>
            </a:r>
          </a:p>
          <a:p>
            <a:r>
              <a:rPr lang="en-US" dirty="0"/>
              <a:t>Datetime</a:t>
            </a:r>
          </a:p>
          <a:p>
            <a:r>
              <a:rPr lang="en-US" dirty="0"/>
              <a:t>Boolean</a:t>
            </a:r>
          </a:p>
          <a:p>
            <a:r>
              <a:rPr lang="en-US" dirty="0"/>
              <a:t>String</a:t>
            </a:r>
          </a:p>
          <a:p>
            <a:r>
              <a:rPr lang="en-US" dirty="0"/>
              <a:t>Variant</a:t>
            </a:r>
          </a:p>
          <a:p>
            <a:r>
              <a:rPr lang="en-US" dirty="0"/>
              <a:t>Binary</a:t>
            </a:r>
            <a:endParaRPr lang="en-AT" dirty="0"/>
          </a:p>
        </p:txBody>
      </p:sp>
      <p:sp>
        <p:nvSpPr>
          <p:cNvPr id="4" name="Textfeld 3">
            <a:extLst>
              <a:ext uri="{FF2B5EF4-FFF2-40B4-BE49-F238E27FC236}">
                <a16:creationId xmlns:a16="http://schemas.microsoft.com/office/drawing/2014/main" id="{0F8EB388-3E36-4843-AE49-4384D9405BA8}"/>
              </a:ext>
            </a:extLst>
          </p:cNvPr>
          <p:cNvSpPr txBox="1"/>
          <p:nvPr/>
        </p:nvSpPr>
        <p:spPr>
          <a:xfrm>
            <a:off x="4083050" y="2339330"/>
            <a:ext cx="4711290" cy="4154984"/>
          </a:xfrm>
          <a:prstGeom prst="rect">
            <a:avLst/>
          </a:prstGeom>
          <a:noFill/>
        </p:spPr>
        <p:txBody>
          <a:bodyPr wrap="none" rtlCol="0">
            <a:spAutoFit/>
          </a:bodyPr>
          <a:lstStyle/>
          <a:p>
            <a:r>
              <a:rPr lang="en-US" sz="2400" dirty="0"/>
              <a:t>Try to guess the resulting data type:</a:t>
            </a:r>
          </a:p>
          <a:p>
            <a:endParaRPr lang="en-US" sz="2400" dirty="0"/>
          </a:p>
          <a:p>
            <a:r>
              <a:rPr lang="en-US" sz="2400" dirty="0"/>
              <a:t>= Sales[Order Date]+7</a:t>
            </a:r>
          </a:p>
          <a:p>
            <a:endParaRPr lang="en-US" sz="2400" dirty="0"/>
          </a:p>
          <a:p>
            <a:r>
              <a:rPr lang="en-US" sz="2400" dirty="0"/>
              <a:t>= Sales[Unit Price] &gt; Sales[Unit Cost]</a:t>
            </a:r>
          </a:p>
          <a:p>
            <a:endParaRPr lang="en-US" sz="2400" dirty="0"/>
          </a:p>
          <a:p>
            <a:r>
              <a:rPr lang="en-US" sz="2400" dirty="0"/>
              <a:t>= IF([measure] &gt; 0, 1, “N/A”)</a:t>
            </a:r>
          </a:p>
          <a:p>
            <a:endParaRPr lang="en-US" sz="2400" dirty="0"/>
          </a:p>
          <a:p>
            <a:r>
              <a:rPr lang="en-US" sz="2400" dirty="0"/>
              <a:t>= “10” + 32 </a:t>
            </a:r>
          </a:p>
          <a:p>
            <a:endParaRPr lang="en-US" sz="2400" dirty="0"/>
          </a:p>
          <a:p>
            <a:r>
              <a:rPr lang="en-US" sz="2400" dirty="0"/>
              <a:t>=“10” &amp; 32</a:t>
            </a:r>
            <a:endParaRPr lang="en-AT" sz="2400" dirty="0"/>
          </a:p>
        </p:txBody>
      </p:sp>
    </p:spTree>
    <p:extLst>
      <p:ext uri="{BB962C8B-B14F-4D97-AF65-F5344CB8AC3E}">
        <p14:creationId xmlns:p14="http://schemas.microsoft.com/office/powerpoint/2010/main" val="69412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30DD0-81E7-4565-A347-37EC2A68B513}"/>
              </a:ext>
            </a:extLst>
          </p:cNvPr>
          <p:cNvSpPr>
            <a:spLocks noGrp="1"/>
          </p:cNvSpPr>
          <p:nvPr>
            <p:ph type="title"/>
          </p:nvPr>
        </p:nvSpPr>
        <p:spPr/>
        <p:txBody>
          <a:bodyPr/>
          <a:lstStyle/>
          <a:p>
            <a:r>
              <a:rPr lang="en-US" dirty="0"/>
              <a:t>Calculated Columns vs Measures</a:t>
            </a:r>
            <a:endParaRPr lang="en-AT" dirty="0"/>
          </a:p>
        </p:txBody>
      </p:sp>
      <p:sp>
        <p:nvSpPr>
          <p:cNvPr id="3" name="Inhaltsplatzhalter 2">
            <a:extLst>
              <a:ext uri="{FF2B5EF4-FFF2-40B4-BE49-F238E27FC236}">
                <a16:creationId xmlns:a16="http://schemas.microsoft.com/office/drawing/2014/main" id="{3CAF544D-D72E-44A7-B117-C4263EDD50F4}"/>
              </a:ext>
            </a:extLst>
          </p:cNvPr>
          <p:cNvSpPr>
            <a:spLocks noGrp="1"/>
          </p:cNvSpPr>
          <p:nvPr>
            <p:ph sz="half" idx="1"/>
          </p:nvPr>
        </p:nvSpPr>
        <p:spPr/>
        <p:txBody>
          <a:bodyPr>
            <a:normAutofit lnSpcReduction="10000"/>
          </a:bodyPr>
          <a:lstStyle/>
          <a:p>
            <a:r>
              <a:rPr lang="en-US" dirty="0"/>
              <a:t>Stored in Memory </a:t>
            </a:r>
          </a:p>
          <a:p>
            <a:r>
              <a:rPr lang="en-US" dirty="0"/>
              <a:t>Can be used as Fields in a pivot table</a:t>
            </a:r>
          </a:p>
          <a:p>
            <a:r>
              <a:rPr lang="en-US" dirty="0"/>
              <a:t>Uses the current row as context</a:t>
            </a:r>
          </a:p>
          <a:p>
            <a:pPr marL="0" indent="0">
              <a:buNone/>
            </a:pPr>
            <a:endParaRPr lang="en-US" dirty="0"/>
          </a:p>
          <a:p>
            <a:pPr marL="0" indent="0">
              <a:buNone/>
            </a:pPr>
            <a:endParaRPr lang="en-US" dirty="0"/>
          </a:p>
          <a:p>
            <a:pPr marL="0" indent="0">
              <a:buNone/>
            </a:pPr>
            <a:r>
              <a:rPr lang="en-US" dirty="0"/>
              <a:t>Example:</a:t>
            </a:r>
          </a:p>
          <a:p>
            <a:pPr marL="0" indent="0">
              <a:buNone/>
            </a:pPr>
            <a:r>
              <a:rPr lang="en-US" dirty="0"/>
              <a:t>Sales[</a:t>
            </a:r>
            <a:r>
              <a:rPr lang="en-US" dirty="0" err="1"/>
              <a:t>GrossMargin</a:t>
            </a:r>
            <a:r>
              <a:rPr lang="en-US" dirty="0"/>
              <a:t>] = Sales[</a:t>
            </a:r>
            <a:r>
              <a:rPr lang="en-US" dirty="0" err="1"/>
              <a:t>SalesAmount</a:t>
            </a:r>
            <a:r>
              <a:rPr lang="en-US" dirty="0"/>
              <a:t>] – Sales[</a:t>
            </a:r>
            <a:r>
              <a:rPr lang="en-US" dirty="0" err="1"/>
              <a:t>TotalProductCost</a:t>
            </a:r>
            <a:r>
              <a:rPr lang="en-US" dirty="0"/>
              <a:t>]</a:t>
            </a:r>
          </a:p>
        </p:txBody>
      </p:sp>
      <p:sp>
        <p:nvSpPr>
          <p:cNvPr id="4" name="Inhaltsplatzhalter 3">
            <a:extLst>
              <a:ext uri="{FF2B5EF4-FFF2-40B4-BE49-F238E27FC236}">
                <a16:creationId xmlns:a16="http://schemas.microsoft.com/office/drawing/2014/main" id="{EE673427-2209-4C2D-BC09-68D0134429F1}"/>
              </a:ext>
            </a:extLst>
          </p:cNvPr>
          <p:cNvSpPr>
            <a:spLocks noGrp="1"/>
          </p:cNvSpPr>
          <p:nvPr>
            <p:ph sz="half" idx="2"/>
          </p:nvPr>
        </p:nvSpPr>
        <p:spPr>
          <a:xfrm>
            <a:off x="6172200" y="1825625"/>
            <a:ext cx="5721350" cy="4351338"/>
          </a:xfrm>
        </p:spPr>
        <p:txBody>
          <a:bodyPr>
            <a:normAutofit lnSpcReduction="10000"/>
          </a:bodyPr>
          <a:lstStyle/>
          <a:p>
            <a:r>
              <a:rPr lang="en-US" dirty="0"/>
              <a:t>Evaluated at runtime</a:t>
            </a:r>
          </a:p>
          <a:p>
            <a:r>
              <a:rPr lang="en-US" dirty="0"/>
              <a:t>Can be used as values in a pivot table</a:t>
            </a:r>
          </a:p>
          <a:p>
            <a:r>
              <a:rPr lang="en-US" dirty="0"/>
              <a:t>always Operates on aggregations of data under an evaluation context</a:t>
            </a:r>
          </a:p>
          <a:p>
            <a:pPr marL="0" indent="0">
              <a:buNone/>
            </a:pPr>
            <a:endParaRPr lang="en-US" dirty="0"/>
          </a:p>
          <a:p>
            <a:pPr marL="0" indent="0">
              <a:buNone/>
            </a:pPr>
            <a:r>
              <a:rPr lang="en-US" dirty="0"/>
              <a:t>Example:</a:t>
            </a:r>
          </a:p>
          <a:p>
            <a:pPr marL="0" indent="0">
              <a:buNone/>
            </a:pPr>
            <a:r>
              <a:rPr lang="en-US" dirty="0" err="1"/>
              <a:t>GrossMargin</a:t>
            </a:r>
            <a:r>
              <a:rPr lang="en-US" dirty="0"/>
              <a:t> := </a:t>
            </a:r>
          </a:p>
          <a:p>
            <a:pPr marL="0" indent="0">
              <a:buNone/>
            </a:pPr>
            <a:r>
              <a:rPr lang="en-US" dirty="0"/>
              <a:t>SUM(Sales[</a:t>
            </a:r>
            <a:r>
              <a:rPr lang="en-US" dirty="0" err="1"/>
              <a:t>SalesAmount</a:t>
            </a:r>
            <a:r>
              <a:rPr lang="en-US" dirty="0"/>
              <a:t>]) – SUM(Sales[</a:t>
            </a:r>
            <a:r>
              <a:rPr lang="en-US" dirty="0" err="1"/>
              <a:t>TotalProductCost</a:t>
            </a:r>
            <a:r>
              <a:rPr lang="en-US" dirty="0"/>
              <a:t>])</a:t>
            </a:r>
          </a:p>
        </p:txBody>
      </p:sp>
    </p:spTree>
    <p:extLst>
      <p:ext uri="{BB962C8B-B14F-4D97-AF65-F5344CB8AC3E}">
        <p14:creationId xmlns:p14="http://schemas.microsoft.com/office/powerpoint/2010/main" val="1443625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a:xfrm>
            <a:off x="838200" y="1825625"/>
            <a:ext cx="11236424" cy="4351338"/>
          </a:xfrm>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p:txBody>
      </p:sp>
    </p:spTree>
    <p:extLst>
      <p:ext uri="{BB962C8B-B14F-4D97-AF65-F5344CB8AC3E}">
        <p14:creationId xmlns:p14="http://schemas.microsoft.com/office/powerpoint/2010/main" val="221146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 Expression:</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p>
          <a:p>
            <a:pPr marL="0" indent="0">
              <a:buNone/>
            </a:pPr>
            <a:endParaRPr lang="de-AT" sz="1800" dirty="0">
              <a:solidFill>
                <a:srgbClr val="484848"/>
              </a:solidFill>
              <a:latin typeface="Tahoma" panose="020B0604030504040204" pitchFamily="34" charset="0"/>
            </a:endParaRPr>
          </a:p>
          <a:p>
            <a:pPr marL="0" indent="0">
              <a:buNone/>
            </a:pPr>
            <a:r>
              <a:rPr lang="de-AT" sz="1800" dirty="0" err="1">
                <a:solidFill>
                  <a:srgbClr val="484848"/>
                </a:solidFill>
                <a:latin typeface="Tahoma" panose="020B0604030504040204" pitchFamily="34" charset="0"/>
              </a:rPr>
              <a:t>Besides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calculated</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columns</a:t>
            </a:r>
            <a:r>
              <a:rPr lang="de-AT" sz="1800" dirty="0">
                <a:solidFill>
                  <a:srgbClr val="484848"/>
                </a:solidFill>
                <a:latin typeface="Tahoma" panose="020B0604030504040204" pitchFamily="34" charset="0"/>
              </a:rPr>
              <a:t> in </a:t>
            </a:r>
            <a:r>
              <a:rPr lang="de-AT" sz="1800" dirty="0" err="1">
                <a:solidFill>
                  <a:srgbClr val="484848"/>
                </a:solidFill>
                <a:latin typeface="Tahoma" panose="020B0604030504040204" pitchFamily="34" charset="0"/>
              </a:rPr>
              <a:t>tables</a:t>
            </a:r>
            <a:r>
              <a:rPr lang="de-AT" sz="1800" dirty="0">
                <a:solidFill>
                  <a:srgbClr val="484848"/>
                </a:solidFill>
                <a:latin typeface="Tahoma" panose="020B0604030504040204" pitchFamily="34" charset="0"/>
              </a:rPr>
              <a:t> also </a:t>
            </a:r>
            <a:r>
              <a:rPr lang="de-AT" sz="1800" dirty="0" err="1">
                <a:solidFill>
                  <a:srgbClr val="484848"/>
                </a:solidFill>
                <a:latin typeface="Tahoma" panose="020B0604030504040204" pitchFamily="34" charset="0"/>
              </a:rPr>
              <a:t>many</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functions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create</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iterators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row</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contexts</a:t>
            </a:r>
            <a:r>
              <a:rPr lang="de-AT" sz="1800" dirty="0">
                <a:solidFill>
                  <a:srgbClr val="484848"/>
                </a:solidFill>
                <a:latin typeface="Tahoma" panose="020B0604030504040204" pitchFamily="34" charset="0"/>
              </a:rPr>
              <a:t>)! </a:t>
            </a:r>
          </a:p>
          <a:p>
            <a:pPr marL="0" indent="0">
              <a:buNone/>
            </a:pP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example</a:t>
            </a:r>
            <a:r>
              <a:rPr lang="de-AT" sz="1800" dirty="0">
                <a:solidFill>
                  <a:srgbClr val="484848"/>
                </a:solidFill>
                <a:latin typeface="Tahoma" panose="020B0604030504040204" pitchFamily="34" charset="0"/>
              </a:rPr>
              <a:t> all </a:t>
            </a:r>
            <a:r>
              <a:rPr lang="de-AT" sz="1800" dirty="0" err="1">
                <a:solidFill>
                  <a:srgbClr val="484848"/>
                </a:solidFill>
                <a:latin typeface="Tahoma" panose="020B0604030504040204" pitchFamily="34" charset="0"/>
              </a:rPr>
              <a:t>aggregators</a:t>
            </a:r>
            <a:r>
              <a:rPr lang="de-AT" sz="1800" dirty="0">
                <a:solidFill>
                  <a:srgbClr val="484848"/>
                </a:solidFill>
                <a:latin typeface="Tahoma" panose="020B0604030504040204" pitchFamily="34" charset="0"/>
              </a:rPr>
              <a:t> like SUM (, MIN, MAX, AVG,…) </a:t>
            </a:r>
            <a:r>
              <a:rPr lang="de-AT" sz="1800" dirty="0" err="1">
                <a:solidFill>
                  <a:srgbClr val="484848"/>
                </a:solidFill>
                <a:latin typeface="Tahoma" panose="020B0604030504040204" pitchFamily="34" charset="0"/>
              </a:rPr>
              <a:t>that</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syntax</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sugar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SUMX (&lt;</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&gt;, ‘</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a:t>
            </a:r>
            <a:r>
              <a:rPr lang="de-AT" sz="1800" dirty="0" err="1">
                <a:solidFill>
                  <a:srgbClr val="484848"/>
                </a:solidFill>
                <a:latin typeface="Tahoma" panose="020B0604030504040204" pitchFamily="34" charset="0"/>
              </a:rPr>
              <a:t>Column</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2184D-7F35-4FF3-821A-5F65A3507883}"/>
              </a:ext>
            </a:extLst>
          </p:cNvPr>
          <p:cNvSpPr>
            <a:spLocks noGrp="1"/>
          </p:cNvSpPr>
          <p:nvPr>
            <p:ph type="title"/>
          </p:nvPr>
        </p:nvSpPr>
        <p:spPr/>
        <p:txBody>
          <a:bodyPr/>
          <a:lstStyle/>
          <a:p>
            <a:r>
              <a:rPr lang="en-US" dirty="0"/>
              <a:t>CALCULATE to overwrite the FILTER-Context</a:t>
            </a:r>
            <a:endParaRPr lang="en-AT" dirty="0"/>
          </a:p>
        </p:txBody>
      </p:sp>
      <p:sp>
        <p:nvSpPr>
          <p:cNvPr id="3" name="Inhaltsplatzhalter 2">
            <a:extLst>
              <a:ext uri="{FF2B5EF4-FFF2-40B4-BE49-F238E27FC236}">
                <a16:creationId xmlns:a16="http://schemas.microsoft.com/office/drawing/2014/main" id="{8A690DB0-BE18-4353-9FB8-5A17F82F069C}"/>
              </a:ext>
            </a:extLst>
          </p:cNvPr>
          <p:cNvSpPr>
            <a:spLocks noGrp="1"/>
          </p:cNvSpPr>
          <p:nvPr>
            <p:ph idx="1"/>
          </p:nvPr>
        </p:nvSpPr>
        <p:spPr/>
        <p:txBody>
          <a:bodyPr/>
          <a:lstStyle/>
          <a:p>
            <a:endParaRPr lang="de-AT" dirty="0"/>
          </a:p>
          <a:p>
            <a:endParaRPr lang="de-AT" dirty="0"/>
          </a:p>
          <a:p>
            <a:endParaRPr lang="de-AT" dirty="0"/>
          </a:p>
          <a:p>
            <a:r>
              <a:rPr lang="de-AT" dirty="0"/>
              <a:t>Eigenkapital:= CALCULATE([Gesamtbetrag];'</a:t>
            </a:r>
            <a:r>
              <a:rPr lang="de-AT" dirty="0" err="1"/>
              <a:t>DimBuchungskonten</a:t>
            </a:r>
            <a:r>
              <a:rPr lang="de-AT" dirty="0"/>
              <a:t>'[Bezeichnung] = "Eigenkapital")*-1</a:t>
            </a:r>
            <a:endParaRPr lang="en-AT" dirty="0"/>
          </a:p>
        </p:txBody>
      </p:sp>
    </p:spTree>
    <p:extLst>
      <p:ext uri="{BB962C8B-B14F-4D97-AF65-F5344CB8AC3E}">
        <p14:creationId xmlns:p14="http://schemas.microsoft.com/office/powerpoint/2010/main" val="1272195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will perform faster in general</a:t>
            </a:r>
          </a:p>
          <a:p>
            <a:r>
              <a:rPr lang="en-US" sz="2800" dirty="0">
                <a:solidFill>
                  <a:schemeClr val="tx1"/>
                </a:solidFill>
              </a:rPr>
              <a:t>Does not Require a Great Deal of Performance Tuning</a:t>
            </a:r>
          </a:p>
          <a:p>
            <a:r>
              <a:rPr lang="en-US" sz="2800" dirty="0">
                <a:solidFill>
                  <a:schemeClr val="tx1"/>
                </a:solidFill>
              </a:rPr>
              <a:t>Great </a:t>
            </a:r>
            <a:r>
              <a:rPr lang="en-US" dirty="0"/>
              <a:t>for </a:t>
            </a:r>
            <a:r>
              <a:rPr lang="en-US" sz="2800" dirty="0">
                <a:solidFill>
                  <a:schemeClr val="tx1"/>
                </a:solidFill>
              </a:rPr>
              <a:t>Low Granularity Data analysis</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data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dynamic</a:t>
            </a:r>
            <a:r>
              <a:rPr lang="de-AT" dirty="0"/>
              <a:t> </a:t>
            </a:r>
            <a:r>
              <a:rPr lang="de-AT" dirty="0" err="1"/>
              <a:t>row</a:t>
            </a:r>
            <a:r>
              <a:rPr lang="de-AT" dirty="0"/>
              <a:t> </a:t>
            </a:r>
            <a:r>
              <a:rPr lang="de-AT" dirty="0" err="1"/>
              <a:t>level</a:t>
            </a:r>
            <a:r>
              <a:rPr lang="de-AT" dirty="0"/>
              <a:t> </a:t>
            </a:r>
            <a:r>
              <a:rPr lang="de-AT" dirty="0" err="1"/>
              <a:t>security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2383</Words>
  <Application>Microsoft Office PowerPoint</Application>
  <PresentationFormat>Breitbild</PresentationFormat>
  <Paragraphs>403</Paragraphs>
  <Slides>38</Slides>
  <Notes>21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38</vt:i4>
      </vt:variant>
    </vt:vector>
  </HeadingPairs>
  <TitlesOfParts>
    <vt:vector size="44" baseType="lpstr">
      <vt:lpstr>Arial</vt:lpstr>
      <vt:lpstr>Calibri</vt:lpstr>
      <vt:lpstr>Calibri Light</vt:lpstr>
      <vt:lpstr>Consolas</vt:lpstr>
      <vt:lpstr>Tahoma</vt:lpstr>
      <vt:lpstr>Office Theme</vt:lpstr>
      <vt:lpstr>Tabular-Model for Financial Reporting</vt:lpstr>
      <vt:lpstr>Agenda</vt:lpstr>
      <vt:lpstr>Comparing Tabular Model (InMemory) to Multidimensional Modelling (MOLAP)</vt:lpstr>
      <vt:lpstr>Tabular Model vs Multidimensional Model</vt:lpstr>
      <vt:lpstr>Development</vt:lpstr>
      <vt:lpstr>Scalability</vt:lpstr>
      <vt:lpstr>Performance</vt:lpstr>
      <vt:lpstr>dynamic row level security</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Direct Query vs Inmemory</vt:lpstr>
      <vt:lpstr>Direct Query vs Inmemory</vt:lpstr>
      <vt:lpstr>Direct Query vs Inmemory</vt:lpstr>
      <vt:lpstr>PowerPoint-Präsentation</vt:lpstr>
      <vt:lpstr>Processing Options</vt:lpstr>
      <vt:lpstr>Processing Options</vt:lpstr>
      <vt:lpstr>Deployment</vt:lpstr>
      <vt:lpstr>Deployment</vt:lpstr>
      <vt:lpstr>Short Introduction to DAX</vt:lpstr>
      <vt:lpstr>Syntax</vt:lpstr>
      <vt:lpstr>Dax operators</vt:lpstr>
      <vt:lpstr>Data Types and type handling</vt:lpstr>
      <vt:lpstr>Calculated Columns vs Measures</vt:lpstr>
      <vt:lpstr>Evaluation Context</vt:lpstr>
      <vt:lpstr>Looking at our example again…</vt:lpstr>
      <vt:lpstr>Row Context</vt:lpstr>
      <vt:lpstr>Filter Context</vt:lpstr>
      <vt:lpstr>CALCULATE to overwrite the FILTER-Context</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120</cp:revision>
  <dcterms:created xsi:type="dcterms:W3CDTF">2020-10-16T12:13:30Z</dcterms:created>
  <dcterms:modified xsi:type="dcterms:W3CDTF">2020-10-21T09:16:36Z</dcterms:modified>
</cp:coreProperties>
</file>