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274" r:id="rId24"/>
    <p:sldId id="522" r:id="rId25"/>
    <p:sldId id="275" r:id="rId26"/>
    <p:sldId id="278" r:id="rId27"/>
    <p:sldId id="267" r:id="rId28"/>
    <p:sldId id="523" r:id="rId29"/>
    <p:sldId id="526" r:id="rId30"/>
    <p:sldId id="525" r:id="rId31"/>
    <p:sldId id="524"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2738" autoAdjust="0"/>
  </p:normalViewPr>
  <p:slideViewPr>
    <p:cSldViewPr snapToGrid="0">
      <p:cViewPr varScale="1">
        <p:scale>
          <a:sx n="84" d="100"/>
          <a:sy n="84" d="100"/>
        </p:scale>
        <p:origin x="1560"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Full operation at a database level is the easiest way to </a:t>
            </a:r>
            <a:r>
              <a:rPr lang="en-US" b="1" dirty="0"/>
              <a:t>refresh all</a:t>
            </a:r>
            <a:r>
              <a:rPr lang="en-US" dirty="0"/>
              <a:t> the tables and the related structures of a Tabular model </a:t>
            </a:r>
            <a:r>
              <a:rPr lang="en-US" b="1" dirty="0"/>
              <a:t>inside a transaction </a:t>
            </a:r>
            <a:r>
              <a:rPr lang="en-US" dirty="0"/>
              <a:t>so that the existing data is </a:t>
            </a:r>
            <a:r>
              <a:rPr lang="en-US" dirty="0" err="1"/>
              <a:t>queryable</a:t>
            </a:r>
            <a:r>
              <a:rPr lang="en-US" dirty="0"/>
              <a:t> during the whole process, and new data will not be visible until the process completes.</a:t>
            </a:r>
          </a:p>
          <a:p>
            <a:endParaRPr lang="en-US" dirty="0"/>
          </a:p>
          <a:p>
            <a:endParaRPr lang="en-US" dirty="0"/>
          </a:p>
          <a:p>
            <a:r>
              <a:rPr lang="en-US" dirty="0"/>
              <a:t>Process Add</a:t>
            </a:r>
          </a:p>
          <a:p>
            <a:pPr lvl="1"/>
            <a:r>
              <a:rPr lang="en-US" dirty="0"/>
              <a:t>The Process Add operation adds new rows to a partition. </a:t>
            </a:r>
          </a:p>
          <a:p>
            <a:pPr lvl="1"/>
            <a:r>
              <a:rPr lang="en-US" dirty="0"/>
              <a:t>Can be used only in a </a:t>
            </a:r>
            <a:r>
              <a:rPr lang="en-US" u="sng" dirty="0"/>
              <a:t>programmatic way</a:t>
            </a:r>
            <a:r>
              <a:rPr lang="en-US" dirty="0"/>
              <a:t>; </a:t>
            </a:r>
          </a:p>
          <a:p>
            <a:pPr lvl="1"/>
            <a:r>
              <a:rPr lang="en-US" dirty="0"/>
              <a:t>And you must specify the query returning only new rows that have to be added to the partition.</a:t>
            </a:r>
          </a:p>
          <a:p>
            <a:pPr lvl="1"/>
            <a:endParaRPr lang="en-US" dirty="0"/>
          </a:p>
          <a:p>
            <a:r>
              <a:rPr lang="en-US" dirty="0"/>
              <a:t>Process Clear</a:t>
            </a:r>
          </a:p>
          <a:p>
            <a:pPr lvl="1"/>
            <a:r>
              <a:rPr lang="en-US" dirty="0"/>
              <a:t>Process Clear drops all the data in the selected object (Database, Table, or Partition). The affected objects are no longer </a:t>
            </a:r>
            <a:r>
              <a:rPr lang="en-US" dirty="0" err="1"/>
              <a:t>queryable</a:t>
            </a:r>
            <a:r>
              <a:rPr lang="en-US" dirty="0"/>
              <a:t> after this command.</a:t>
            </a:r>
          </a:p>
          <a:p>
            <a:endParaRPr lang="en-US" dirty="0"/>
          </a:p>
          <a:p>
            <a:r>
              <a:rPr lang="en-US" dirty="0"/>
              <a:t>Process Data</a:t>
            </a:r>
          </a:p>
          <a:p>
            <a:pPr lvl="1"/>
            <a:r>
              <a:rPr lang="en-US" dirty="0"/>
              <a:t>Process Data loads data in the selected object (Table or Partition).</a:t>
            </a:r>
          </a:p>
          <a:p>
            <a:pPr lvl="1"/>
            <a:r>
              <a:rPr lang="en-US" u="sng" dirty="0"/>
              <a:t>Only the dictionary </a:t>
            </a:r>
            <a:r>
              <a:rPr lang="en-US" dirty="0"/>
              <a:t>is computed, and dependently related structures (calculated columns, relationships, and indexes) are not updated.</a:t>
            </a:r>
          </a:p>
          <a:p>
            <a:pPr lvl="1"/>
            <a:r>
              <a:rPr lang="en-US" b="1" dirty="0"/>
              <a:t>The affected objects are no longer </a:t>
            </a:r>
            <a:r>
              <a:rPr lang="en-US" b="1" dirty="0" err="1"/>
              <a:t>queryable</a:t>
            </a:r>
            <a:r>
              <a:rPr lang="en-US" b="1" dirty="0"/>
              <a:t> </a:t>
            </a:r>
            <a:r>
              <a:rPr lang="en-US" dirty="0"/>
              <a:t>after this command. </a:t>
            </a:r>
          </a:p>
          <a:p>
            <a:pPr lvl="1"/>
            <a:r>
              <a:rPr lang="en-US" b="1" dirty="0"/>
              <a:t>After Process Data</a:t>
            </a:r>
            <a:r>
              <a:rPr lang="en-US" dirty="0"/>
              <a:t>, you should execute </a:t>
            </a:r>
            <a:r>
              <a:rPr lang="en-US" u="sng" dirty="0"/>
              <a:t>Process </a:t>
            </a:r>
            <a:r>
              <a:rPr lang="en-US" u="sng" dirty="0" err="1"/>
              <a:t>Recalc</a:t>
            </a:r>
            <a:r>
              <a:rPr lang="en-US" dirty="0"/>
              <a:t> or </a:t>
            </a:r>
            <a:r>
              <a:rPr lang="en-US" u="sng" dirty="0"/>
              <a:t>Process Default</a:t>
            </a:r>
            <a:r>
              <a:rPr lang="en-US" dirty="0"/>
              <a:t> to make the data </a:t>
            </a:r>
            <a:r>
              <a:rPr lang="en-US" dirty="0" err="1"/>
              <a:t>queryable</a:t>
            </a:r>
            <a:r>
              <a:rPr lang="en-US" dirty="0"/>
              <a:t>.</a:t>
            </a:r>
          </a:p>
          <a:p>
            <a:endParaRPr lang="en-US" dirty="0"/>
          </a:p>
          <a:p>
            <a:endParaRPr lang="en-US" dirty="0"/>
          </a:p>
          <a:p>
            <a:r>
              <a:rPr lang="en-US" dirty="0"/>
              <a:t>Process Default</a:t>
            </a:r>
          </a:p>
          <a:p>
            <a:pPr lvl="1"/>
            <a:r>
              <a:rPr lang="en-US" dirty="0"/>
              <a:t>The Process Default operation performs the necessary operations to make the target object </a:t>
            </a:r>
            <a:r>
              <a:rPr lang="en-US" dirty="0" err="1"/>
              <a:t>queryable</a:t>
            </a:r>
            <a:r>
              <a:rPr lang="en-US" dirty="0"/>
              <a:t> (except when it is done at Partition level)</a:t>
            </a:r>
          </a:p>
          <a:p>
            <a:endParaRPr lang="en-US" dirty="0"/>
          </a:p>
          <a:p>
            <a:r>
              <a:rPr lang="en-US" dirty="0"/>
              <a:t>Process Defrag</a:t>
            </a:r>
          </a:p>
          <a:p>
            <a:pPr lvl="1"/>
            <a:r>
              <a:rPr lang="en-US" dirty="0"/>
              <a:t>The Process Defrag operation rebuilds the table dictionary without the need to access the data source to read data again. </a:t>
            </a:r>
          </a:p>
          <a:p>
            <a:pPr lvl="1"/>
            <a:r>
              <a:rPr lang="en-US" dirty="0"/>
              <a:t>It is exposed in the SSMS user interface </a:t>
            </a:r>
            <a:r>
              <a:rPr lang="en-US" u="sng" dirty="0"/>
              <a:t>only for tables</a:t>
            </a:r>
            <a:r>
              <a:rPr lang="en-US" dirty="0"/>
              <a:t>. </a:t>
            </a:r>
          </a:p>
          <a:p>
            <a:pPr lvl="1"/>
            <a:r>
              <a:rPr lang="en-US" dirty="0"/>
              <a:t>This operation is </a:t>
            </a:r>
            <a:r>
              <a:rPr lang="en-US" b="1" dirty="0"/>
              <a:t>useful only when you</a:t>
            </a:r>
            <a:r>
              <a:rPr lang="en-US" dirty="0"/>
              <a:t> remove partitions from your table or you refresh some partitions and, as a result, some values in columns are no longer used.</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72368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27</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US" dirty="0"/>
          </a:p>
          <a:p>
            <a:endParaRPr lang="en-US" dirty="0"/>
          </a:p>
          <a:p>
            <a:r>
              <a:rPr lang="en-US" dirty="0"/>
              <a:t>Scope in MD tells you what filter is in context that allows you to compute a different measure</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 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339DF-12F1-4AE8-8D25-6069F37B7D9F}"/>
              </a:ext>
            </a:extLst>
          </p:cNvPr>
          <p:cNvSpPr>
            <a:spLocks noGrp="1"/>
          </p:cNvSpPr>
          <p:nvPr>
            <p:ph type="title"/>
          </p:nvPr>
        </p:nvSpPr>
        <p:spPr/>
        <p:txBody>
          <a:bodyPr/>
          <a:lstStyle/>
          <a:p>
            <a:r>
              <a:rPr lang="en-US" dirty="0"/>
              <a:t>Processing Options</a:t>
            </a:r>
            <a:endParaRPr lang="en-AT" dirty="0"/>
          </a:p>
        </p:txBody>
      </p:sp>
      <p:sp>
        <p:nvSpPr>
          <p:cNvPr id="3" name="Inhaltsplatzhalter 2">
            <a:extLst>
              <a:ext uri="{FF2B5EF4-FFF2-40B4-BE49-F238E27FC236}">
                <a16:creationId xmlns:a16="http://schemas.microsoft.com/office/drawing/2014/main" id="{02FCC2AE-B548-4277-8DC2-DF021EB9905C}"/>
              </a:ext>
            </a:extLst>
          </p:cNvPr>
          <p:cNvSpPr>
            <a:spLocks noGrp="1"/>
          </p:cNvSpPr>
          <p:nvPr>
            <p:ph idx="1"/>
          </p:nvPr>
        </p:nvSpPr>
        <p:spPr/>
        <p:txBody>
          <a:bodyPr/>
          <a:lstStyle/>
          <a:p>
            <a:r>
              <a:rPr lang="en-US" dirty="0"/>
              <a:t>Processing possible at 3 Levels of granularity</a:t>
            </a:r>
            <a:endParaRPr lang="en-AT" dirty="0"/>
          </a:p>
        </p:txBody>
      </p:sp>
      <p:graphicFrame>
        <p:nvGraphicFramePr>
          <p:cNvPr id="5" name="Table 6">
            <a:extLst>
              <a:ext uri="{FF2B5EF4-FFF2-40B4-BE49-F238E27FC236}">
                <a16:creationId xmlns:a16="http://schemas.microsoft.com/office/drawing/2014/main" id="{4A2CFA0C-E759-4D6F-92DF-0C372776756D}"/>
              </a:ext>
            </a:extLst>
          </p:cNvPr>
          <p:cNvGraphicFramePr>
            <a:graphicFrameLocks noGrp="1"/>
          </p:cNvGraphicFramePr>
          <p:nvPr>
            <p:extLst>
              <p:ext uri="{D42A27DB-BD31-4B8C-83A1-F6EECF244321}">
                <p14:modId xmlns:p14="http://schemas.microsoft.com/office/powerpoint/2010/main" val="4262051041"/>
              </p:ext>
            </p:extLst>
          </p:nvPr>
        </p:nvGraphicFramePr>
        <p:xfrm>
          <a:off x="2521699" y="2667000"/>
          <a:ext cx="6774703" cy="3253584"/>
        </p:xfrm>
        <a:graphic>
          <a:graphicData uri="http://schemas.openxmlformats.org/drawingml/2006/table">
            <a:tbl>
              <a:tblPr/>
              <a:tblGrid>
                <a:gridCol w="2469751">
                  <a:extLst>
                    <a:ext uri="{9D8B030D-6E8A-4147-A177-3AD203B41FA5}">
                      <a16:colId xmlns:a16="http://schemas.microsoft.com/office/drawing/2014/main" val="20000"/>
                    </a:ext>
                  </a:extLst>
                </a:gridCol>
                <a:gridCol w="1434984">
                  <a:extLst>
                    <a:ext uri="{9D8B030D-6E8A-4147-A177-3AD203B41FA5}">
                      <a16:colId xmlns:a16="http://schemas.microsoft.com/office/drawing/2014/main" val="20001"/>
                    </a:ext>
                  </a:extLst>
                </a:gridCol>
                <a:gridCol w="1434984">
                  <a:extLst>
                    <a:ext uri="{9D8B030D-6E8A-4147-A177-3AD203B41FA5}">
                      <a16:colId xmlns:a16="http://schemas.microsoft.com/office/drawing/2014/main" val="20002"/>
                    </a:ext>
                  </a:extLst>
                </a:gridCol>
                <a:gridCol w="1434984">
                  <a:extLst>
                    <a:ext uri="{9D8B030D-6E8A-4147-A177-3AD203B41FA5}">
                      <a16:colId xmlns:a16="http://schemas.microsoft.com/office/drawing/2014/main" val="20003"/>
                    </a:ext>
                  </a:extLst>
                </a:gridCol>
              </a:tblGrid>
              <a:tr h="406698">
                <a:tc>
                  <a:txBody>
                    <a:bodyPr/>
                    <a:lstStyle/>
                    <a:p>
                      <a:pPr algn="l" fontAlgn="b"/>
                      <a:r>
                        <a:rPr lang="pt-PT" sz="2000" b="1" i="0" u="none" strike="noStrike" dirty="0">
                          <a:solidFill>
                            <a:srgbClr val="FFFFFF"/>
                          </a:solidFill>
                          <a:effectLst/>
                          <a:latin typeface="Calibri" panose="020F0502020204030204" pitchFamily="34" charset="0"/>
                        </a:rPr>
                        <a:t>Processing Option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Database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Table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Partition</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06698">
                <a:tc>
                  <a:txBody>
                    <a:bodyPr/>
                    <a:lstStyle/>
                    <a:p>
                      <a:pPr algn="l" fontAlgn="b"/>
                      <a:r>
                        <a:rPr lang="pt-PT" sz="2000" b="0" i="0" u="none" strike="noStrike">
                          <a:solidFill>
                            <a:srgbClr val="000000"/>
                          </a:solidFill>
                          <a:effectLst/>
                          <a:latin typeface="Calibri" panose="020F0502020204030204" pitchFamily="34" charset="0"/>
                        </a:rPr>
                        <a:t>Process Add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0000"/>
                          </a:solidFill>
                          <a:effectLst/>
                          <a:latin typeface="Calibri" panose="020F0502020204030204" pitchFamily="34" charset="0"/>
                        </a:rPr>
                        <a:t>Not in UI</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Clear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Data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Default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Defrag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Not in UI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406698">
                <a:tc>
                  <a:txBody>
                    <a:bodyPr/>
                    <a:lstStyle/>
                    <a:p>
                      <a:pPr algn="l" fontAlgn="b"/>
                      <a:r>
                        <a:rPr lang="pt-PT" sz="2000" b="1" i="0" u="none" strike="noStrike" dirty="0">
                          <a:solidFill>
                            <a:srgbClr val="000000"/>
                          </a:solidFill>
                          <a:effectLst/>
                          <a:latin typeface="Calibri" panose="020F0502020204030204" pitchFamily="34" charset="0"/>
                        </a:rPr>
                        <a:t>Process Full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Recalc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err="1">
                          <a:solidFill>
                            <a:srgbClr val="0070C0"/>
                          </a:solidFill>
                          <a:effectLst/>
                          <a:latin typeface="Calibri" panose="020F0502020204030204" pitchFamily="34" charset="0"/>
                        </a:rPr>
                        <a:t>Available</a:t>
                      </a:r>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7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7CAF5-1F2F-4C78-879C-A37E828E47F3}"/>
              </a:ext>
            </a:extLst>
          </p:cNvPr>
          <p:cNvSpPr>
            <a:spLocks noGrp="1"/>
          </p:cNvSpPr>
          <p:nvPr>
            <p:ph type="title"/>
          </p:nvPr>
        </p:nvSpPr>
        <p:spPr/>
        <p:txBody>
          <a:bodyPr/>
          <a:lstStyle/>
          <a:p>
            <a:r>
              <a:rPr lang="en-US" dirty="0"/>
              <a:t>Evaluation Context</a:t>
            </a:r>
            <a:endParaRPr lang="en-AT" dirty="0"/>
          </a:p>
        </p:txBody>
      </p:sp>
      <p:sp>
        <p:nvSpPr>
          <p:cNvPr id="3" name="Inhaltsplatzhalter 2">
            <a:extLst>
              <a:ext uri="{FF2B5EF4-FFF2-40B4-BE49-F238E27FC236}">
                <a16:creationId xmlns:a16="http://schemas.microsoft.com/office/drawing/2014/main" id="{034D2214-8954-410B-ACBC-EE3ED7DF591C}"/>
              </a:ext>
            </a:extLst>
          </p:cNvPr>
          <p:cNvSpPr>
            <a:spLocks noGrp="1"/>
          </p:cNvSpPr>
          <p:nvPr>
            <p:ph idx="1"/>
          </p:nvPr>
        </p:nvSpPr>
        <p:spPr/>
        <p:txBody>
          <a:bodyPr/>
          <a:lstStyle/>
          <a:p>
            <a:r>
              <a:rPr lang="en-US" dirty="0"/>
              <a:t>Row Context</a:t>
            </a:r>
          </a:p>
          <a:p>
            <a:r>
              <a:rPr lang="en-US" dirty="0"/>
              <a:t>Filter Context</a:t>
            </a:r>
          </a:p>
          <a:p>
            <a:endParaRPr lang="en-US" dirty="0"/>
          </a:p>
          <a:p>
            <a:pPr marL="0" indent="0">
              <a:buNone/>
            </a:pPr>
            <a:r>
              <a:rPr lang="en-US" b="1" i="1" dirty="0"/>
              <a:t>The filter context filters the model the row context iterates one table.</a:t>
            </a:r>
          </a:p>
          <a:p>
            <a:pPr marL="0" indent="0">
              <a:buNone/>
            </a:pPr>
            <a:endParaRPr lang="en-US" b="1" i="1" dirty="0"/>
          </a:p>
          <a:p>
            <a:pPr marL="0" indent="0">
              <a:buNone/>
            </a:pPr>
            <a:endParaRPr lang="en-US" b="1" i="1" dirty="0"/>
          </a:p>
          <a:p>
            <a:pPr marL="0" indent="0">
              <a:buNone/>
            </a:pPr>
            <a:r>
              <a:rPr lang="en-US" b="1" i="1" dirty="0"/>
              <a:t>Source: Definite Guide to Dax – Marco Russo &amp; Alberto Ferrari</a:t>
            </a:r>
          </a:p>
        </p:txBody>
      </p:sp>
    </p:spTree>
    <p:extLst>
      <p:ext uri="{BB962C8B-B14F-4D97-AF65-F5344CB8AC3E}">
        <p14:creationId xmlns:p14="http://schemas.microsoft.com/office/powerpoint/2010/main" val="2211469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9C9C1C-5460-420D-8FA6-3733B2505259}"/>
              </a:ext>
            </a:extLst>
          </p:cNvPr>
          <p:cNvSpPr>
            <a:spLocks noGrp="1"/>
          </p:cNvSpPr>
          <p:nvPr>
            <p:ph type="title"/>
          </p:nvPr>
        </p:nvSpPr>
        <p:spPr/>
        <p:txBody>
          <a:bodyPr/>
          <a:lstStyle/>
          <a:p>
            <a:r>
              <a:rPr lang="en-US" dirty="0"/>
              <a:t>Row Context</a:t>
            </a:r>
            <a:endParaRPr lang="en-AT" dirty="0"/>
          </a:p>
        </p:txBody>
      </p:sp>
      <p:sp>
        <p:nvSpPr>
          <p:cNvPr id="3" name="Inhaltsplatzhalter 2">
            <a:extLst>
              <a:ext uri="{FF2B5EF4-FFF2-40B4-BE49-F238E27FC236}">
                <a16:creationId xmlns:a16="http://schemas.microsoft.com/office/drawing/2014/main" id="{CCCF49F7-8DB3-4BA8-84EE-32C281D323AC}"/>
              </a:ext>
            </a:extLst>
          </p:cNvPr>
          <p:cNvSpPr>
            <a:spLocks noGrp="1"/>
          </p:cNvSpPr>
          <p:nvPr>
            <p:ph idx="1"/>
          </p:nvPr>
        </p:nvSpPr>
        <p:spPr/>
        <p:txBody>
          <a:bodyPr/>
          <a:lstStyle/>
          <a:p>
            <a:r>
              <a:rPr lang="en-US" dirty="0"/>
              <a:t>is an iterator (like a cursor)</a:t>
            </a:r>
          </a:p>
          <a:p>
            <a:r>
              <a:rPr lang="en-US" dirty="0"/>
              <a:t>It scans a table and for each row allows an expression to access each column in that row. </a:t>
            </a:r>
          </a:p>
          <a:p>
            <a:endParaRPr lang="en-US" dirty="0"/>
          </a:p>
          <a:p>
            <a:r>
              <a:rPr lang="en-US" dirty="0"/>
              <a:t>Example:</a:t>
            </a:r>
          </a:p>
          <a:p>
            <a:pPr marL="0" indent="0">
              <a:buNone/>
            </a:pPr>
            <a:r>
              <a:rPr lang="de-AT" sz="1800" dirty="0">
                <a:solidFill>
                  <a:srgbClr val="484848"/>
                </a:solidFill>
                <a:latin typeface="Tahoma" panose="020B0604030504040204" pitchFamily="34" charset="0"/>
              </a:rPr>
              <a:t>= </a:t>
            </a:r>
            <a:r>
              <a:rPr lang="de-AT" sz="1800" dirty="0" err="1">
                <a:solidFill>
                  <a:srgbClr val="0000FF"/>
                </a:solidFill>
                <a:latin typeface="Tahoma" panose="020B0604030504040204" pitchFamily="34" charset="0"/>
              </a:rPr>
              <a:t>if</a:t>
            </a:r>
            <a:r>
              <a:rPr lang="de-AT" sz="1800" dirty="0">
                <a:solidFill>
                  <a:srgbClr val="484848"/>
                </a:solidFill>
                <a:latin typeface="Tahoma" panose="020B0604030504040204" pitchFamily="34" charset="0"/>
              </a:rPr>
              <a:t> ([Bankleitzahl] = 33078; </a:t>
            </a:r>
            <a:r>
              <a:rPr lang="de-AT" sz="1800" dirty="0">
                <a:solidFill>
                  <a:srgbClr val="A31515"/>
                </a:solidFill>
                <a:latin typeface="Tahoma" panose="020B0604030504040204" pitchFamily="34" charset="0"/>
              </a:rPr>
              <a:t>"</a:t>
            </a:r>
            <a:r>
              <a:rPr lang="de-AT" sz="1800" dirty="0" err="1">
                <a:solidFill>
                  <a:srgbClr val="A31515"/>
                </a:solidFill>
                <a:latin typeface="Tahoma" panose="020B0604030504040204" pitchFamily="34" charset="0"/>
              </a:rPr>
              <a:t>Purbach</a:t>
            </a:r>
            <a:r>
              <a:rPr lang="de-AT" sz="1800" dirty="0">
                <a:solidFill>
                  <a:srgbClr val="A31515"/>
                </a:solidFill>
                <a:latin typeface="Tahoma" panose="020B0604030504040204" pitchFamily="34" charset="0"/>
              </a:rPr>
              <a:t>"</a:t>
            </a:r>
            <a:r>
              <a:rPr lang="de-AT" sz="1800" dirty="0">
                <a:solidFill>
                  <a:srgbClr val="484848"/>
                </a:solidFill>
                <a:latin typeface="Tahoma" panose="020B0604030504040204" pitchFamily="34" charset="0"/>
              </a:rPr>
              <a:t>;</a:t>
            </a:r>
            <a:r>
              <a:rPr lang="de-AT" sz="1800" dirty="0">
                <a:solidFill>
                  <a:srgbClr val="A31515"/>
                </a:solidFill>
                <a:latin typeface="Tahoma" panose="020B0604030504040204" pitchFamily="34" charset="0"/>
              </a:rPr>
              <a:t>"Bruck"</a:t>
            </a:r>
            <a:r>
              <a:rPr lang="de-AT" sz="1800" dirty="0">
                <a:solidFill>
                  <a:srgbClr val="484848"/>
                </a:solidFill>
                <a:latin typeface="Tahoma" panose="020B0604030504040204" pitchFamily="34" charset="0"/>
              </a:rPr>
              <a:t>)</a:t>
            </a:r>
            <a:endParaRPr lang="en-AT" dirty="0"/>
          </a:p>
        </p:txBody>
      </p:sp>
    </p:spTree>
    <p:extLst>
      <p:ext uri="{BB962C8B-B14F-4D97-AF65-F5344CB8AC3E}">
        <p14:creationId xmlns:p14="http://schemas.microsoft.com/office/powerpoint/2010/main" val="79380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2003-E25E-4564-8BC3-C4424BD4B175}"/>
              </a:ext>
            </a:extLst>
          </p:cNvPr>
          <p:cNvSpPr>
            <a:spLocks noGrp="1"/>
          </p:cNvSpPr>
          <p:nvPr>
            <p:ph type="title"/>
          </p:nvPr>
        </p:nvSpPr>
        <p:spPr/>
        <p:txBody>
          <a:bodyPr/>
          <a:lstStyle/>
          <a:p>
            <a:r>
              <a:rPr lang="en-US" dirty="0"/>
              <a:t>Looking at our example again…</a:t>
            </a:r>
            <a:endParaRPr lang="en-AT" dirty="0"/>
          </a:p>
        </p:txBody>
      </p:sp>
      <p:sp>
        <p:nvSpPr>
          <p:cNvPr id="3" name="Inhaltsplatzhalter 2">
            <a:extLst>
              <a:ext uri="{FF2B5EF4-FFF2-40B4-BE49-F238E27FC236}">
                <a16:creationId xmlns:a16="http://schemas.microsoft.com/office/drawing/2014/main" id="{6167DA70-C68C-4016-B06D-F5A4E9377E43}"/>
              </a:ext>
            </a:extLst>
          </p:cNvPr>
          <p:cNvSpPr>
            <a:spLocks noGrp="1"/>
          </p:cNvSpPr>
          <p:nvPr>
            <p:ph idx="1"/>
          </p:nvPr>
        </p:nvSpPr>
        <p:spPr/>
        <p:txBody>
          <a:bodyPr/>
          <a:lstStyle/>
          <a:p>
            <a:endParaRPr lang="en-AT"/>
          </a:p>
        </p:txBody>
      </p:sp>
      <p:pic>
        <p:nvPicPr>
          <p:cNvPr id="5" name="Grafik 4">
            <a:extLst>
              <a:ext uri="{FF2B5EF4-FFF2-40B4-BE49-F238E27FC236}">
                <a16:creationId xmlns:a16="http://schemas.microsoft.com/office/drawing/2014/main" id="{5F438477-DE60-479B-AABF-E99F7EEBCB78}"/>
              </a:ext>
            </a:extLst>
          </p:cNvPr>
          <p:cNvPicPr>
            <a:picLocks noChangeAspect="1"/>
          </p:cNvPicPr>
          <p:nvPr/>
        </p:nvPicPr>
        <p:blipFill>
          <a:blip r:embed="rId2"/>
          <a:stretch>
            <a:fillRect/>
          </a:stretch>
        </p:blipFill>
        <p:spPr>
          <a:xfrm>
            <a:off x="903041" y="1531337"/>
            <a:ext cx="9017158" cy="5051328"/>
          </a:xfrm>
          <a:prstGeom prst="rect">
            <a:avLst/>
          </a:prstGeom>
        </p:spPr>
      </p:pic>
    </p:spTree>
    <p:extLst>
      <p:ext uri="{BB962C8B-B14F-4D97-AF65-F5344CB8AC3E}">
        <p14:creationId xmlns:p14="http://schemas.microsoft.com/office/powerpoint/2010/main" val="4218127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C0D9E-3853-4E38-9B4D-1FE663453D79}"/>
              </a:ext>
            </a:extLst>
          </p:cNvPr>
          <p:cNvSpPr>
            <a:spLocks noGrp="1"/>
          </p:cNvSpPr>
          <p:nvPr>
            <p:ph type="title"/>
          </p:nvPr>
        </p:nvSpPr>
        <p:spPr/>
        <p:txBody>
          <a:bodyPr/>
          <a:lstStyle/>
          <a:p>
            <a:r>
              <a:rPr lang="en-US" dirty="0"/>
              <a:t>Filter Context</a:t>
            </a:r>
            <a:endParaRPr lang="en-AT" dirty="0"/>
          </a:p>
        </p:txBody>
      </p:sp>
      <p:pic>
        <p:nvPicPr>
          <p:cNvPr id="14" name="Grafik 13">
            <a:extLst>
              <a:ext uri="{FF2B5EF4-FFF2-40B4-BE49-F238E27FC236}">
                <a16:creationId xmlns:a16="http://schemas.microsoft.com/office/drawing/2014/main" id="{DB666517-7E8F-42E8-BDDB-8B56D0D63B03}"/>
              </a:ext>
            </a:extLst>
          </p:cNvPr>
          <p:cNvPicPr>
            <a:picLocks noChangeAspect="1"/>
          </p:cNvPicPr>
          <p:nvPr/>
        </p:nvPicPr>
        <p:blipFill>
          <a:blip r:embed="rId2"/>
          <a:stretch>
            <a:fillRect/>
          </a:stretch>
        </p:blipFill>
        <p:spPr>
          <a:xfrm>
            <a:off x="1046020" y="1699384"/>
            <a:ext cx="6773827" cy="3459232"/>
          </a:xfrm>
          <a:prstGeom prst="rect">
            <a:avLst/>
          </a:prstGeom>
        </p:spPr>
      </p:pic>
      <p:sp>
        <p:nvSpPr>
          <p:cNvPr id="6" name="Rechteck 5">
            <a:extLst>
              <a:ext uri="{FF2B5EF4-FFF2-40B4-BE49-F238E27FC236}">
                <a16:creationId xmlns:a16="http://schemas.microsoft.com/office/drawing/2014/main" id="{65A7F534-A913-4D67-BE24-FC78B3EAC164}"/>
              </a:ext>
            </a:extLst>
          </p:cNvPr>
          <p:cNvSpPr/>
          <p:nvPr/>
        </p:nvSpPr>
        <p:spPr>
          <a:xfrm>
            <a:off x="4004050" y="261285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
        <p:nvSpPr>
          <p:cNvPr id="16" name="Sprechblase: rechteckig 15">
            <a:extLst>
              <a:ext uri="{FF2B5EF4-FFF2-40B4-BE49-F238E27FC236}">
                <a16:creationId xmlns:a16="http://schemas.microsoft.com/office/drawing/2014/main" id="{E982CE82-ED08-44AC-83FC-4270F0136F90}"/>
              </a:ext>
            </a:extLst>
          </p:cNvPr>
          <p:cNvSpPr/>
          <p:nvPr/>
        </p:nvSpPr>
        <p:spPr>
          <a:xfrm>
            <a:off x="8700999" y="306693"/>
            <a:ext cx="3112368" cy="4094922"/>
          </a:xfrm>
          <a:prstGeom prst="wedgeRectCallout">
            <a:avLst>
              <a:gd name="adj1" fmla="val -182855"/>
              <a:gd name="adj2" fmla="val 9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DimBuchungskonten</a:t>
            </a:r>
            <a:r>
              <a:rPr lang="en-US" dirty="0"/>
              <a:t> tuple: Column </a:t>
            </a:r>
            <a:r>
              <a:rPr lang="en-US" dirty="0" err="1"/>
              <a:t>Bezeichnung</a:t>
            </a:r>
            <a:r>
              <a:rPr lang="en-US" dirty="0"/>
              <a:t>: “</a:t>
            </a:r>
            <a:r>
              <a:rPr lang="en-US" dirty="0" err="1"/>
              <a:t>Eigenkapital</a:t>
            </a:r>
            <a:r>
              <a:rPr lang="en-US" dirty="0"/>
              <a:t>”</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18" name="Sprechblase: rechteckig 17">
            <a:extLst>
              <a:ext uri="{FF2B5EF4-FFF2-40B4-BE49-F238E27FC236}">
                <a16:creationId xmlns:a16="http://schemas.microsoft.com/office/drawing/2014/main" id="{D0B8038D-CEC1-4763-879C-914ACA16920B}"/>
              </a:ext>
            </a:extLst>
          </p:cNvPr>
          <p:cNvSpPr/>
          <p:nvPr/>
        </p:nvSpPr>
        <p:spPr>
          <a:xfrm>
            <a:off x="8756848" y="4651513"/>
            <a:ext cx="3226904" cy="2056262"/>
          </a:xfrm>
          <a:prstGeom prst="wedgeRectCallout">
            <a:avLst>
              <a:gd name="adj1" fmla="val -180495"/>
              <a:gd name="adj2" fmla="val -94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20" name="Rechteck 19">
            <a:extLst>
              <a:ext uri="{FF2B5EF4-FFF2-40B4-BE49-F238E27FC236}">
                <a16:creationId xmlns:a16="http://schemas.microsoft.com/office/drawing/2014/main" id="{D1DC6EC7-90A7-44E8-A9AE-C6F195ADF1FD}"/>
              </a:ext>
            </a:extLst>
          </p:cNvPr>
          <p:cNvSpPr/>
          <p:nvPr/>
        </p:nvSpPr>
        <p:spPr>
          <a:xfrm>
            <a:off x="4004050" y="352632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140871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normAutofit lnSpcReduction="10000"/>
          </a:bodyPr>
          <a:lstStyle/>
          <a:p>
            <a:pPr marL="0" indent="0">
              <a:buNone/>
            </a:pPr>
            <a:r>
              <a:rPr lang="de-AT" dirty="0"/>
              <a:t>Tabular Model</a:t>
            </a:r>
          </a:p>
          <a:p>
            <a:r>
              <a:rPr lang="de-AT" dirty="0"/>
              <a:t>Speaks DAX and MDX (for </a:t>
            </a:r>
            <a:r>
              <a:rPr lang="de-AT" dirty="0" err="1"/>
              <a:t>Queries</a:t>
            </a:r>
            <a:r>
              <a:rPr lang="de-AT" dirty="0"/>
              <a:t>)</a:t>
            </a:r>
          </a:p>
          <a:p>
            <a:r>
              <a:rPr lang="de-AT" dirty="0" err="1"/>
              <a:t>Requires</a:t>
            </a:r>
            <a:r>
              <a:rPr lang="de-AT" dirty="0"/>
              <a:t> clean </a:t>
            </a:r>
            <a:r>
              <a:rPr lang="de-AT" dirty="0" err="1"/>
              <a:t>single</a:t>
            </a:r>
            <a:r>
              <a:rPr lang="de-AT" dirty="0"/>
              <a:t> </a:t>
            </a:r>
            <a:r>
              <a:rPr lang="de-AT" dirty="0" err="1"/>
              <a:t>column</a:t>
            </a:r>
            <a:r>
              <a:rPr lang="de-AT" dirty="0"/>
              <a:t> </a:t>
            </a:r>
            <a:r>
              <a:rPr lang="de-AT" dirty="0" err="1"/>
              <a:t>surrogate</a:t>
            </a:r>
            <a:r>
              <a:rPr lang="de-AT" dirty="0"/>
              <a:t> </a:t>
            </a:r>
            <a:r>
              <a:rPr lang="de-AT" dirty="0" err="1"/>
              <a:t>keys</a:t>
            </a:r>
            <a:endParaRPr lang="de-AT" dirty="0"/>
          </a:p>
          <a:p>
            <a:r>
              <a:rPr lang="de-AT" dirty="0" err="1"/>
              <a:t>No</a:t>
            </a:r>
            <a:r>
              <a:rPr lang="de-AT" dirty="0"/>
              <a:t> </a:t>
            </a:r>
            <a:r>
              <a:rPr lang="de-AT" dirty="0" err="1"/>
              <a:t>Dimensions</a:t>
            </a:r>
            <a:r>
              <a:rPr lang="de-AT" dirty="0"/>
              <a:t>, </a:t>
            </a:r>
            <a:r>
              <a:rPr lang="de-AT" dirty="0" err="1"/>
              <a:t>no</a:t>
            </a:r>
            <a:r>
              <a:rPr lang="de-AT" dirty="0"/>
              <a:t> Members, Model </a:t>
            </a:r>
            <a:r>
              <a:rPr lang="de-AT" dirty="0" err="1"/>
              <a:t>consists</a:t>
            </a:r>
            <a:r>
              <a:rPr lang="de-AT" dirty="0"/>
              <a:t> </a:t>
            </a:r>
            <a:r>
              <a:rPr lang="de-AT" dirty="0" err="1"/>
              <a:t>of</a:t>
            </a:r>
            <a:r>
              <a:rPr lang="de-AT" dirty="0"/>
              <a:t> </a:t>
            </a:r>
            <a:r>
              <a:rPr lang="de-AT" dirty="0" err="1"/>
              <a:t>tables</a:t>
            </a:r>
            <a:r>
              <a:rPr lang="de-AT" dirty="0"/>
              <a:t> and </a:t>
            </a:r>
            <a:r>
              <a:rPr lang="de-AT" dirty="0" err="1"/>
              <a:t>relationships</a:t>
            </a:r>
            <a:endParaRPr lang="de-AT" dirty="0"/>
          </a:p>
          <a:p>
            <a:r>
              <a:rPr lang="de-AT" dirty="0"/>
              <a:t>TM </a:t>
            </a:r>
            <a:r>
              <a:rPr lang="de-AT" dirty="0" err="1"/>
              <a:t>uses</a:t>
            </a:r>
            <a:r>
              <a:rPr lang="de-AT" dirty="0"/>
              <a:t> Filters </a:t>
            </a:r>
            <a:r>
              <a:rPr lang="de-AT" dirty="0" err="1"/>
              <a:t>instead</a:t>
            </a:r>
            <a:r>
              <a:rPr lang="de-AT" dirty="0"/>
              <a:t> </a:t>
            </a:r>
            <a:r>
              <a:rPr lang="de-AT" dirty="0" err="1"/>
              <a:t>of</a:t>
            </a:r>
            <a:r>
              <a:rPr lang="de-AT" dirty="0"/>
              <a:t> </a:t>
            </a:r>
            <a:r>
              <a:rPr lang="de-AT" dirty="0" err="1"/>
              <a:t>using</a:t>
            </a:r>
            <a:r>
              <a:rPr lang="de-AT" dirty="0"/>
              <a:t> </a:t>
            </a:r>
            <a:r>
              <a:rPr lang="de-AT" dirty="0" err="1"/>
              <a:t>Hierarchies</a:t>
            </a:r>
            <a:r>
              <a:rPr lang="de-AT" dirty="0"/>
              <a:t> – Dax </a:t>
            </a:r>
            <a:r>
              <a:rPr lang="de-AT" dirty="0" err="1"/>
              <a:t>has</a:t>
            </a:r>
            <a:r>
              <a:rPr lang="de-AT" dirty="0"/>
              <a:t> </a:t>
            </a:r>
          </a:p>
          <a:p>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normAutofit lnSpcReduction="10000"/>
          </a:bodyPr>
          <a:lstStyle/>
          <a:p>
            <a:pPr marL="0" indent="0">
              <a:buNone/>
            </a:pPr>
            <a:r>
              <a:rPr lang="de-AT" dirty="0"/>
              <a:t>Multidimensional Model</a:t>
            </a:r>
          </a:p>
          <a:p>
            <a:r>
              <a:rPr lang="en-US" dirty="0"/>
              <a:t>Speaks MDX only</a:t>
            </a:r>
          </a:p>
          <a:p>
            <a:r>
              <a:rPr lang="en-US" dirty="0"/>
              <a:t>Can also work with composite keys</a:t>
            </a:r>
          </a:p>
          <a:p>
            <a:r>
              <a:rPr lang="en-US" dirty="0"/>
              <a:t>Model defines a multidimensional space </a:t>
            </a:r>
          </a:p>
          <a:p>
            <a:r>
              <a:rPr lang="en-US" dirty="0"/>
              <a:t>Hierarchies &amp; Scope are critical concepts</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In general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2486</Words>
  <Application>Microsoft Office PowerPoint</Application>
  <PresentationFormat>Breitbild</PresentationFormat>
  <Paragraphs>353</Paragraphs>
  <Slides>32</Slides>
  <Notes>18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Tabular-Model for Financial Reporting</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Tabular-Model for Financial Reporting</vt:lpstr>
      <vt:lpstr>Direct Query vs Inmemory</vt:lpstr>
      <vt:lpstr>Direct Query vs Inmemory</vt:lpstr>
      <vt:lpstr>Tabular-Model for Financial Reporting</vt:lpstr>
      <vt:lpstr>Processing Options</vt:lpstr>
      <vt:lpstr>Tabular-Model for Financial Reporting</vt:lpstr>
      <vt:lpstr>Deployment</vt:lpstr>
      <vt:lpstr>Tabular-Model for Financial Reporting</vt:lpstr>
      <vt:lpstr>Evaluation Context</vt:lpstr>
      <vt:lpstr>Row Context</vt:lpstr>
      <vt:lpstr>Looking at our example again…</vt:lpstr>
      <vt:lpstr>Filter Context</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84</cp:revision>
  <dcterms:created xsi:type="dcterms:W3CDTF">2020-10-16T12:13:30Z</dcterms:created>
  <dcterms:modified xsi:type="dcterms:W3CDTF">2020-10-21T06:44:04Z</dcterms:modified>
</cp:coreProperties>
</file>