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69" r:id="rId2"/>
    <p:sldId id="276" r:id="rId3"/>
    <p:sldId id="277" r:id="rId4"/>
    <p:sldId id="518" r:id="rId5"/>
    <p:sldId id="272" r:id="rId6"/>
    <p:sldId id="268" r:id="rId7"/>
    <p:sldId id="270" r:id="rId8"/>
    <p:sldId id="256" r:id="rId9"/>
    <p:sldId id="257" r:id="rId10"/>
    <p:sldId id="263" r:id="rId11"/>
    <p:sldId id="264" r:id="rId12"/>
    <p:sldId id="258" r:id="rId13"/>
    <p:sldId id="259" r:id="rId14"/>
    <p:sldId id="260" r:id="rId15"/>
    <p:sldId id="261" r:id="rId16"/>
    <p:sldId id="265" r:id="rId17"/>
    <p:sldId id="519" r:id="rId18"/>
    <p:sldId id="520" r:id="rId19"/>
    <p:sldId id="262" r:id="rId20"/>
    <p:sldId id="273" r:id="rId21"/>
    <p:sldId id="279" r:id="rId22"/>
    <p:sldId id="521" r:id="rId23"/>
    <p:sldId id="527" r:id="rId24"/>
    <p:sldId id="274" r:id="rId25"/>
    <p:sldId id="522" r:id="rId26"/>
    <p:sldId id="275" r:id="rId27"/>
    <p:sldId id="278" r:id="rId28"/>
    <p:sldId id="267" r:id="rId29"/>
    <p:sldId id="529" r:id="rId30"/>
    <p:sldId id="531" r:id="rId31"/>
    <p:sldId id="530" r:id="rId32"/>
    <p:sldId id="533" r:id="rId33"/>
    <p:sldId id="532" r:id="rId34"/>
    <p:sldId id="523" r:id="rId35"/>
    <p:sldId id="525" r:id="rId36"/>
    <p:sldId id="526" r:id="rId37"/>
    <p:sldId id="524" r:id="rId38"/>
    <p:sldId id="528" r:id="rId39"/>
    <p:sldId id="266" r:id="rId40"/>
    <p:sldId id="534" r:id="rId41"/>
    <p:sldId id="53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72738" autoAdjust="0"/>
  </p:normalViewPr>
  <p:slideViewPr>
    <p:cSldViewPr snapToGrid="0">
      <p:cViewPr varScale="1">
        <p:scale>
          <a:sx n="84" d="100"/>
          <a:sy n="84" d="100"/>
        </p:scale>
        <p:origin x="1560"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FD6536-D906-466F-A3CC-F07BBBFBA3F6}" type="datetimeFigureOut">
              <a:rPr lang="en-US" smtClean="0"/>
              <a:t>10/21/2020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7719C4-5CCB-4564-8DFB-21D3D1DEC7F1}" type="slidenum">
              <a:rPr lang="en-US" smtClean="0"/>
              <a:t>‹Nr.›</a:t>
            </a:fld>
            <a:endParaRPr lang="en-US"/>
          </a:p>
        </p:txBody>
      </p:sp>
    </p:spTree>
    <p:extLst>
      <p:ext uri="{BB962C8B-B14F-4D97-AF65-F5344CB8AC3E}">
        <p14:creationId xmlns:p14="http://schemas.microsoft.com/office/powerpoint/2010/main" val="1431320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1</a:t>
            </a:fld>
            <a:endParaRPr lang="en-US"/>
          </a:p>
        </p:txBody>
      </p:sp>
    </p:spTree>
    <p:extLst>
      <p:ext uri="{BB962C8B-B14F-4D97-AF65-F5344CB8AC3E}">
        <p14:creationId xmlns:p14="http://schemas.microsoft.com/office/powerpoint/2010/main" val="2035569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https://docs.microsoft.com/en-us/sql/relational-databases/security/row-level-security?view=sql-server-ver15</a:t>
            </a:r>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18</a:t>
            </a:fld>
            <a:endParaRPr lang="en-US"/>
          </a:p>
        </p:txBody>
      </p:sp>
    </p:spTree>
    <p:extLst>
      <p:ext uri="{BB962C8B-B14F-4D97-AF65-F5344CB8AC3E}">
        <p14:creationId xmlns:p14="http://schemas.microsoft.com/office/powerpoint/2010/main" val="3844285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User: Sa </a:t>
            </a:r>
          </a:p>
          <a:p>
            <a:r>
              <a:rPr lang="en-US" dirty="0" err="1"/>
              <a:t>Passwort</a:t>
            </a:r>
            <a:r>
              <a:rPr lang="en-US" dirty="0"/>
              <a:t>: demo</a:t>
            </a:r>
            <a:endParaRPr lang="en-AT" dirty="0"/>
          </a:p>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19</a:t>
            </a:fld>
            <a:endParaRPr lang="en-US"/>
          </a:p>
        </p:txBody>
      </p:sp>
    </p:spTree>
    <p:extLst>
      <p:ext uri="{BB962C8B-B14F-4D97-AF65-F5344CB8AC3E}">
        <p14:creationId xmlns:p14="http://schemas.microsoft.com/office/powerpoint/2010/main" val="642233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20</a:t>
            </a:fld>
            <a:endParaRPr lang="en-US"/>
          </a:p>
        </p:txBody>
      </p:sp>
    </p:spTree>
    <p:extLst>
      <p:ext uri="{BB962C8B-B14F-4D97-AF65-F5344CB8AC3E}">
        <p14:creationId xmlns:p14="http://schemas.microsoft.com/office/powerpoint/2010/main" val="3907796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21</a:t>
            </a:fld>
            <a:endParaRPr lang="en-US"/>
          </a:p>
        </p:txBody>
      </p:sp>
    </p:spTree>
    <p:extLst>
      <p:ext uri="{BB962C8B-B14F-4D97-AF65-F5344CB8AC3E}">
        <p14:creationId xmlns:p14="http://schemas.microsoft.com/office/powerpoint/2010/main" val="4257143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One </a:t>
            </a:r>
            <a:r>
              <a:rPr lang="en-US" b="1" dirty="0"/>
              <a:t>advantage</a:t>
            </a:r>
            <a:r>
              <a:rPr lang="en-US" dirty="0"/>
              <a:t> of using a </a:t>
            </a:r>
            <a:r>
              <a:rPr lang="en-US" b="1" dirty="0"/>
              <a:t>hybrid mode </a:t>
            </a:r>
            <a:r>
              <a:rPr lang="en-US" dirty="0"/>
              <a:t>is that you can serve clients that issue MDX queries (most of them) and clients that issue DAX queries (Crescent) from the same model. In Denali, only clients that issue DAX queries can use </a:t>
            </a:r>
            <a:r>
              <a:rPr lang="en-US" dirty="0" err="1"/>
              <a:t>DirectQuery</a:t>
            </a:r>
            <a:r>
              <a:rPr lang="en-US" dirty="0"/>
              <a:t>. Clients such as Excel which issue MDX queries must fetch results from the </a:t>
            </a:r>
            <a:r>
              <a:rPr lang="en-US" dirty="0" err="1"/>
              <a:t>VertiPaq</a:t>
            </a:r>
            <a:r>
              <a:rPr lang="en-US" dirty="0"/>
              <a:t> cache.</a:t>
            </a:r>
          </a:p>
          <a:p>
            <a:endParaRPr lang="en-US" dirty="0"/>
          </a:p>
          <a:p>
            <a:r>
              <a:rPr lang="en-US" dirty="0"/>
              <a:t>One </a:t>
            </a:r>
            <a:r>
              <a:rPr lang="en-US" b="1" dirty="0"/>
              <a:t>disadvantage</a:t>
            </a:r>
            <a:r>
              <a:rPr lang="en-US" dirty="0"/>
              <a:t> – if you have a hybrid mode, you must process the database. If your data doesn’t fit in memory, you have a problem.</a:t>
            </a:r>
          </a:p>
          <a:p>
            <a:endParaRPr lang="de-DE" dirty="0"/>
          </a:p>
          <a:p>
            <a:endParaRPr lang="de-DE" dirty="0"/>
          </a:p>
          <a:p>
            <a:r>
              <a:rPr lang="en-US" dirty="0"/>
              <a:t>The </a:t>
            </a:r>
            <a:r>
              <a:rPr lang="en-US" b="1" dirty="0"/>
              <a:t>connection string </a:t>
            </a:r>
            <a:r>
              <a:rPr lang="en-US" dirty="0"/>
              <a:t>you would use </a:t>
            </a:r>
            <a:r>
              <a:rPr lang="en-US" b="1" dirty="0"/>
              <a:t>in Excel </a:t>
            </a:r>
            <a:r>
              <a:rPr lang="en-US" dirty="0"/>
              <a:t>is something like:</a:t>
            </a:r>
          </a:p>
          <a:p>
            <a:endParaRPr lang="en-US" dirty="0"/>
          </a:p>
          <a:p>
            <a:r>
              <a:rPr lang="en-US" dirty="0"/>
              <a:t>Provider=MSOLAP.5;Integrated Security=</a:t>
            </a:r>
            <a:r>
              <a:rPr lang="en-US" dirty="0" err="1"/>
              <a:t>SSPI;Persist</a:t>
            </a:r>
            <a:r>
              <a:rPr lang="en-US" dirty="0"/>
              <a:t> Security Info=</a:t>
            </a:r>
            <a:r>
              <a:rPr lang="en-US" dirty="0" err="1"/>
              <a:t>True;Data</a:t>
            </a:r>
            <a:r>
              <a:rPr lang="en-US" dirty="0"/>
              <a:t> Source=.;Initial Catalog=</a:t>
            </a:r>
            <a:r>
              <a:rPr lang="en-US" dirty="0" err="1"/>
              <a:t>DirectQuery</a:t>
            </a:r>
            <a:r>
              <a:rPr lang="en-US" dirty="0"/>
              <a:t> </a:t>
            </a:r>
            <a:r>
              <a:rPr lang="en-US" dirty="0" err="1"/>
              <a:t>test;</a:t>
            </a:r>
            <a:r>
              <a:rPr lang="en-US" b="1" dirty="0" err="1">
                <a:effectLst/>
              </a:rPr>
              <a:t>DirectQueryMode</a:t>
            </a:r>
            <a:r>
              <a:rPr lang="en-US" b="1" dirty="0">
                <a:effectLst/>
              </a:rPr>
              <a:t>=</a:t>
            </a:r>
            <a:r>
              <a:rPr lang="en-US" b="1" dirty="0" err="1">
                <a:effectLst/>
              </a:rPr>
              <a:t>InMemory</a:t>
            </a:r>
            <a:r>
              <a:rPr lang="en-US" dirty="0">
                <a:effectLst/>
              </a:rPr>
              <a:t>;</a:t>
            </a:r>
            <a:endParaRPr lang="en-US" dirty="0"/>
          </a:p>
          <a:p>
            <a:endParaRPr lang="de-DE" dirty="0"/>
          </a:p>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22</a:t>
            </a:fld>
            <a:endParaRPr lang="en-US"/>
          </a:p>
        </p:txBody>
      </p:sp>
    </p:spTree>
    <p:extLst>
      <p:ext uri="{BB962C8B-B14F-4D97-AF65-F5344CB8AC3E}">
        <p14:creationId xmlns:p14="http://schemas.microsoft.com/office/powerpoint/2010/main" val="4257143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24</a:t>
            </a:fld>
            <a:endParaRPr lang="en-US"/>
          </a:p>
        </p:txBody>
      </p:sp>
    </p:spTree>
    <p:extLst>
      <p:ext uri="{BB962C8B-B14F-4D97-AF65-F5344CB8AC3E}">
        <p14:creationId xmlns:p14="http://schemas.microsoft.com/office/powerpoint/2010/main" val="483413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Process Full operation at a database level is the easiest way to </a:t>
            </a:r>
            <a:r>
              <a:rPr lang="en-US" b="1" dirty="0"/>
              <a:t>refresh all</a:t>
            </a:r>
            <a:r>
              <a:rPr lang="en-US" dirty="0"/>
              <a:t> the tables and the related structures of a Tabular model </a:t>
            </a:r>
            <a:r>
              <a:rPr lang="en-US" b="1" dirty="0"/>
              <a:t>inside a transaction </a:t>
            </a:r>
            <a:r>
              <a:rPr lang="en-US" dirty="0"/>
              <a:t>so that the existing data is </a:t>
            </a:r>
            <a:r>
              <a:rPr lang="en-US" dirty="0" err="1"/>
              <a:t>queryable</a:t>
            </a:r>
            <a:r>
              <a:rPr lang="en-US" dirty="0"/>
              <a:t> during the whole process, and new data will not be visible until the process completes.</a:t>
            </a:r>
          </a:p>
          <a:p>
            <a:endParaRPr lang="en-US" dirty="0"/>
          </a:p>
          <a:p>
            <a:endParaRPr lang="en-US" dirty="0"/>
          </a:p>
          <a:p>
            <a:r>
              <a:rPr lang="en-US" dirty="0"/>
              <a:t>Process Add</a:t>
            </a:r>
          </a:p>
          <a:p>
            <a:pPr lvl="1"/>
            <a:r>
              <a:rPr lang="en-US" dirty="0"/>
              <a:t>The Process Add operation adds new rows to a partition. </a:t>
            </a:r>
          </a:p>
          <a:p>
            <a:pPr lvl="1"/>
            <a:r>
              <a:rPr lang="en-US" dirty="0"/>
              <a:t>Can be used only in a </a:t>
            </a:r>
            <a:r>
              <a:rPr lang="en-US" u="sng" dirty="0"/>
              <a:t>programmatic way</a:t>
            </a:r>
            <a:r>
              <a:rPr lang="en-US" dirty="0"/>
              <a:t>; </a:t>
            </a:r>
          </a:p>
          <a:p>
            <a:pPr lvl="1"/>
            <a:r>
              <a:rPr lang="en-US" dirty="0"/>
              <a:t>And you must specify the query returning only new rows that have to be added to the partition.</a:t>
            </a:r>
          </a:p>
          <a:p>
            <a:pPr lvl="1"/>
            <a:endParaRPr lang="en-US" dirty="0"/>
          </a:p>
          <a:p>
            <a:r>
              <a:rPr lang="en-US" dirty="0"/>
              <a:t>Process Clear</a:t>
            </a:r>
          </a:p>
          <a:p>
            <a:pPr lvl="1"/>
            <a:r>
              <a:rPr lang="en-US" dirty="0"/>
              <a:t>Process Clear drops all the data in the selected object (Database, Table, or Partition). The affected objects are no longer </a:t>
            </a:r>
            <a:r>
              <a:rPr lang="en-US" dirty="0" err="1"/>
              <a:t>queryable</a:t>
            </a:r>
            <a:r>
              <a:rPr lang="en-US" dirty="0"/>
              <a:t> after this command.</a:t>
            </a:r>
          </a:p>
          <a:p>
            <a:endParaRPr lang="en-US" dirty="0"/>
          </a:p>
          <a:p>
            <a:r>
              <a:rPr lang="en-US" dirty="0"/>
              <a:t>Process Data</a:t>
            </a:r>
          </a:p>
          <a:p>
            <a:pPr lvl="1"/>
            <a:r>
              <a:rPr lang="en-US" dirty="0"/>
              <a:t>Process Data loads data in the selected object (Table or Partition).</a:t>
            </a:r>
          </a:p>
          <a:p>
            <a:pPr lvl="1"/>
            <a:r>
              <a:rPr lang="en-US" u="sng" dirty="0"/>
              <a:t>Only the dictionary </a:t>
            </a:r>
            <a:r>
              <a:rPr lang="en-US" dirty="0"/>
              <a:t>is computed, and dependently related structures (calculated columns, relationships, and indexes) are not updated.</a:t>
            </a:r>
          </a:p>
          <a:p>
            <a:pPr lvl="1"/>
            <a:r>
              <a:rPr lang="en-US" b="1" dirty="0"/>
              <a:t>The affected objects are no longer </a:t>
            </a:r>
            <a:r>
              <a:rPr lang="en-US" b="1" dirty="0" err="1"/>
              <a:t>queryable</a:t>
            </a:r>
            <a:r>
              <a:rPr lang="en-US" b="1" dirty="0"/>
              <a:t> </a:t>
            </a:r>
            <a:r>
              <a:rPr lang="en-US" dirty="0"/>
              <a:t>after this command. </a:t>
            </a:r>
          </a:p>
          <a:p>
            <a:pPr lvl="1"/>
            <a:r>
              <a:rPr lang="en-US" b="1" dirty="0"/>
              <a:t>After Process Data</a:t>
            </a:r>
            <a:r>
              <a:rPr lang="en-US" dirty="0"/>
              <a:t>, you should execute </a:t>
            </a:r>
            <a:r>
              <a:rPr lang="en-US" u="sng" dirty="0"/>
              <a:t>Process </a:t>
            </a:r>
            <a:r>
              <a:rPr lang="en-US" u="sng" dirty="0" err="1"/>
              <a:t>Recalc</a:t>
            </a:r>
            <a:r>
              <a:rPr lang="en-US" dirty="0"/>
              <a:t> or </a:t>
            </a:r>
            <a:r>
              <a:rPr lang="en-US" u="sng" dirty="0"/>
              <a:t>Process Default</a:t>
            </a:r>
            <a:r>
              <a:rPr lang="en-US" dirty="0"/>
              <a:t> to make the data </a:t>
            </a:r>
            <a:r>
              <a:rPr lang="en-US" dirty="0" err="1"/>
              <a:t>queryable</a:t>
            </a:r>
            <a:r>
              <a:rPr lang="en-US" dirty="0"/>
              <a:t>.</a:t>
            </a:r>
          </a:p>
          <a:p>
            <a:endParaRPr lang="en-US" dirty="0"/>
          </a:p>
          <a:p>
            <a:endParaRPr lang="en-US" dirty="0"/>
          </a:p>
          <a:p>
            <a:r>
              <a:rPr lang="en-US" dirty="0"/>
              <a:t>Process Default</a:t>
            </a:r>
          </a:p>
          <a:p>
            <a:pPr lvl="1"/>
            <a:r>
              <a:rPr lang="en-US" dirty="0"/>
              <a:t>The Process Default operation performs the necessary operations to make the target object </a:t>
            </a:r>
            <a:r>
              <a:rPr lang="en-US" dirty="0" err="1"/>
              <a:t>queryable</a:t>
            </a:r>
            <a:r>
              <a:rPr lang="en-US" dirty="0"/>
              <a:t> (except when it is done at Partition level)</a:t>
            </a:r>
          </a:p>
          <a:p>
            <a:endParaRPr lang="en-US" dirty="0"/>
          </a:p>
          <a:p>
            <a:r>
              <a:rPr lang="en-US" dirty="0"/>
              <a:t>Process Defrag</a:t>
            </a:r>
          </a:p>
          <a:p>
            <a:pPr lvl="1"/>
            <a:r>
              <a:rPr lang="en-US" dirty="0"/>
              <a:t>The Process Defrag operation rebuilds the table dictionary without the need to access the data source to read data again. </a:t>
            </a:r>
          </a:p>
          <a:p>
            <a:pPr lvl="1"/>
            <a:r>
              <a:rPr lang="en-US" dirty="0"/>
              <a:t>It is exposed in the SSMS user interface </a:t>
            </a:r>
            <a:r>
              <a:rPr lang="en-US" u="sng" dirty="0"/>
              <a:t>only for tables</a:t>
            </a:r>
            <a:r>
              <a:rPr lang="en-US" dirty="0"/>
              <a:t>. </a:t>
            </a:r>
          </a:p>
          <a:p>
            <a:pPr lvl="1"/>
            <a:r>
              <a:rPr lang="en-US" dirty="0"/>
              <a:t>This operation is </a:t>
            </a:r>
            <a:r>
              <a:rPr lang="en-US" b="1" dirty="0"/>
              <a:t>useful only when you</a:t>
            </a:r>
            <a:r>
              <a:rPr lang="en-US" dirty="0"/>
              <a:t> remove partitions from your table or you refresh some partitions and, as a result, some values in columns are no longer used.</a:t>
            </a:r>
          </a:p>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25</a:t>
            </a:fld>
            <a:endParaRPr lang="en-US"/>
          </a:p>
        </p:txBody>
      </p:sp>
    </p:spTree>
    <p:extLst>
      <p:ext uri="{BB962C8B-B14F-4D97-AF65-F5344CB8AC3E}">
        <p14:creationId xmlns:p14="http://schemas.microsoft.com/office/powerpoint/2010/main" val="7236816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26</a:t>
            </a:fld>
            <a:endParaRPr lang="en-US"/>
          </a:p>
        </p:txBody>
      </p:sp>
    </p:spTree>
    <p:extLst>
      <p:ext uri="{BB962C8B-B14F-4D97-AF65-F5344CB8AC3E}">
        <p14:creationId xmlns:p14="http://schemas.microsoft.com/office/powerpoint/2010/main" val="2501859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https://docs.microsoft.com/en-us/azure/analysis-services/analysis-services-gateway-install?tabs=azure-portal</a:t>
            </a:r>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27</a:t>
            </a:fld>
            <a:endParaRPr lang="en-US"/>
          </a:p>
        </p:txBody>
      </p:sp>
    </p:spTree>
    <p:extLst>
      <p:ext uri="{BB962C8B-B14F-4D97-AF65-F5344CB8AC3E}">
        <p14:creationId xmlns:p14="http://schemas.microsoft.com/office/powerpoint/2010/main" val="37672242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28</a:t>
            </a:fld>
            <a:endParaRPr lang="en-US"/>
          </a:p>
        </p:txBody>
      </p:sp>
    </p:spTree>
    <p:extLst>
      <p:ext uri="{BB962C8B-B14F-4D97-AF65-F5344CB8AC3E}">
        <p14:creationId xmlns:p14="http://schemas.microsoft.com/office/powerpoint/2010/main" val="820787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https://docs.microsoft.com/en-us/analysis-services/comparing-tabular-and-multidimensional-solutions-ssas?view=asallproducts-allversions</a:t>
            </a: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3</a:t>
            </a:fld>
            <a:endParaRPr lang="en-US"/>
          </a:p>
        </p:txBody>
      </p:sp>
    </p:spTree>
    <p:extLst>
      <p:ext uri="{BB962C8B-B14F-4D97-AF65-F5344CB8AC3E}">
        <p14:creationId xmlns:p14="http://schemas.microsoft.com/office/powerpoint/2010/main" val="14747937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Die </a:t>
            </a:r>
            <a:r>
              <a:rPr lang="en-US" dirty="0" err="1"/>
              <a:t>Hochkomma</a:t>
            </a:r>
            <a:r>
              <a:rPr lang="en-US" dirty="0"/>
              <a:t> </a:t>
            </a:r>
            <a:r>
              <a:rPr lang="en-US" dirty="0" err="1"/>
              <a:t>kann</a:t>
            </a:r>
            <a:r>
              <a:rPr lang="en-US" dirty="0"/>
              <a:t> man </a:t>
            </a:r>
            <a:r>
              <a:rPr lang="en-US" dirty="0" err="1"/>
              <a:t>sich</a:t>
            </a:r>
            <a:r>
              <a:rPr lang="en-US" dirty="0"/>
              <a:t> </a:t>
            </a:r>
            <a:r>
              <a:rPr lang="en-US" dirty="0" err="1"/>
              <a:t>beim</a:t>
            </a:r>
            <a:r>
              <a:rPr lang="en-US" dirty="0"/>
              <a:t> </a:t>
            </a:r>
            <a:r>
              <a:rPr lang="en-US" dirty="0" err="1"/>
              <a:t>Tabellen</a:t>
            </a:r>
            <a:r>
              <a:rPr lang="en-US" dirty="0"/>
              <a:t> </a:t>
            </a:r>
            <a:r>
              <a:rPr lang="en-US" dirty="0" err="1"/>
              <a:t>namen</a:t>
            </a:r>
            <a:r>
              <a:rPr lang="en-US" dirty="0"/>
              <a:t> </a:t>
            </a:r>
            <a:r>
              <a:rPr lang="en-US" dirty="0" err="1"/>
              <a:t>sparen</a:t>
            </a:r>
            <a:r>
              <a:rPr lang="en-US" dirty="0"/>
              <a:t> </a:t>
            </a:r>
            <a:r>
              <a:rPr lang="en-US" dirty="0" err="1"/>
              <a:t>wenn</a:t>
            </a:r>
            <a:r>
              <a:rPr lang="en-US" dirty="0"/>
              <a:t> </a:t>
            </a:r>
            <a:r>
              <a:rPr lang="en-US" dirty="0" err="1"/>
              <a:t>keine</a:t>
            </a:r>
            <a:r>
              <a:rPr lang="en-US" dirty="0"/>
              <a:t> </a:t>
            </a:r>
            <a:r>
              <a:rPr lang="en-US" dirty="0" err="1"/>
              <a:t>Leerzeichen</a:t>
            </a:r>
            <a:r>
              <a:rPr lang="en-US" dirty="0"/>
              <a:t> </a:t>
            </a:r>
            <a:r>
              <a:rPr lang="en-US" dirty="0" err="1"/>
              <a:t>drinnen</a:t>
            </a:r>
            <a:r>
              <a:rPr lang="en-US" dirty="0"/>
              <a:t> </a:t>
            </a:r>
            <a:r>
              <a:rPr lang="en-US" dirty="0" err="1"/>
              <a:t>sind</a:t>
            </a:r>
            <a:endParaRPr lang="en-US" dirty="0"/>
          </a:p>
          <a:p>
            <a:r>
              <a:rPr lang="en-US" dirty="0"/>
              <a:t>Quantity </a:t>
            </a:r>
            <a:r>
              <a:rPr lang="en-US" dirty="0" err="1"/>
              <a:t>ist</a:t>
            </a:r>
            <a:r>
              <a:rPr lang="en-US" dirty="0"/>
              <a:t> der </a:t>
            </a:r>
            <a:r>
              <a:rPr lang="en-US" dirty="0" err="1"/>
              <a:t>Spaltenname</a:t>
            </a:r>
            <a:endParaRPr lang="en-US" dirty="0"/>
          </a:p>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29</a:t>
            </a:fld>
            <a:endParaRPr lang="en-US"/>
          </a:p>
        </p:txBody>
      </p:sp>
    </p:spTree>
    <p:extLst>
      <p:ext uri="{BB962C8B-B14F-4D97-AF65-F5344CB8AC3E}">
        <p14:creationId xmlns:p14="http://schemas.microsoft.com/office/powerpoint/2010/main" val="11987754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36</a:t>
            </a:fld>
            <a:endParaRPr lang="en-US"/>
          </a:p>
        </p:txBody>
      </p:sp>
    </p:spTree>
    <p:extLst>
      <p:ext uri="{BB962C8B-B14F-4D97-AF65-F5344CB8AC3E}">
        <p14:creationId xmlns:p14="http://schemas.microsoft.com/office/powerpoint/2010/main" val="197713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Tabular model hat </a:t>
            </a:r>
            <a:r>
              <a:rPr lang="en-US" dirty="0" err="1"/>
              <a:t>eigentlich</a:t>
            </a:r>
            <a:r>
              <a:rPr lang="en-US" dirty="0"/>
              <a:t> </a:t>
            </a:r>
            <a:r>
              <a:rPr lang="en-US" dirty="0" err="1"/>
              <a:t>nur</a:t>
            </a:r>
            <a:r>
              <a:rPr lang="en-US" dirty="0"/>
              <a:t> </a:t>
            </a:r>
            <a:r>
              <a:rPr lang="en-US" dirty="0" err="1"/>
              <a:t>Tabellen</a:t>
            </a:r>
            <a:r>
              <a:rPr lang="en-US" dirty="0"/>
              <a:t>, </a:t>
            </a:r>
            <a:r>
              <a:rPr lang="en-US" dirty="0" err="1"/>
              <a:t>Beziehungen</a:t>
            </a:r>
            <a:r>
              <a:rPr lang="en-US" dirty="0"/>
              <a:t>, Measure </a:t>
            </a:r>
            <a:r>
              <a:rPr lang="en-US" dirty="0" err="1"/>
              <a:t>Definitionen</a:t>
            </a:r>
            <a:r>
              <a:rPr lang="en-US" dirty="0"/>
              <a:t>, Calculated Columns und Calculation Groups</a:t>
            </a:r>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4</a:t>
            </a:fld>
            <a:endParaRPr lang="en-US"/>
          </a:p>
        </p:txBody>
      </p:sp>
    </p:spTree>
    <p:extLst>
      <p:ext uri="{BB962C8B-B14F-4D97-AF65-F5344CB8AC3E}">
        <p14:creationId xmlns:p14="http://schemas.microsoft.com/office/powerpoint/2010/main" val="2110559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Some people say DAX is easier than MDX. That’s probably true regarding simple things. More complex things are also hard to implement.</a:t>
            </a:r>
          </a:p>
          <a:p>
            <a:endParaRPr lang="en-US" dirty="0"/>
          </a:p>
          <a:p>
            <a:endParaRPr lang="en-US" dirty="0"/>
          </a:p>
          <a:p>
            <a:r>
              <a:rPr lang="en-US" dirty="0"/>
              <a:t>Scope in MD tells you what filter is in context that allows you to compute a different measure</a:t>
            </a:r>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5</a:t>
            </a:fld>
            <a:endParaRPr lang="en-US"/>
          </a:p>
        </p:txBody>
      </p:sp>
    </p:spTree>
    <p:extLst>
      <p:ext uri="{BB962C8B-B14F-4D97-AF65-F5344CB8AC3E}">
        <p14:creationId xmlns:p14="http://schemas.microsoft.com/office/powerpoint/2010/main" val="3110849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6</a:t>
            </a:fld>
            <a:endParaRPr lang="en-US"/>
          </a:p>
        </p:txBody>
      </p:sp>
    </p:spTree>
    <p:extLst>
      <p:ext uri="{BB962C8B-B14F-4D97-AF65-F5344CB8AC3E}">
        <p14:creationId xmlns:p14="http://schemas.microsoft.com/office/powerpoint/2010/main" val="3692440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tabular model holds all data compressed in memory (in a very cache optimized format) it usually performs much faster than Multidimensional model. </a:t>
            </a:r>
          </a:p>
          <a:p>
            <a:r>
              <a:rPr lang="en-US" dirty="0"/>
              <a:t>Also the multidimensional Model holds Data in Memory. </a:t>
            </a:r>
          </a:p>
          <a:p>
            <a:r>
              <a:rPr lang="en-US" dirty="0"/>
              <a:t>Accessing leave levels of hierarchies often requires IO. Multidimensional models are based on the concept of hierarchies and </a:t>
            </a:r>
            <a:r>
              <a:rPr lang="en-US" dirty="0" err="1"/>
              <a:t>preaggregated</a:t>
            </a:r>
            <a:r>
              <a:rPr lang="en-US" dirty="0"/>
              <a:t> data along these hierarchies. </a:t>
            </a:r>
          </a:p>
          <a:p>
            <a:r>
              <a:rPr lang="en-US" dirty="0"/>
              <a:t>That’s not the case in Tabular model – that is just a column store engine that can do very fast scans, late materialization, etc.</a:t>
            </a: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7</a:t>
            </a:fld>
            <a:endParaRPr lang="en-US"/>
          </a:p>
        </p:txBody>
      </p:sp>
    </p:spTree>
    <p:extLst>
      <p:ext uri="{BB962C8B-B14F-4D97-AF65-F5344CB8AC3E}">
        <p14:creationId xmlns:p14="http://schemas.microsoft.com/office/powerpoint/2010/main" val="1964801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8</a:t>
            </a:fld>
            <a:endParaRPr lang="en-US"/>
          </a:p>
        </p:txBody>
      </p:sp>
    </p:spTree>
    <p:extLst>
      <p:ext uri="{BB962C8B-B14F-4D97-AF65-F5344CB8AC3E}">
        <p14:creationId xmlns:p14="http://schemas.microsoft.com/office/powerpoint/2010/main" val="2605837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16</a:t>
            </a:fld>
            <a:endParaRPr lang="en-US"/>
          </a:p>
        </p:txBody>
      </p:sp>
    </p:spTree>
    <p:extLst>
      <p:ext uri="{BB962C8B-B14F-4D97-AF65-F5344CB8AC3E}">
        <p14:creationId xmlns:p14="http://schemas.microsoft.com/office/powerpoint/2010/main" val="2498012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https://docs.microsoft.com/en-us/sql/relational-databases/security/row-level-security?view=sql-server-ver15</a:t>
            </a:r>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17</a:t>
            </a:fld>
            <a:endParaRPr lang="en-US"/>
          </a:p>
        </p:txBody>
      </p:sp>
    </p:spTree>
    <p:extLst>
      <p:ext uri="{BB962C8B-B14F-4D97-AF65-F5344CB8AC3E}">
        <p14:creationId xmlns:p14="http://schemas.microsoft.com/office/powerpoint/2010/main" val="3844285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62CD7-EE48-4D8A-BE7F-D682D0D9D1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D694C6-2A64-446B-8796-0DC244024A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E6974F-D2D5-48AE-9742-834735F22D18}"/>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5" name="Footer Placeholder 4">
            <a:extLst>
              <a:ext uri="{FF2B5EF4-FFF2-40B4-BE49-F238E27FC236}">
                <a16:creationId xmlns:a16="http://schemas.microsoft.com/office/drawing/2014/main" id="{A63796D5-F3DE-44C3-9912-607EA2C8B8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0E065-631D-41EB-8887-DA954B40C253}"/>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1743544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CDA2B-52D6-4938-B02D-DC8B669455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47AD70-1D34-4F9B-9BEA-1F243395FB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F9D24B-5ABB-49F2-9BE4-A20AFA655389}"/>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5" name="Footer Placeholder 4">
            <a:extLst>
              <a:ext uri="{FF2B5EF4-FFF2-40B4-BE49-F238E27FC236}">
                <a16:creationId xmlns:a16="http://schemas.microsoft.com/office/drawing/2014/main" id="{800FDA38-5601-4198-A634-2A06937968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D4427A-213F-4228-BAA6-9A26D17C40CF}"/>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82193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9F049-9178-40F6-9572-5EA1755EA4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88338C-D35B-4667-B77E-CEAC67D344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3169ED-4AD3-4A0B-A5BC-36442AE12F19}"/>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5" name="Footer Placeholder 4">
            <a:extLst>
              <a:ext uri="{FF2B5EF4-FFF2-40B4-BE49-F238E27FC236}">
                <a16:creationId xmlns:a16="http://schemas.microsoft.com/office/drawing/2014/main" id="{A2BE2435-1286-448A-9FD6-4E20CC8ACA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DF7B5D-CBB7-4088-9938-71A29642953C}"/>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2613948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1 Topic Title_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152400"/>
            <a:ext cx="11379200" cy="914400"/>
          </a:xfrm>
        </p:spPr>
        <p:txBody>
          <a:bodyPr anchor="b" anchorCtr="0">
            <a:normAutofit/>
          </a:bodyPr>
          <a:lstStyle>
            <a:lvl1pPr>
              <a:defRPr sz="3200">
                <a:solidFill>
                  <a:schemeClr val="tx2"/>
                </a:solidFill>
              </a:defRPr>
            </a:lvl1pPr>
          </a:lstStyle>
          <a:p>
            <a:r>
              <a:rPr lang="en-US" dirty="0"/>
              <a:t>Click to edit Topic title</a:t>
            </a:r>
          </a:p>
        </p:txBody>
      </p:sp>
      <p:sp>
        <p:nvSpPr>
          <p:cNvPr id="3" name="Content Placeholder 2"/>
          <p:cNvSpPr>
            <a:spLocks noGrp="1"/>
          </p:cNvSpPr>
          <p:nvPr>
            <p:ph idx="1" hasCustomPrompt="1"/>
          </p:nvPr>
        </p:nvSpPr>
        <p:spPr>
          <a:xfrm>
            <a:off x="406400" y="1188720"/>
            <a:ext cx="113792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Topic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n-US" dirty="0">
                <a:solidFill>
                  <a:prstClr val="white"/>
                </a:solidFill>
              </a:rPr>
              <a:t>Microsoft Confidential</a:t>
            </a:r>
          </a:p>
        </p:txBody>
      </p:sp>
      <p:sp>
        <p:nvSpPr>
          <p:cNvPr id="19" name="Date Placeholder 3"/>
          <p:cNvSpPr>
            <a:spLocks noGrp="1"/>
          </p:cNvSpPr>
          <p:nvPr>
            <p:ph type="dt" sz="half" idx="10"/>
          </p:nvPr>
        </p:nvSpPr>
        <p:spPr>
          <a:xfrm>
            <a:off x="1828800" y="6476304"/>
            <a:ext cx="11176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0"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‹Nr.›</a:t>
            </a:fld>
            <a:endParaRPr lang="en-US" dirty="0">
              <a:solidFill>
                <a:prstClr val="white"/>
              </a:solidFill>
            </a:endParaRPr>
          </a:p>
        </p:txBody>
      </p:sp>
      <p:pic>
        <p:nvPicPr>
          <p:cNvPr id="10" name="Picture 9"/>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98420" y="6544607"/>
            <a:ext cx="2430683" cy="166268"/>
          </a:xfrm>
          <a:prstGeom prst="rect">
            <a:avLst/>
          </a:prstGeom>
        </p:spPr>
      </p:pic>
    </p:spTree>
    <p:extLst>
      <p:ext uri="{BB962C8B-B14F-4D97-AF65-F5344CB8AC3E}">
        <p14:creationId xmlns:p14="http://schemas.microsoft.com/office/powerpoint/2010/main" val="376645891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FB40E-3CFA-4702-9572-D484F07055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4F7228-7042-49BD-BACD-A8A8D8DF22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14EED7-FF22-4C75-916A-E72993685AD5}"/>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5" name="Footer Placeholder 4">
            <a:extLst>
              <a:ext uri="{FF2B5EF4-FFF2-40B4-BE49-F238E27FC236}">
                <a16:creationId xmlns:a16="http://schemas.microsoft.com/office/drawing/2014/main" id="{DEDF36B3-1ABA-46B8-98E1-B756C8702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D18157-5C1C-402E-921D-AE27C7312376}"/>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316287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E375A-EC0C-4AF4-B488-C866AD2602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2C0248-ECD6-40CF-B72C-1540737173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DCEE77-8DBA-4E7C-ABC0-4FC8A2C58CB0}"/>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5" name="Footer Placeholder 4">
            <a:extLst>
              <a:ext uri="{FF2B5EF4-FFF2-40B4-BE49-F238E27FC236}">
                <a16:creationId xmlns:a16="http://schemas.microsoft.com/office/drawing/2014/main" id="{E0D5C688-1713-4473-9C31-4EF0DCE31C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955B66-781F-43CE-9CD3-A90F96B945A2}"/>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4290523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253C7-507D-469C-8F19-7B0E124F1E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4F4DCF-1EA9-4832-B024-B24C204C91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DDC56F-C535-467D-B0C9-1984215B42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C62A81-8538-4FE6-87AB-C429C3B99FA7}"/>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6" name="Footer Placeholder 5">
            <a:extLst>
              <a:ext uri="{FF2B5EF4-FFF2-40B4-BE49-F238E27FC236}">
                <a16:creationId xmlns:a16="http://schemas.microsoft.com/office/drawing/2014/main" id="{34A30D4C-DD0B-40BE-A79D-AEDEF12DD0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8EFD5A-7F85-454C-8105-767BC4386A58}"/>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3465828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21F5E-7250-43E3-9BD1-C3883AEA74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259213-53A9-4DEA-A78F-09AFB6D931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F889D7-1A86-4339-8BDB-D6060F7787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E7F8DB-A169-48BA-8738-0E4F0FBAE2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29DA2D-7373-4111-BDA0-478DF5370D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5B0416-5B07-44F4-A6A0-D16E15920B3F}"/>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8" name="Footer Placeholder 7">
            <a:extLst>
              <a:ext uri="{FF2B5EF4-FFF2-40B4-BE49-F238E27FC236}">
                <a16:creationId xmlns:a16="http://schemas.microsoft.com/office/drawing/2014/main" id="{595F39CC-E7C7-4CAE-83DA-242C178735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AECFDF-7351-4FD7-905B-9602CA4A4F32}"/>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2911224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FA0AB-DB20-4304-8997-8CCD3EE9DF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FA692D-04DA-4BBA-B992-5B5594076A8A}"/>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4" name="Footer Placeholder 3">
            <a:extLst>
              <a:ext uri="{FF2B5EF4-FFF2-40B4-BE49-F238E27FC236}">
                <a16:creationId xmlns:a16="http://schemas.microsoft.com/office/drawing/2014/main" id="{C50C499E-88A6-4855-935A-28B0104080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59E748-AA33-41F6-83B7-E235215B0097}"/>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2570068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5FE044-C021-4D8C-972D-3B3B4A73E5F4}"/>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3" name="Footer Placeholder 2">
            <a:extLst>
              <a:ext uri="{FF2B5EF4-FFF2-40B4-BE49-F238E27FC236}">
                <a16:creationId xmlns:a16="http://schemas.microsoft.com/office/drawing/2014/main" id="{4E5654EA-7E1A-4A4B-A0F6-280F86D163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8B3A4C-ADAA-4C5E-99C1-E1F2F384E01E}"/>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1982157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1AAC8-9F40-4944-9EBC-12C7F505D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93C845-8C97-4AB9-9383-CFB97DBD2C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762C5F-E598-45EF-85C5-D77E51A31A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5B7EEF-6284-4409-B067-148CBC5050AC}"/>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6" name="Footer Placeholder 5">
            <a:extLst>
              <a:ext uri="{FF2B5EF4-FFF2-40B4-BE49-F238E27FC236}">
                <a16:creationId xmlns:a16="http://schemas.microsoft.com/office/drawing/2014/main" id="{01517631-7211-416F-972C-B335D86513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5C19EA-6C47-48AD-8FCE-5154DCA0E489}"/>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995224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55CA2-5EC0-40EF-A583-F709707BA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AAC0FE-C880-4061-A94E-186380D7F2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98B8BF-82CE-4AC4-806D-6C87AC061F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3C6D5D-9EF9-4306-8EC9-B6DC5F98BBCA}"/>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6" name="Footer Placeholder 5">
            <a:extLst>
              <a:ext uri="{FF2B5EF4-FFF2-40B4-BE49-F238E27FC236}">
                <a16:creationId xmlns:a16="http://schemas.microsoft.com/office/drawing/2014/main" id="{7C02EC26-5D9F-4AD9-A09E-DE24982D60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93DAF-0EC0-4D38-B259-E2EEF102BBEF}"/>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3516128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165A8A-C893-4558-9B6D-0F6403CE1E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3098F7-1C3B-4773-98D1-BB375C6B5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CDE454-E2C8-44DA-8843-0625FE5C6B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38877-F049-4D72-8548-4E2DCAD5C327}" type="datetimeFigureOut">
              <a:rPr lang="en-US" smtClean="0"/>
              <a:t>10/21/2020</a:t>
            </a:fld>
            <a:endParaRPr lang="en-US"/>
          </a:p>
        </p:txBody>
      </p:sp>
      <p:sp>
        <p:nvSpPr>
          <p:cNvPr id="5" name="Footer Placeholder 4">
            <a:extLst>
              <a:ext uri="{FF2B5EF4-FFF2-40B4-BE49-F238E27FC236}">
                <a16:creationId xmlns:a16="http://schemas.microsoft.com/office/drawing/2014/main" id="{4F7FF423-47CF-4B32-9834-CF6CA3A390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8C7EC0-72B3-4755-9022-800D3B89B7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73581D-C70C-4C40-9FB5-8923DA202D44}" type="slidenum">
              <a:rPr lang="en-US" smtClean="0"/>
              <a:t>‹Nr.›</a:t>
            </a:fld>
            <a:endParaRPr lang="en-US"/>
          </a:p>
        </p:txBody>
      </p:sp>
    </p:spTree>
    <p:extLst>
      <p:ext uri="{BB962C8B-B14F-4D97-AF65-F5344CB8AC3E}">
        <p14:creationId xmlns:p14="http://schemas.microsoft.com/office/powerpoint/2010/main" val="2351060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youtu.be/m1jnG1zIvTo?t=325"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hyperlink" Target="https://docs.microsoft.com/en-us/azure/analysis-services/analysis-services-gateway-install?tabs=azure-portal" TargetMode="External"/><Relationship Id="rId4" Type="http://schemas.openxmlformats.org/officeDocument/2006/relationships/hyperlink" Target="https://docs.microsoft.com/en-us/analysis-services/deployment/deploy-from-visual-studio-tabular?view=asallproducts-allversions"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endParaRPr lang="de-AT" dirty="0"/>
          </a:p>
          <a:p>
            <a:r>
              <a:rPr lang="de-AT" dirty="0"/>
              <a:t>https://github.com/LukasSteindl/tabularmodelforfinance</a:t>
            </a:r>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655673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8F04F-81EE-42C1-83CF-21B2769DC87C}"/>
              </a:ext>
            </a:extLst>
          </p:cNvPr>
          <p:cNvSpPr>
            <a:spLocks noGrp="1"/>
          </p:cNvSpPr>
          <p:nvPr>
            <p:ph type="title"/>
          </p:nvPr>
        </p:nvSpPr>
        <p:spPr/>
        <p:txBody>
          <a:bodyPr/>
          <a:lstStyle/>
          <a:p>
            <a:r>
              <a:rPr lang="de-AT" dirty="0"/>
              <a:t>Beispielbuchungen</a:t>
            </a:r>
            <a:endParaRPr lang="en-US" dirty="0"/>
          </a:p>
        </p:txBody>
      </p:sp>
      <p:sp>
        <p:nvSpPr>
          <p:cNvPr id="5" name="TextBox 4">
            <a:extLst>
              <a:ext uri="{FF2B5EF4-FFF2-40B4-BE49-F238E27FC236}">
                <a16:creationId xmlns:a16="http://schemas.microsoft.com/office/drawing/2014/main" id="{A6D64ECB-F236-4356-A0CE-A3841C2B7346}"/>
              </a:ext>
            </a:extLst>
          </p:cNvPr>
          <p:cNvSpPr txBox="1"/>
          <p:nvPr/>
        </p:nvSpPr>
        <p:spPr>
          <a:xfrm>
            <a:off x="838200" y="1537037"/>
            <a:ext cx="10651992" cy="4801314"/>
          </a:xfrm>
          <a:prstGeom prst="rect">
            <a:avLst/>
          </a:prstGeom>
          <a:noFill/>
        </p:spPr>
        <p:txBody>
          <a:bodyPr wrap="square">
            <a:spAutoFit/>
          </a:bodyPr>
          <a:lstStyle/>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Database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BankPurbach</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GO</a:t>
            </a:r>
          </a:p>
          <a:p>
            <a:r>
              <a:rPr lang="en-US" sz="1800" dirty="0">
                <a:solidFill>
                  <a:srgbClr val="0000FF"/>
                </a:solidFill>
                <a:latin typeface="Consolas" panose="020B0609020204030204" pitchFamily="49" charset="0"/>
              </a:rPr>
              <a:t>Use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BankPurbach</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GO</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KundenNr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identity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Nachname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255</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'Mayer'</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'Huber'</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Drop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exists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KontoNr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identity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Bezeichnung</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255</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'Anlagevermögen'</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Barmittel</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'Beteiligungen'</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'Forderungen Kreditnehmer'</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'Verbindlichkeiten Kreditnehmer'</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Zinsertrag</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Eigenkapital</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536210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3BCA3-1998-470B-8067-E543E97625B7}"/>
              </a:ext>
            </a:extLst>
          </p:cNvPr>
          <p:cNvSpPr>
            <a:spLocks noGrp="1"/>
          </p:cNvSpPr>
          <p:nvPr>
            <p:ph type="title"/>
          </p:nvPr>
        </p:nvSpPr>
        <p:spPr/>
        <p:txBody>
          <a:bodyPr/>
          <a:lstStyle/>
          <a:p>
            <a:r>
              <a:rPr lang="de-AT" dirty="0"/>
              <a:t>Beispielbuchungen</a:t>
            </a:r>
            <a:endParaRPr lang="en-US" dirty="0"/>
          </a:p>
        </p:txBody>
      </p:sp>
      <p:sp>
        <p:nvSpPr>
          <p:cNvPr id="5" name="TextBox 4">
            <a:extLst>
              <a:ext uri="{FF2B5EF4-FFF2-40B4-BE49-F238E27FC236}">
                <a16:creationId xmlns:a16="http://schemas.microsoft.com/office/drawing/2014/main" id="{3450508A-3D5E-47F0-B9FA-6CB990B2FDFD}"/>
              </a:ext>
            </a:extLst>
          </p:cNvPr>
          <p:cNvSpPr txBox="1"/>
          <p:nvPr/>
        </p:nvSpPr>
        <p:spPr>
          <a:xfrm>
            <a:off x="838200" y="1760995"/>
            <a:ext cx="9929694" cy="4801314"/>
          </a:xfrm>
          <a:prstGeom prst="rect">
            <a:avLst/>
          </a:prstGeom>
          <a:noFill/>
        </p:spPr>
        <p:txBody>
          <a:bodyPr wrap="square">
            <a:spAutoFit/>
          </a:bodyPr>
          <a:lstStyle/>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Buchungen</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BuchungsNr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identity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KontoNr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Betrag</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Buchungsdatum</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de-DE" sz="1800" dirty="0">
                <a:solidFill>
                  <a:srgbClr val="008000"/>
                </a:solidFill>
                <a:latin typeface="Consolas" panose="020B0609020204030204" pitchFamily="49" charset="0"/>
              </a:rPr>
              <a:t>--vergabe eines Kredits: Buchungssatz Forderungen Kreditnehmer an Verbindlichkeiten Kreditnehmer: </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4</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5</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de-DE" sz="1800" dirty="0">
                <a:solidFill>
                  <a:srgbClr val="008000"/>
                </a:solidFill>
                <a:latin typeface="Consolas" panose="020B0609020204030204" pitchFamily="49" charset="0"/>
              </a:rPr>
              <a:t>--auszahlung eines Kredits Verbindlichkeit Kreditnehmer an Barmittel </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5</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2</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a:t>
            </a:r>
            <a:r>
              <a:rPr lang="en-US" sz="1800" dirty="0" err="1">
                <a:solidFill>
                  <a:srgbClr val="008000"/>
                </a:solidFill>
                <a:latin typeface="Consolas" panose="020B0609020204030204" pitchFamily="49" charset="0"/>
              </a:rPr>
              <a:t>Zinsertrag</a:t>
            </a:r>
            <a:r>
              <a:rPr lang="en-US" sz="1800" dirty="0">
                <a:solidFill>
                  <a:srgbClr val="008000"/>
                </a:solidFill>
                <a:latin typeface="Consolas" panose="020B0609020204030204" pitchFamily="49" charset="0"/>
              </a:rPr>
              <a:t>: </a:t>
            </a:r>
            <a:r>
              <a:rPr lang="en-US" sz="1800" dirty="0" err="1">
                <a:solidFill>
                  <a:srgbClr val="008000"/>
                </a:solidFill>
                <a:latin typeface="Consolas" panose="020B0609020204030204" pitchFamily="49" charset="0"/>
              </a:rPr>
              <a:t>Forderung</a:t>
            </a:r>
            <a:r>
              <a:rPr lang="en-US" sz="1800" dirty="0">
                <a:solidFill>
                  <a:srgbClr val="008000"/>
                </a:solidFill>
                <a:latin typeface="Consolas" panose="020B0609020204030204" pitchFamily="49" charset="0"/>
              </a:rPr>
              <a:t> an </a:t>
            </a:r>
            <a:r>
              <a:rPr lang="en-US" sz="1800" dirty="0" err="1">
                <a:solidFill>
                  <a:srgbClr val="008000"/>
                </a:solidFill>
                <a:latin typeface="Consolas" panose="020B0609020204030204" pitchFamily="49" charset="0"/>
              </a:rPr>
              <a:t>Zinsertrag</a:t>
            </a:r>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5</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300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FF0000"/>
                </a:solidFill>
                <a:latin typeface="Consolas" panose="020B0609020204030204" pitchFamily="49" charset="0"/>
              </a:rPr>
              <a:t>'2020-06-30'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6</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300</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'2020-06-30'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p>
          <a:p>
            <a:r>
              <a:rPr lang="de-DE" sz="18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1105646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79CFC-17B7-4F79-BB42-41D3477B314F}"/>
              </a:ext>
            </a:extLst>
          </p:cNvPr>
          <p:cNvSpPr>
            <a:spLocks noGrp="1"/>
          </p:cNvSpPr>
          <p:nvPr>
            <p:ph type="title"/>
          </p:nvPr>
        </p:nvSpPr>
        <p:spPr/>
        <p:txBody>
          <a:bodyPr/>
          <a:lstStyle/>
          <a:p>
            <a:r>
              <a:rPr lang="de-AT" dirty="0"/>
              <a:t>Relationales Datawarehouse</a:t>
            </a:r>
            <a:endParaRPr lang="en-US" dirty="0"/>
          </a:p>
        </p:txBody>
      </p:sp>
      <p:pic>
        <p:nvPicPr>
          <p:cNvPr id="9" name="Picture 8">
            <a:extLst>
              <a:ext uri="{FF2B5EF4-FFF2-40B4-BE49-F238E27FC236}">
                <a16:creationId xmlns:a16="http://schemas.microsoft.com/office/drawing/2014/main" id="{05CF3C5A-3A0C-463B-956A-38E2E940A6F3}"/>
              </a:ext>
            </a:extLst>
          </p:cNvPr>
          <p:cNvPicPr>
            <a:picLocks noChangeAspect="1"/>
          </p:cNvPicPr>
          <p:nvPr/>
        </p:nvPicPr>
        <p:blipFill>
          <a:blip r:embed="rId2"/>
          <a:stretch>
            <a:fillRect/>
          </a:stretch>
        </p:blipFill>
        <p:spPr>
          <a:xfrm>
            <a:off x="838200" y="1513755"/>
            <a:ext cx="10066736" cy="4582860"/>
          </a:xfrm>
          <a:prstGeom prst="rect">
            <a:avLst/>
          </a:prstGeom>
        </p:spPr>
      </p:pic>
    </p:spTree>
    <p:extLst>
      <p:ext uri="{BB962C8B-B14F-4D97-AF65-F5344CB8AC3E}">
        <p14:creationId xmlns:p14="http://schemas.microsoft.com/office/powerpoint/2010/main" val="2148925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DDECC-EF14-4F69-BC98-4419F589640D}"/>
              </a:ext>
            </a:extLst>
          </p:cNvPr>
          <p:cNvSpPr>
            <a:spLocks noGrp="1"/>
          </p:cNvSpPr>
          <p:nvPr>
            <p:ph type="title"/>
          </p:nvPr>
        </p:nvSpPr>
        <p:spPr/>
        <p:txBody>
          <a:bodyPr/>
          <a:lstStyle/>
          <a:p>
            <a:r>
              <a:rPr lang="de-AT" dirty="0"/>
              <a:t>Tabular Model</a:t>
            </a:r>
            <a:endParaRPr lang="en-US" dirty="0"/>
          </a:p>
        </p:txBody>
      </p:sp>
      <p:sp>
        <p:nvSpPr>
          <p:cNvPr id="3" name="Content Placeholder 2">
            <a:extLst>
              <a:ext uri="{FF2B5EF4-FFF2-40B4-BE49-F238E27FC236}">
                <a16:creationId xmlns:a16="http://schemas.microsoft.com/office/drawing/2014/main" id="{A23FE9C1-EDFA-432E-961F-91EC4237A23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6C171C7-3A9E-465E-B037-D98EE38F1A11}"/>
              </a:ext>
            </a:extLst>
          </p:cNvPr>
          <p:cNvPicPr>
            <a:picLocks noChangeAspect="1"/>
          </p:cNvPicPr>
          <p:nvPr/>
        </p:nvPicPr>
        <p:blipFill>
          <a:blip r:embed="rId2"/>
          <a:stretch>
            <a:fillRect/>
          </a:stretch>
        </p:blipFill>
        <p:spPr>
          <a:xfrm>
            <a:off x="838200" y="1613462"/>
            <a:ext cx="8888507" cy="4563501"/>
          </a:xfrm>
          <a:prstGeom prst="rect">
            <a:avLst/>
          </a:prstGeom>
        </p:spPr>
      </p:pic>
    </p:spTree>
    <p:extLst>
      <p:ext uri="{BB962C8B-B14F-4D97-AF65-F5344CB8AC3E}">
        <p14:creationId xmlns:p14="http://schemas.microsoft.com/office/powerpoint/2010/main" val="3401351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19BD-BD96-49E0-A24E-57A632696B42}"/>
              </a:ext>
            </a:extLst>
          </p:cNvPr>
          <p:cNvSpPr>
            <a:spLocks noGrp="1"/>
          </p:cNvSpPr>
          <p:nvPr>
            <p:ph type="title"/>
          </p:nvPr>
        </p:nvSpPr>
        <p:spPr/>
        <p:txBody>
          <a:bodyPr/>
          <a:lstStyle/>
          <a:p>
            <a:r>
              <a:rPr lang="de-AT" dirty="0"/>
              <a:t>Implementing Row Level Security in TM</a:t>
            </a:r>
            <a:endParaRPr lang="en-US" dirty="0"/>
          </a:p>
        </p:txBody>
      </p:sp>
      <p:sp>
        <p:nvSpPr>
          <p:cNvPr id="3" name="Content Placeholder 2">
            <a:extLst>
              <a:ext uri="{FF2B5EF4-FFF2-40B4-BE49-F238E27FC236}">
                <a16:creationId xmlns:a16="http://schemas.microsoft.com/office/drawing/2014/main" id="{792E0403-61D1-441E-A422-3E58EF1CC62D}"/>
              </a:ext>
            </a:extLst>
          </p:cNvPr>
          <p:cNvSpPr>
            <a:spLocks noGrp="1"/>
          </p:cNvSpPr>
          <p:nvPr>
            <p:ph idx="1"/>
          </p:nvPr>
        </p:nvSpPr>
        <p:spPr/>
        <p:txBody>
          <a:bodyPr/>
          <a:lstStyle/>
          <a:p>
            <a:r>
              <a:rPr lang="de-AT" dirty="0"/>
              <a:t>Beispielanforderung: Es sollen Bankangestellte nur auf Daten ihrer jeweiligen Filiale zugreifen können</a:t>
            </a:r>
          </a:p>
        </p:txBody>
      </p:sp>
      <p:pic>
        <p:nvPicPr>
          <p:cNvPr id="9" name="Picture 8">
            <a:extLst>
              <a:ext uri="{FF2B5EF4-FFF2-40B4-BE49-F238E27FC236}">
                <a16:creationId xmlns:a16="http://schemas.microsoft.com/office/drawing/2014/main" id="{5BA6DECC-E2CD-431C-B1FF-C821B18C8C8B}"/>
              </a:ext>
            </a:extLst>
          </p:cNvPr>
          <p:cNvPicPr>
            <a:picLocks noChangeAspect="1"/>
          </p:cNvPicPr>
          <p:nvPr/>
        </p:nvPicPr>
        <p:blipFill>
          <a:blip r:embed="rId2"/>
          <a:stretch>
            <a:fillRect/>
          </a:stretch>
        </p:blipFill>
        <p:spPr>
          <a:xfrm>
            <a:off x="244698" y="3332616"/>
            <a:ext cx="5328949" cy="2979284"/>
          </a:xfrm>
          <a:prstGeom prst="rect">
            <a:avLst/>
          </a:prstGeom>
        </p:spPr>
      </p:pic>
      <p:sp>
        <p:nvSpPr>
          <p:cNvPr id="10" name="Arrow: Right 9">
            <a:extLst>
              <a:ext uri="{FF2B5EF4-FFF2-40B4-BE49-F238E27FC236}">
                <a16:creationId xmlns:a16="http://schemas.microsoft.com/office/drawing/2014/main" id="{0978E914-2DCC-4977-A317-588518363BA3}"/>
              </a:ext>
            </a:extLst>
          </p:cNvPr>
          <p:cNvSpPr/>
          <p:nvPr/>
        </p:nvSpPr>
        <p:spPr>
          <a:xfrm>
            <a:off x="5859864" y="4595052"/>
            <a:ext cx="635854" cy="7991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D5781EE-5471-4D93-A9F7-119FDA46B065}"/>
              </a:ext>
            </a:extLst>
          </p:cNvPr>
          <p:cNvPicPr>
            <a:picLocks noChangeAspect="1"/>
          </p:cNvPicPr>
          <p:nvPr/>
        </p:nvPicPr>
        <p:blipFill>
          <a:blip r:embed="rId3"/>
          <a:stretch>
            <a:fillRect/>
          </a:stretch>
        </p:blipFill>
        <p:spPr>
          <a:xfrm>
            <a:off x="6618355" y="4000830"/>
            <a:ext cx="5493936" cy="1642855"/>
          </a:xfrm>
          <a:prstGeom prst="rect">
            <a:avLst/>
          </a:prstGeom>
        </p:spPr>
      </p:pic>
      <p:sp>
        <p:nvSpPr>
          <p:cNvPr id="13" name="TextBox 12">
            <a:extLst>
              <a:ext uri="{FF2B5EF4-FFF2-40B4-BE49-F238E27FC236}">
                <a16:creationId xmlns:a16="http://schemas.microsoft.com/office/drawing/2014/main" id="{FC2317C8-9130-44DF-9B2B-057E8D90BCC8}"/>
              </a:ext>
            </a:extLst>
          </p:cNvPr>
          <p:cNvSpPr txBox="1"/>
          <p:nvPr/>
        </p:nvSpPr>
        <p:spPr>
          <a:xfrm>
            <a:off x="6618355" y="3588444"/>
            <a:ext cx="2110258" cy="369332"/>
          </a:xfrm>
          <a:prstGeom prst="rect">
            <a:avLst/>
          </a:prstGeom>
          <a:noFill/>
        </p:spPr>
        <p:txBody>
          <a:bodyPr wrap="none" rtlCol="0">
            <a:spAutoFit/>
          </a:bodyPr>
          <a:lstStyle/>
          <a:p>
            <a:r>
              <a:rPr lang="de-AT" dirty="0"/>
              <a:t>Eingeschränkte Sicht</a:t>
            </a:r>
            <a:endParaRPr lang="en-US" dirty="0"/>
          </a:p>
        </p:txBody>
      </p:sp>
    </p:spTree>
    <p:extLst>
      <p:ext uri="{BB962C8B-B14F-4D97-AF65-F5344CB8AC3E}">
        <p14:creationId xmlns:p14="http://schemas.microsoft.com/office/powerpoint/2010/main" val="14148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19BD-BD96-49E0-A24E-57A632696B42}"/>
              </a:ext>
            </a:extLst>
          </p:cNvPr>
          <p:cNvSpPr>
            <a:spLocks noGrp="1"/>
          </p:cNvSpPr>
          <p:nvPr>
            <p:ph type="title"/>
          </p:nvPr>
        </p:nvSpPr>
        <p:spPr/>
        <p:txBody>
          <a:bodyPr/>
          <a:lstStyle/>
          <a:p>
            <a:r>
              <a:rPr lang="de-AT" dirty="0"/>
              <a:t>Implementing Row Level Security in TM</a:t>
            </a:r>
            <a:endParaRPr lang="en-US" dirty="0"/>
          </a:p>
        </p:txBody>
      </p:sp>
      <p:sp>
        <p:nvSpPr>
          <p:cNvPr id="3" name="Content Placeholder 2">
            <a:extLst>
              <a:ext uri="{FF2B5EF4-FFF2-40B4-BE49-F238E27FC236}">
                <a16:creationId xmlns:a16="http://schemas.microsoft.com/office/drawing/2014/main" id="{792E0403-61D1-441E-A422-3E58EF1CC62D}"/>
              </a:ext>
            </a:extLst>
          </p:cNvPr>
          <p:cNvSpPr>
            <a:spLocks noGrp="1"/>
          </p:cNvSpPr>
          <p:nvPr>
            <p:ph idx="1"/>
          </p:nvPr>
        </p:nvSpPr>
        <p:spPr>
          <a:xfrm>
            <a:off x="838200" y="1456791"/>
            <a:ext cx="10515600" cy="4351338"/>
          </a:xfrm>
        </p:spPr>
        <p:txBody>
          <a:bodyPr/>
          <a:lstStyle/>
          <a:p>
            <a:r>
              <a:rPr lang="de-AT" dirty="0"/>
              <a:t>Lösung: </a:t>
            </a:r>
          </a:p>
          <a:p>
            <a:pPr marL="971550" lvl="1" indent="-514350">
              <a:buFont typeface="+mj-lt"/>
              <a:buAutoNum type="arabicPeriod"/>
            </a:pPr>
            <a:r>
              <a:rPr lang="de-AT" dirty="0"/>
              <a:t>Abbildung der Organisationsstruktur in einer Tabelle</a:t>
            </a:r>
          </a:p>
          <a:p>
            <a:pPr marL="971550" lvl="1" indent="-514350">
              <a:buFont typeface="+mj-lt"/>
              <a:buAutoNum type="arabicPeriod"/>
            </a:pPr>
            <a:r>
              <a:rPr lang="de-AT" dirty="0"/>
              <a:t>Anlegen einer Rolle „Bankangestellter“ im Tabular Model</a:t>
            </a:r>
          </a:p>
          <a:p>
            <a:pPr marL="971550" lvl="1" indent="-514350">
              <a:buFont typeface="+mj-lt"/>
              <a:buAutoNum type="arabicPeriod"/>
            </a:pPr>
            <a:r>
              <a:rPr lang="de-AT" dirty="0"/>
              <a:t>Dax-Ausdruck der die lesbaren Zeilen für den aktuellen Benutzer auf TRUE evaluiert </a:t>
            </a:r>
          </a:p>
        </p:txBody>
      </p:sp>
      <p:grpSp>
        <p:nvGrpSpPr>
          <p:cNvPr id="7" name="Group 6">
            <a:extLst>
              <a:ext uri="{FF2B5EF4-FFF2-40B4-BE49-F238E27FC236}">
                <a16:creationId xmlns:a16="http://schemas.microsoft.com/office/drawing/2014/main" id="{0369067F-6F30-4DA8-90B7-84C9E3F999E3}"/>
              </a:ext>
            </a:extLst>
          </p:cNvPr>
          <p:cNvGrpSpPr/>
          <p:nvPr/>
        </p:nvGrpSpPr>
        <p:grpSpPr>
          <a:xfrm>
            <a:off x="2046810" y="3956336"/>
            <a:ext cx="3057270" cy="2253343"/>
            <a:chOff x="8086460" y="3923620"/>
            <a:chExt cx="3057270" cy="2253343"/>
          </a:xfrm>
        </p:grpSpPr>
        <p:pic>
          <p:nvPicPr>
            <p:cNvPr id="5" name="Picture 4">
              <a:extLst>
                <a:ext uri="{FF2B5EF4-FFF2-40B4-BE49-F238E27FC236}">
                  <a16:creationId xmlns:a16="http://schemas.microsoft.com/office/drawing/2014/main" id="{A5CC51F4-C467-4A2C-B9AB-277F415D51E3}"/>
                </a:ext>
              </a:extLst>
            </p:cNvPr>
            <p:cNvPicPr>
              <a:picLocks noChangeAspect="1"/>
            </p:cNvPicPr>
            <p:nvPr/>
          </p:nvPicPr>
          <p:blipFill>
            <a:blip r:embed="rId2"/>
            <a:stretch>
              <a:fillRect/>
            </a:stretch>
          </p:blipFill>
          <p:spPr>
            <a:xfrm>
              <a:off x="8086460" y="3923620"/>
              <a:ext cx="3057270" cy="2253343"/>
            </a:xfrm>
            <a:prstGeom prst="rect">
              <a:avLst/>
            </a:prstGeom>
          </p:spPr>
        </p:pic>
        <p:sp>
          <p:nvSpPr>
            <p:cNvPr id="6" name="Rectangle 5">
              <a:extLst>
                <a:ext uri="{FF2B5EF4-FFF2-40B4-BE49-F238E27FC236}">
                  <a16:creationId xmlns:a16="http://schemas.microsoft.com/office/drawing/2014/main" id="{1E810148-3529-4234-8A70-A0467ABC6115}"/>
                </a:ext>
              </a:extLst>
            </p:cNvPr>
            <p:cNvSpPr/>
            <p:nvPr/>
          </p:nvSpPr>
          <p:spPr>
            <a:xfrm>
              <a:off x="8152715" y="4963886"/>
              <a:ext cx="2924760" cy="59935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dirty="0"/>
            </a:p>
          </p:txBody>
        </p:sp>
      </p:grpSp>
      <p:pic>
        <p:nvPicPr>
          <p:cNvPr id="8" name="Picture 7">
            <a:extLst>
              <a:ext uri="{FF2B5EF4-FFF2-40B4-BE49-F238E27FC236}">
                <a16:creationId xmlns:a16="http://schemas.microsoft.com/office/drawing/2014/main" id="{A80562B6-75FD-4A4B-A2BB-3CF1165665C3}"/>
              </a:ext>
            </a:extLst>
          </p:cNvPr>
          <p:cNvPicPr>
            <a:picLocks noChangeAspect="1"/>
          </p:cNvPicPr>
          <p:nvPr/>
        </p:nvPicPr>
        <p:blipFill>
          <a:blip r:embed="rId3"/>
          <a:stretch>
            <a:fillRect/>
          </a:stretch>
        </p:blipFill>
        <p:spPr>
          <a:xfrm>
            <a:off x="6096000" y="3221610"/>
            <a:ext cx="4600601" cy="3549983"/>
          </a:xfrm>
          <a:prstGeom prst="rect">
            <a:avLst/>
          </a:prstGeom>
        </p:spPr>
      </p:pic>
    </p:spTree>
    <p:extLst>
      <p:ext uri="{BB962C8B-B14F-4D97-AF65-F5344CB8AC3E}">
        <p14:creationId xmlns:p14="http://schemas.microsoft.com/office/powerpoint/2010/main" val="3732767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19BD-BD96-49E0-A24E-57A632696B42}"/>
              </a:ext>
            </a:extLst>
          </p:cNvPr>
          <p:cNvSpPr>
            <a:spLocks noGrp="1"/>
          </p:cNvSpPr>
          <p:nvPr>
            <p:ph type="title"/>
          </p:nvPr>
        </p:nvSpPr>
        <p:spPr/>
        <p:txBody>
          <a:bodyPr/>
          <a:lstStyle/>
          <a:p>
            <a:r>
              <a:rPr lang="de-AT" dirty="0"/>
              <a:t>Implementing Row Level Security in TM</a:t>
            </a:r>
            <a:endParaRPr lang="en-US" dirty="0"/>
          </a:p>
        </p:txBody>
      </p:sp>
      <p:sp>
        <p:nvSpPr>
          <p:cNvPr id="3" name="Content Placeholder 2">
            <a:extLst>
              <a:ext uri="{FF2B5EF4-FFF2-40B4-BE49-F238E27FC236}">
                <a16:creationId xmlns:a16="http://schemas.microsoft.com/office/drawing/2014/main" id="{792E0403-61D1-441E-A422-3E58EF1CC62D}"/>
              </a:ext>
            </a:extLst>
          </p:cNvPr>
          <p:cNvSpPr>
            <a:spLocks noGrp="1"/>
          </p:cNvSpPr>
          <p:nvPr>
            <p:ph idx="1"/>
          </p:nvPr>
        </p:nvSpPr>
        <p:spPr>
          <a:xfrm>
            <a:off x="838200" y="1456791"/>
            <a:ext cx="10515600" cy="4351338"/>
          </a:xfrm>
        </p:spPr>
        <p:txBody>
          <a:bodyPr/>
          <a:lstStyle/>
          <a:p>
            <a:r>
              <a:rPr lang="de-AT" dirty="0"/>
              <a:t>Lösung: </a:t>
            </a:r>
          </a:p>
          <a:p>
            <a:pPr marL="971550" lvl="1" indent="-514350">
              <a:buFont typeface="+mj-lt"/>
              <a:buAutoNum type="arabicPeriod"/>
            </a:pPr>
            <a:r>
              <a:rPr lang="de-AT" dirty="0"/>
              <a:t>Abbildung der Organisationsstruktur in einer Tabelle</a:t>
            </a:r>
          </a:p>
          <a:p>
            <a:pPr marL="971550" lvl="1" indent="-514350">
              <a:buFont typeface="+mj-lt"/>
              <a:buAutoNum type="arabicPeriod"/>
            </a:pPr>
            <a:r>
              <a:rPr lang="de-AT" dirty="0"/>
              <a:t>Anlegen einer Rolle „Bankangestellter“ im Tabular Model</a:t>
            </a:r>
          </a:p>
          <a:p>
            <a:pPr marL="971550" lvl="1" indent="-514350">
              <a:buFont typeface="+mj-lt"/>
              <a:buAutoNum type="arabicPeriod"/>
            </a:pPr>
            <a:r>
              <a:rPr lang="de-AT" dirty="0"/>
              <a:t>Dax-Ausdruck der die lesbaren Zeilen für den aktuellen Benutzer auf TRUE evaluiert </a:t>
            </a:r>
          </a:p>
        </p:txBody>
      </p:sp>
      <p:sp>
        <p:nvSpPr>
          <p:cNvPr id="4" name="TextBox 3">
            <a:extLst>
              <a:ext uri="{FF2B5EF4-FFF2-40B4-BE49-F238E27FC236}">
                <a16:creationId xmlns:a16="http://schemas.microsoft.com/office/drawing/2014/main" id="{269D498F-7094-41EF-B468-28C97AD0318A}"/>
              </a:ext>
            </a:extLst>
          </p:cNvPr>
          <p:cNvSpPr txBox="1"/>
          <p:nvPr/>
        </p:nvSpPr>
        <p:spPr>
          <a:xfrm>
            <a:off x="1398493" y="3895466"/>
            <a:ext cx="10235569" cy="646331"/>
          </a:xfrm>
          <a:prstGeom prst="rect">
            <a:avLst/>
          </a:prstGeom>
          <a:noFill/>
        </p:spPr>
        <p:txBody>
          <a:bodyPr wrap="square">
            <a:spAutoFit/>
          </a:bodyPr>
          <a:lstStyle/>
          <a:p>
            <a:r>
              <a:rPr lang="de-DE" sz="1800" dirty="0">
                <a:solidFill>
                  <a:srgbClr val="484848"/>
                </a:solidFill>
                <a:latin typeface="Tahoma" panose="020B0604030504040204" pitchFamily="34" charset="0"/>
              </a:rPr>
              <a:t>=[Bankleitzahl] = LOOKUPVALUE(</a:t>
            </a:r>
            <a:r>
              <a:rPr lang="de-DE" sz="1800" b="1" dirty="0">
                <a:solidFill>
                  <a:srgbClr val="484848"/>
                </a:solidFill>
                <a:latin typeface="Tahoma" panose="020B0604030504040204" pitchFamily="34" charset="0"/>
              </a:rPr>
              <a:t>MitarbeiterPermission</a:t>
            </a:r>
            <a:r>
              <a:rPr lang="de-DE" sz="1800" dirty="0">
                <a:solidFill>
                  <a:srgbClr val="484848"/>
                </a:solidFill>
                <a:latin typeface="Tahoma" panose="020B0604030504040204" pitchFamily="34" charset="0"/>
              </a:rPr>
              <a:t>[Bankleitzahl], </a:t>
            </a:r>
            <a:r>
              <a:rPr lang="de-DE" sz="1800" b="1" dirty="0">
                <a:solidFill>
                  <a:srgbClr val="484848"/>
                </a:solidFill>
                <a:latin typeface="Tahoma" panose="020B0604030504040204" pitchFamily="34" charset="0"/>
              </a:rPr>
              <a:t>MitarbeiterPermission</a:t>
            </a:r>
            <a:r>
              <a:rPr lang="de-DE" sz="1800" dirty="0">
                <a:solidFill>
                  <a:srgbClr val="484848"/>
                </a:solidFill>
                <a:latin typeface="Tahoma" panose="020B0604030504040204" pitchFamily="34" charset="0"/>
              </a:rPr>
              <a:t>[UserName], </a:t>
            </a:r>
            <a:r>
              <a:rPr lang="de-DE" sz="1800" dirty="0">
                <a:solidFill>
                  <a:srgbClr val="0000FF"/>
                </a:solidFill>
                <a:latin typeface="Tahoma" panose="020B0604030504040204" pitchFamily="34" charset="0"/>
              </a:rPr>
              <a:t>USERNAME</a:t>
            </a:r>
            <a:r>
              <a:rPr lang="de-DE" sz="1800" dirty="0">
                <a:solidFill>
                  <a:srgbClr val="484848"/>
                </a:solidFill>
                <a:latin typeface="Tahoma" panose="020B0604030504040204" pitchFamily="34" charset="0"/>
              </a:rPr>
              <a:t>())</a:t>
            </a:r>
            <a:endParaRPr lang="en-US" dirty="0"/>
          </a:p>
        </p:txBody>
      </p:sp>
    </p:spTree>
    <p:extLst>
      <p:ext uri="{BB962C8B-B14F-4D97-AF65-F5344CB8AC3E}">
        <p14:creationId xmlns:p14="http://schemas.microsoft.com/office/powerpoint/2010/main" val="1847090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2D4A-95CA-44E2-9E1A-39D50C759541}"/>
              </a:ext>
            </a:extLst>
          </p:cNvPr>
          <p:cNvSpPr>
            <a:spLocks noGrp="1"/>
          </p:cNvSpPr>
          <p:nvPr>
            <p:ph type="title"/>
          </p:nvPr>
        </p:nvSpPr>
        <p:spPr/>
        <p:txBody>
          <a:bodyPr>
            <a:normAutofit/>
          </a:bodyPr>
          <a:lstStyle/>
          <a:p>
            <a:r>
              <a:rPr lang="de-AT" sz="4000" dirty="0" err="1"/>
              <a:t>Implementing</a:t>
            </a:r>
            <a:r>
              <a:rPr lang="de-AT" sz="4000" dirty="0"/>
              <a:t> </a:t>
            </a:r>
            <a:r>
              <a:rPr lang="de-AT" sz="4000" dirty="0" err="1"/>
              <a:t>Row</a:t>
            </a:r>
            <a:r>
              <a:rPr lang="de-AT" sz="4000" dirty="0"/>
              <a:t> Level Security in SQL Server</a:t>
            </a:r>
            <a:endParaRPr lang="en-AT" sz="4000" dirty="0"/>
          </a:p>
        </p:txBody>
      </p:sp>
      <p:sp>
        <p:nvSpPr>
          <p:cNvPr id="5" name="Textfeld 4">
            <a:extLst>
              <a:ext uri="{FF2B5EF4-FFF2-40B4-BE49-F238E27FC236}">
                <a16:creationId xmlns:a16="http://schemas.microsoft.com/office/drawing/2014/main" id="{DE8F3722-1A4D-4477-97CF-3E1D86F8DFDC}"/>
              </a:ext>
            </a:extLst>
          </p:cNvPr>
          <p:cNvSpPr txBox="1"/>
          <p:nvPr/>
        </p:nvSpPr>
        <p:spPr>
          <a:xfrm>
            <a:off x="838200" y="1690688"/>
            <a:ext cx="8445500" cy="4247317"/>
          </a:xfrm>
          <a:prstGeom prst="rect">
            <a:avLst/>
          </a:prstGeom>
          <a:noFill/>
        </p:spPr>
        <p:txBody>
          <a:bodyPr wrap="square">
            <a:spAutoFit/>
          </a:bodyPr>
          <a:lstStyle/>
          <a:p>
            <a:endParaRPr lang="en-AT"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CREATE</a:t>
            </a:r>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SCHEMA</a:t>
            </a:r>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Security</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a:t>
            </a:r>
          </a:p>
          <a:p>
            <a:r>
              <a:rPr lang="de-DE" dirty="0">
                <a:solidFill>
                  <a:srgbClr val="0000FF"/>
                </a:solidFill>
                <a:latin typeface="Consolas" panose="020B0609020204030204" pitchFamily="49" charset="0"/>
              </a:rPr>
              <a:t>GO</a:t>
            </a:r>
            <a:r>
              <a:rPr lang="de-DE"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Security</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fn_securitypredicate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@BLZ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RETURNS</a:t>
            </a:r>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TABLE</a:t>
            </a:r>
            <a:r>
              <a:rPr lang="de-DE" dirty="0">
                <a:solidFill>
                  <a:srgbClr val="000000"/>
                </a:solidFill>
                <a:latin typeface="Consolas" panose="020B0609020204030204" pitchFamily="49" charset="0"/>
              </a:rPr>
              <a:t>  </a:t>
            </a:r>
          </a:p>
          <a:p>
            <a:r>
              <a:rPr lang="de-DE" dirty="0">
                <a:solidFill>
                  <a:srgbClr val="0000FF"/>
                </a:solidFill>
                <a:latin typeface="Consolas" panose="020B0609020204030204" pitchFamily="49" charset="0"/>
              </a:rPr>
              <a:t>WITH</a:t>
            </a:r>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SCHEMABINDING</a:t>
            </a:r>
            <a:r>
              <a:rPr lang="de-DE" dirty="0">
                <a:solidFill>
                  <a:srgbClr val="000000"/>
                </a:solidFill>
                <a:latin typeface="Consolas" panose="020B0609020204030204" pitchFamily="49" charset="0"/>
              </a:rPr>
              <a:t>  </a:t>
            </a:r>
          </a:p>
          <a:p>
            <a:r>
              <a:rPr lang="de-DE" dirty="0">
                <a:solidFill>
                  <a:srgbClr val="0000FF"/>
                </a:solidFill>
                <a:latin typeface="Consolas" panose="020B0609020204030204" pitchFamily="49" charset="0"/>
              </a:rPr>
              <a:t>AS</a:t>
            </a:r>
            <a:r>
              <a:rPr lang="de-DE"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RETURN</a:t>
            </a:r>
            <a:r>
              <a:rPr lang="de-DE" dirty="0">
                <a:solidFill>
                  <a:srgbClr val="000000"/>
                </a:solidFill>
                <a:latin typeface="Consolas" panose="020B0609020204030204" pitchFamily="49" charset="0"/>
              </a:rPr>
              <a:t> </a:t>
            </a:r>
            <a:endParaRPr lang="en-AT" dirty="0">
              <a:solidFill>
                <a:srgbClr val="000000"/>
              </a:solidFill>
              <a:latin typeface="Consolas" panose="020B0609020204030204" pitchFamily="49" charset="0"/>
            </a:endParaRPr>
          </a:p>
          <a:p>
            <a:pPr lvl="2"/>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1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fn_securitypredicate</a:t>
            </a:r>
            <a:r>
              <a:rPr lang="en-US" dirty="0">
                <a:solidFill>
                  <a:srgbClr val="FF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exists</a:t>
            </a:r>
            <a:r>
              <a:rPr lang="en-US" dirty="0">
                <a:solidFill>
                  <a:srgbClr val="000000"/>
                </a:solidFill>
                <a:latin typeface="Consolas" panose="020B0609020204030204" pitchFamily="49" charset="0"/>
              </a:rPr>
              <a:t> </a:t>
            </a:r>
          </a:p>
          <a:p>
            <a:pPr lvl="2"/>
            <a:r>
              <a:rPr lang="de-DE" dirty="0">
                <a:solidFill>
                  <a:srgbClr val="808080"/>
                </a:solidFill>
                <a:latin typeface="Consolas" panose="020B0609020204030204" pitchFamily="49" charset="0"/>
              </a:rPr>
              <a:t>(</a:t>
            </a:r>
            <a:r>
              <a:rPr lang="de-DE" dirty="0">
                <a:solidFill>
                  <a:srgbClr val="0000FF"/>
                </a:solidFill>
                <a:latin typeface="Consolas" panose="020B0609020204030204" pitchFamily="49" charset="0"/>
              </a:rPr>
              <a:t>Select</a:t>
            </a:r>
            <a:r>
              <a:rPr lang="de-DE" dirty="0">
                <a:solidFill>
                  <a:srgbClr val="000000"/>
                </a:solidFill>
                <a:latin typeface="Consolas" panose="020B0609020204030204" pitchFamily="49" charset="0"/>
              </a:rPr>
              <a:t> 1 </a:t>
            </a:r>
            <a:r>
              <a:rPr lang="de-DE" dirty="0" err="1">
                <a:solidFill>
                  <a:srgbClr val="0000FF"/>
                </a:solidFill>
                <a:latin typeface="Consolas" panose="020B0609020204030204" pitchFamily="49" charset="0"/>
              </a:rPr>
              <a:t>from</a:t>
            </a:r>
            <a:r>
              <a:rPr lang="de-DE" dirty="0">
                <a:solidFill>
                  <a:srgbClr val="000000"/>
                </a:solidFill>
                <a:latin typeface="Consolas" panose="020B0609020204030204" pitchFamily="49" charset="0"/>
              </a:rPr>
              <a:t> </a:t>
            </a:r>
            <a:r>
              <a:rPr lang="de-DE" b="1" dirty="0" err="1">
                <a:solidFill>
                  <a:srgbClr val="000000"/>
                </a:solidFill>
                <a:latin typeface="Consolas" panose="020B0609020204030204" pitchFamily="49" charset="0"/>
              </a:rPr>
              <a:t>dbo</a:t>
            </a:r>
            <a:r>
              <a:rPr lang="de-DE" b="1" dirty="0" err="1">
                <a:solidFill>
                  <a:srgbClr val="808080"/>
                </a:solidFill>
                <a:latin typeface="Consolas" panose="020B0609020204030204" pitchFamily="49" charset="0"/>
              </a:rPr>
              <a:t>.</a:t>
            </a:r>
            <a:r>
              <a:rPr lang="de-DE" b="1" dirty="0" err="1">
                <a:solidFill>
                  <a:srgbClr val="000000"/>
                </a:solidFill>
                <a:latin typeface="Consolas" panose="020B0609020204030204" pitchFamily="49" charset="0"/>
              </a:rPr>
              <a:t>MitarbeiterPermission</a:t>
            </a:r>
            <a:r>
              <a:rPr lang="de-DE" b="1" dirty="0">
                <a:solidFill>
                  <a:srgbClr val="000000"/>
                </a:solidFill>
                <a:latin typeface="Consolas" panose="020B0609020204030204" pitchFamily="49" charset="0"/>
              </a:rPr>
              <a:t> </a:t>
            </a:r>
          </a:p>
          <a:p>
            <a:pPr lvl="2"/>
            <a:r>
              <a:rPr lang="de-DE" dirty="0" err="1">
                <a:solidFill>
                  <a:srgbClr val="0000FF"/>
                </a:solidFill>
                <a:latin typeface="Consolas" panose="020B0609020204030204" pitchFamily="49" charset="0"/>
              </a:rPr>
              <a:t>where</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UserName</a:t>
            </a:r>
            <a:r>
              <a:rPr lang="de-DE" dirty="0">
                <a:solidFill>
                  <a:srgbClr val="000000"/>
                </a:solidFill>
                <a:latin typeface="Consolas" panose="020B0609020204030204" pitchFamily="49" charset="0"/>
              </a:rPr>
              <a:t> </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a:t>
            </a:r>
            <a:r>
              <a:rPr lang="de-DE" dirty="0">
                <a:solidFill>
                  <a:srgbClr val="FF00FF"/>
                </a:solidFill>
                <a:latin typeface="Consolas" panose="020B0609020204030204" pitchFamily="49" charset="0"/>
              </a:rPr>
              <a:t>USER_NAME</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a:t>
            </a:r>
            <a:r>
              <a:rPr lang="de-DE" dirty="0">
                <a:solidFill>
                  <a:srgbClr val="808080"/>
                </a:solidFill>
                <a:latin typeface="Consolas" panose="020B0609020204030204" pitchFamily="49" charset="0"/>
              </a:rPr>
              <a:t>and</a:t>
            </a:r>
            <a:r>
              <a:rPr lang="de-DE" dirty="0">
                <a:solidFill>
                  <a:srgbClr val="000000"/>
                </a:solidFill>
                <a:latin typeface="Consolas" panose="020B0609020204030204" pitchFamily="49" charset="0"/>
              </a:rPr>
              <a:t> Bankleitzahl </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@BLZ</a:t>
            </a:r>
          </a:p>
          <a:p>
            <a:pPr lvl="2"/>
            <a:r>
              <a:rPr lang="de-DE" dirty="0" err="1">
                <a:solidFill>
                  <a:srgbClr val="808080"/>
                </a:solidFill>
                <a:latin typeface="Consolas" panose="020B0609020204030204" pitchFamily="49" charset="0"/>
              </a:rPr>
              <a:t>or</a:t>
            </a:r>
            <a:r>
              <a:rPr lang="de-DE" dirty="0">
                <a:solidFill>
                  <a:srgbClr val="000000"/>
                </a:solidFill>
                <a:latin typeface="Consolas" panose="020B0609020204030204" pitchFamily="49" charset="0"/>
              </a:rPr>
              <a:t> </a:t>
            </a:r>
            <a:r>
              <a:rPr lang="de-DE" dirty="0">
                <a:solidFill>
                  <a:srgbClr val="FF00FF"/>
                </a:solidFill>
                <a:latin typeface="Consolas" panose="020B0609020204030204" pitchFamily="49" charset="0"/>
              </a:rPr>
              <a:t>USER_NAME</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a:t>
            </a:r>
            <a:r>
              <a:rPr lang="de-DE" dirty="0">
                <a:solidFill>
                  <a:srgbClr val="FF0000"/>
                </a:solidFill>
                <a:latin typeface="Consolas" panose="020B0609020204030204" pitchFamily="49" charset="0"/>
              </a:rPr>
              <a:t>'</a:t>
            </a:r>
            <a:r>
              <a:rPr lang="de-DE" dirty="0" err="1">
                <a:solidFill>
                  <a:srgbClr val="FF0000"/>
                </a:solidFill>
                <a:latin typeface="Consolas" panose="020B0609020204030204" pitchFamily="49" charset="0"/>
              </a:rPr>
              <a:t>dbo</a:t>
            </a:r>
            <a:r>
              <a:rPr lang="de-DE" dirty="0">
                <a:solidFill>
                  <a:srgbClr val="FF0000"/>
                </a:solidFill>
                <a:latin typeface="Consolas" panose="020B0609020204030204" pitchFamily="49" charset="0"/>
              </a:rPr>
              <a:t>' </a:t>
            </a:r>
            <a:endParaRPr lang="de-DE" dirty="0">
              <a:solidFill>
                <a:srgbClr val="000000"/>
              </a:solidFill>
              <a:latin typeface="Consolas" panose="020B0609020204030204" pitchFamily="49" charset="0"/>
            </a:endParaRPr>
          </a:p>
          <a:p>
            <a:pPr lvl="2"/>
            <a:r>
              <a:rPr lang="en-AT" dirty="0">
                <a:solidFill>
                  <a:srgbClr val="808080"/>
                </a:solidFill>
                <a:latin typeface="Consolas" panose="020B0609020204030204" pitchFamily="49" charset="0"/>
              </a:rPr>
              <a:t>)</a:t>
            </a:r>
            <a:endParaRPr lang="en-AT" dirty="0">
              <a:solidFill>
                <a:srgbClr val="000000"/>
              </a:solidFill>
              <a:latin typeface="Consolas" panose="020B0609020204030204" pitchFamily="49" charset="0"/>
            </a:endParaRPr>
          </a:p>
          <a:p>
            <a:r>
              <a:rPr lang="en-AT" dirty="0">
                <a:solidFill>
                  <a:srgbClr val="808080"/>
                </a:solidFill>
                <a:latin typeface="Consolas" panose="020B0609020204030204" pitchFamily="49" charset="0"/>
              </a:rPr>
              <a:t>;</a:t>
            </a:r>
            <a:endParaRPr lang="en-AT"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GO</a:t>
            </a:r>
            <a:endParaRPr lang="en-AT" sz="4400" dirty="0"/>
          </a:p>
        </p:txBody>
      </p:sp>
    </p:spTree>
    <p:extLst>
      <p:ext uri="{BB962C8B-B14F-4D97-AF65-F5344CB8AC3E}">
        <p14:creationId xmlns:p14="http://schemas.microsoft.com/office/powerpoint/2010/main" val="910864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2D4A-95CA-44E2-9E1A-39D50C759541}"/>
              </a:ext>
            </a:extLst>
          </p:cNvPr>
          <p:cNvSpPr>
            <a:spLocks noGrp="1"/>
          </p:cNvSpPr>
          <p:nvPr>
            <p:ph type="title"/>
          </p:nvPr>
        </p:nvSpPr>
        <p:spPr/>
        <p:txBody>
          <a:bodyPr>
            <a:normAutofit/>
          </a:bodyPr>
          <a:lstStyle/>
          <a:p>
            <a:r>
              <a:rPr lang="de-AT" sz="4000" dirty="0" err="1"/>
              <a:t>Implementing</a:t>
            </a:r>
            <a:r>
              <a:rPr lang="de-AT" sz="4000" dirty="0"/>
              <a:t> </a:t>
            </a:r>
            <a:r>
              <a:rPr lang="de-AT" sz="4000" dirty="0" err="1"/>
              <a:t>Row</a:t>
            </a:r>
            <a:r>
              <a:rPr lang="de-AT" sz="4000" dirty="0"/>
              <a:t> Level Security in SQL Server</a:t>
            </a:r>
            <a:endParaRPr lang="en-AT" sz="4000" dirty="0"/>
          </a:p>
        </p:txBody>
      </p:sp>
      <p:sp>
        <p:nvSpPr>
          <p:cNvPr id="6" name="Textfeld 5">
            <a:extLst>
              <a:ext uri="{FF2B5EF4-FFF2-40B4-BE49-F238E27FC236}">
                <a16:creationId xmlns:a16="http://schemas.microsoft.com/office/drawing/2014/main" id="{AA9A4F51-4946-4020-B2AE-C1C5D250B22D}"/>
              </a:ext>
            </a:extLst>
          </p:cNvPr>
          <p:cNvSpPr txBox="1"/>
          <p:nvPr/>
        </p:nvSpPr>
        <p:spPr>
          <a:xfrm>
            <a:off x="838200" y="1674674"/>
            <a:ext cx="9550400" cy="1200329"/>
          </a:xfrm>
          <a:prstGeom prst="rect">
            <a:avLst/>
          </a:prstGeom>
          <a:noFill/>
        </p:spPr>
        <p:txBody>
          <a:bodyPr wrap="square">
            <a:spAutoFit/>
          </a:bodyPr>
          <a:lstStyle/>
          <a:p>
            <a:r>
              <a:rPr lang="de-DE" sz="1800" dirty="0">
                <a:solidFill>
                  <a:srgbClr val="0000FF"/>
                </a:solidFill>
                <a:latin typeface="Consolas" panose="020B0609020204030204" pitchFamily="49" charset="0"/>
              </a:rPr>
              <a:t>CREATE</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SECURITY</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POLICY</a:t>
            </a:r>
            <a:r>
              <a:rPr lang="de-DE" sz="1800" dirty="0">
                <a:solidFill>
                  <a:srgbClr val="000000"/>
                </a:solidFill>
                <a:latin typeface="Consolas" panose="020B0609020204030204" pitchFamily="49" charset="0"/>
              </a:rPr>
              <a:t> </a:t>
            </a:r>
            <a:r>
              <a:rPr lang="de-DE" sz="1800" dirty="0" err="1">
                <a:solidFill>
                  <a:srgbClr val="000000"/>
                </a:solidFill>
                <a:latin typeface="Consolas" panose="020B0609020204030204" pitchFamily="49" charset="0"/>
              </a:rPr>
              <a:t>OnlyWithSameBLZ</a:t>
            </a:r>
            <a:endParaRPr lang="de-DE"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ADD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FILTER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PREDICATE</a:t>
            </a:r>
            <a:r>
              <a:rPr lang="en-US"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Security</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fn_securitypredicate</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Bankleitzahl</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	ON</a:t>
            </a:r>
            <a:r>
              <a:rPr lang="de-DE" sz="1800" dirty="0">
                <a:solidFill>
                  <a:srgbClr val="000000"/>
                </a:solidFill>
                <a:latin typeface="Consolas" panose="020B0609020204030204" pitchFamily="49" charset="0"/>
              </a:rPr>
              <a:t> </a:t>
            </a:r>
            <a:r>
              <a:rPr lang="de-DE" sz="1800" dirty="0" err="1">
                <a:solidFill>
                  <a:srgbClr val="000000"/>
                </a:solidFill>
                <a:latin typeface="Consolas" panose="020B0609020204030204" pitchFamily="49" charset="0"/>
              </a:rPr>
              <a:t>dbo</a:t>
            </a:r>
            <a:r>
              <a:rPr lang="de-DE" sz="1800" dirty="0" err="1">
                <a:solidFill>
                  <a:srgbClr val="808080"/>
                </a:solidFill>
                <a:latin typeface="Consolas" panose="020B0609020204030204" pitchFamily="49" charset="0"/>
              </a:rPr>
              <a:t>.</a:t>
            </a:r>
            <a:r>
              <a:rPr lang="de-DE" sz="1800" dirty="0" err="1">
                <a:solidFill>
                  <a:srgbClr val="000000"/>
                </a:solidFill>
                <a:latin typeface="Consolas" panose="020B0609020204030204" pitchFamily="49" charset="0"/>
              </a:rPr>
              <a:t>FactBuchungen</a:t>
            </a:r>
            <a:r>
              <a:rPr lang="de-DE" sz="1800" dirty="0">
                <a:solidFill>
                  <a:srgbClr val="000000"/>
                </a:solidFill>
                <a:latin typeface="Consolas" panose="020B0609020204030204" pitchFamily="49" charset="0"/>
              </a:rPr>
              <a:t>  </a:t>
            </a:r>
          </a:p>
          <a:p>
            <a:r>
              <a:rPr lang="de-DE" sz="1800" dirty="0">
                <a:solidFill>
                  <a:srgbClr val="0000FF"/>
                </a:solidFill>
                <a:latin typeface="Consolas" panose="020B0609020204030204" pitchFamily="49" charset="0"/>
              </a:rPr>
              <a:t>WITH </a:t>
            </a:r>
            <a:r>
              <a:rPr lang="de-DE" sz="1800" dirty="0">
                <a:solidFill>
                  <a:srgbClr val="808080"/>
                </a:solidFill>
                <a:latin typeface="Consolas" panose="020B0609020204030204" pitchFamily="49" charset="0"/>
              </a:rPr>
              <a:t>(</a:t>
            </a:r>
            <a:r>
              <a:rPr lang="de-DE" sz="1800" dirty="0">
                <a:solidFill>
                  <a:srgbClr val="0000FF"/>
                </a:solidFill>
                <a:latin typeface="Consolas" panose="020B0609020204030204" pitchFamily="49" charset="0"/>
              </a:rPr>
              <a:t>STATE</a:t>
            </a:r>
            <a:r>
              <a:rPr lang="de-DE" sz="1800" dirty="0">
                <a:solidFill>
                  <a:srgbClr val="000000"/>
                </a:solidFill>
                <a:latin typeface="Consolas" panose="020B0609020204030204" pitchFamily="49" charset="0"/>
              </a:rPr>
              <a:t>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ON</a:t>
            </a:r>
            <a:r>
              <a:rPr lang="de-DE" sz="1800" dirty="0">
                <a:solidFill>
                  <a:srgbClr val="808080"/>
                </a:solidFill>
                <a:latin typeface="Consolas" panose="020B0609020204030204" pitchFamily="49" charset="0"/>
              </a:rPr>
              <a:t>);</a:t>
            </a:r>
            <a:endParaRPr lang="en-AT" dirty="0"/>
          </a:p>
        </p:txBody>
      </p:sp>
    </p:spTree>
    <p:extLst>
      <p:ext uri="{BB962C8B-B14F-4D97-AF65-F5344CB8AC3E}">
        <p14:creationId xmlns:p14="http://schemas.microsoft.com/office/powerpoint/2010/main" val="3086395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6EBD6-81F7-47EF-BDD8-99DFA9048D4D}"/>
              </a:ext>
            </a:extLst>
          </p:cNvPr>
          <p:cNvSpPr>
            <a:spLocks noGrp="1"/>
          </p:cNvSpPr>
          <p:nvPr>
            <p:ph type="ctrTitle"/>
          </p:nvPr>
        </p:nvSpPr>
        <p:spPr/>
        <p:txBody>
          <a:bodyPr/>
          <a:lstStyle/>
          <a:p>
            <a:r>
              <a:rPr lang="de-AT" dirty="0"/>
              <a:t>Demo!</a:t>
            </a:r>
            <a:endParaRPr lang="en-US" dirty="0"/>
          </a:p>
        </p:txBody>
      </p:sp>
      <p:sp>
        <p:nvSpPr>
          <p:cNvPr id="4" name="Untertitel 3">
            <a:extLst>
              <a:ext uri="{FF2B5EF4-FFF2-40B4-BE49-F238E27FC236}">
                <a16:creationId xmlns:a16="http://schemas.microsoft.com/office/drawing/2014/main" id="{097D4E5E-F3E2-43FA-A8CC-DD72559438BF}"/>
              </a:ext>
            </a:extLst>
          </p:cNvPr>
          <p:cNvSpPr>
            <a:spLocks noGrp="1"/>
          </p:cNvSpPr>
          <p:nvPr>
            <p:ph type="subTitle" idx="1"/>
          </p:nvPr>
        </p:nvSpPr>
        <p:spPr/>
        <p:txBody>
          <a:bodyPr/>
          <a:lstStyle/>
          <a:p>
            <a:endParaRPr lang="en-AT"/>
          </a:p>
        </p:txBody>
      </p:sp>
    </p:spTree>
    <p:extLst>
      <p:ext uri="{BB962C8B-B14F-4D97-AF65-F5344CB8AC3E}">
        <p14:creationId xmlns:p14="http://schemas.microsoft.com/office/powerpoint/2010/main" val="2003198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F36FD-5669-404E-90FE-B6D0F7BE33DD}"/>
              </a:ext>
            </a:extLst>
          </p:cNvPr>
          <p:cNvSpPr>
            <a:spLocks noGrp="1"/>
          </p:cNvSpPr>
          <p:nvPr>
            <p:ph type="title"/>
          </p:nvPr>
        </p:nvSpPr>
        <p:spPr/>
        <p:txBody>
          <a:bodyPr/>
          <a:lstStyle/>
          <a:p>
            <a:r>
              <a:rPr lang="de-AT" dirty="0"/>
              <a:t>Agenda</a:t>
            </a:r>
            <a:endParaRPr lang="en-US" dirty="0"/>
          </a:p>
        </p:txBody>
      </p:sp>
      <p:sp>
        <p:nvSpPr>
          <p:cNvPr id="3" name="Content Placeholder 2">
            <a:extLst>
              <a:ext uri="{FF2B5EF4-FFF2-40B4-BE49-F238E27FC236}">
                <a16:creationId xmlns:a16="http://schemas.microsoft.com/office/drawing/2014/main" id="{21E02B05-F9AF-47DE-94CE-CDD003591ED0}"/>
              </a:ext>
            </a:extLst>
          </p:cNvPr>
          <p:cNvSpPr>
            <a:spLocks noGrp="1"/>
          </p:cNvSpPr>
          <p:nvPr>
            <p:ph idx="1"/>
          </p:nvPr>
        </p:nvSpPr>
        <p:spPr/>
        <p:txBody>
          <a:bodyPr/>
          <a:lstStyle/>
          <a:p>
            <a:r>
              <a:rPr lang="de-AT" dirty="0"/>
              <a:t>Comparing Tabular Model (InMemory) to Multidimensional Modelling (MOLAP)</a:t>
            </a:r>
          </a:p>
          <a:p>
            <a:r>
              <a:rPr lang="de-AT" dirty="0"/>
              <a:t>dynamic row level security</a:t>
            </a:r>
          </a:p>
          <a:p>
            <a:r>
              <a:rPr lang="de-AT" dirty="0"/>
              <a:t>Direct Query vs Inmemory</a:t>
            </a:r>
          </a:p>
          <a:p>
            <a:r>
              <a:rPr lang="de-AT" dirty="0"/>
              <a:t>Processing Options</a:t>
            </a:r>
          </a:p>
          <a:p>
            <a:r>
              <a:rPr lang="de-AT" dirty="0"/>
              <a:t>Deployment</a:t>
            </a:r>
          </a:p>
          <a:p>
            <a:r>
              <a:rPr lang="de-AT" dirty="0"/>
              <a:t>Short Introduction to DAX</a:t>
            </a:r>
          </a:p>
          <a:p>
            <a:endParaRPr lang="de-AT" dirty="0"/>
          </a:p>
          <a:p>
            <a:endParaRPr lang="en-US" dirty="0"/>
          </a:p>
        </p:txBody>
      </p:sp>
    </p:spTree>
    <p:extLst>
      <p:ext uri="{BB962C8B-B14F-4D97-AF65-F5344CB8AC3E}">
        <p14:creationId xmlns:p14="http://schemas.microsoft.com/office/powerpoint/2010/main" val="2151600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err="1"/>
              <a:t>Direct</a:t>
            </a:r>
            <a:r>
              <a:rPr lang="de-AT" dirty="0"/>
              <a:t> Query </a:t>
            </a:r>
            <a:r>
              <a:rPr lang="de-AT" dirty="0" err="1"/>
              <a:t>vs</a:t>
            </a:r>
            <a:r>
              <a:rPr lang="de-AT" dirty="0"/>
              <a:t> </a:t>
            </a:r>
            <a:r>
              <a:rPr lang="de-AT" dirty="0" err="1"/>
              <a:t>Inmemory</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endParaRPr lang="de-AT" dirty="0"/>
          </a:p>
          <a:p>
            <a:r>
              <a:rPr lang="de-AT" dirty="0" err="1"/>
              <a:t>Tabular</a:t>
            </a:r>
            <a:r>
              <a:rPr lang="de-AT" dirty="0"/>
              <a:t>-Model </a:t>
            </a:r>
            <a:r>
              <a:rPr lang="de-AT" dirty="0" err="1"/>
              <a:t>for</a:t>
            </a:r>
            <a:r>
              <a:rPr lang="de-AT" dirty="0"/>
              <a:t> Financial Reporting</a:t>
            </a:r>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229489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367D-0F97-422D-85D1-33B31A1F1D27}"/>
              </a:ext>
            </a:extLst>
          </p:cNvPr>
          <p:cNvSpPr>
            <a:spLocks noGrp="1"/>
          </p:cNvSpPr>
          <p:nvPr>
            <p:ph type="title"/>
          </p:nvPr>
        </p:nvSpPr>
        <p:spPr/>
        <p:txBody>
          <a:bodyPr/>
          <a:lstStyle/>
          <a:p>
            <a:r>
              <a:rPr lang="de-AT" dirty="0"/>
              <a:t>Direct Query vs Inmemory</a:t>
            </a:r>
            <a:endParaRPr lang="en-US" dirty="0"/>
          </a:p>
        </p:txBody>
      </p:sp>
      <p:sp>
        <p:nvSpPr>
          <p:cNvPr id="3" name="Content Placeholder 2">
            <a:extLst>
              <a:ext uri="{FF2B5EF4-FFF2-40B4-BE49-F238E27FC236}">
                <a16:creationId xmlns:a16="http://schemas.microsoft.com/office/drawing/2014/main" id="{DD615498-C172-4816-952C-426AF209F931}"/>
              </a:ext>
            </a:extLst>
          </p:cNvPr>
          <p:cNvSpPr>
            <a:spLocks noGrp="1"/>
          </p:cNvSpPr>
          <p:nvPr>
            <p:ph idx="1"/>
          </p:nvPr>
        </p:nvSpPr>
        <p:spPr/>
        <p:txBody>
          <a:bodyPr>
            <a:normAutofit lnSpcReduction="10000"/>
          </a:bodyPr>
          <a:lstStyle/>
          <a:p>
            <a:r>
              <a:rPr lang="de-AT" dirty="0" err="1"/>
              <a:t>I</a:t>
            </a:r>
            <a:r>
              <a:rPr lang="de-AT" b="1" dirty="0" err="1"/>
              <a:t>nMemory</a:t>
            </a:r>
            <a:r>
              <a:rPr lang="de-AT" b="1" dirty="0"/>
              <a:t>-Mode</a:t>
            </a:r>
            <a:r>
              <a:rPr lang="de-AT" dirty="0"/>
              <a:t> </a:t>
            </a:r>
            <a:r>
              <a:rPr lang="de-AT" dirty="0" err="1"/>
              <a:t>loads</a:t>
            </a:r>
            <a:r>
              <a:rPr lang="de-AT" dirty="0"/>
              <a:t> all </a:t>
            </a:r>
            <a:r>
              <a:rPr lang="de-AT" dirty="0" err="1"/>
              <a:t>records</a:t>
            </a:r>
            <a:r>
              <a:rPr lang="de-AT" dirty="0"/>
              <a:t> </a:t>
            </a:r>
            <a:r>
              <a:rPr lang="de-AT" dirty="0" err="1"/>
              <a:t>to</a:t>
            </a:r>
            <a:r>
              <a:rPr lang="de-AT" dirty="0"/>
              <a:t> a </a:t>
            </a:r>
            <a:r>
              <a:rPr lang="de-AT" dirty="0" err="1"/>
              <a:t>columnar-datastructure</a:t>
            </a:r>
            <a:r>
              <a:rPr lang="de-AT" dirty="0"/>
              <a:t> in Memory</a:t>
            </a:r>
          </a:p>
          <a:p>
            <a:pPr lvl="1"/>
            <a:r>
              <a:rPr lang="de-AT" dirty="0"/>
              <a:t>New Data </a:t>
            </a:r>
            <a:r>
              <a:rPr lang="de-AT" dirty="0" err="1"/>
              <a:t>only</a:t>
            </a:r>
            <a:r>
              <a:rPr lang="de-AT" dirty="0"/>
              <a:t> after </a:t>
            </a:r>
            <a:r>
              <a:rPr lang="de-AT" dirty="0" err="1"/>
              <a:t>processing</a:t>
            </a:r>
            <a:r>
              <a:rPr lang="de-AT" dirty="0"/>
              <a:t> </a:t>
            </a:r>
          </a:p>
          <a:p>
            <a:pPr lvl="1"/>
            <a:r>
              <a:rPr lang="de-AT" dirty="0"/>
              <a:t>Much </a:t>
            </a:r>
            <a:r>
              <a:rPr lang="de-AT" dirty="0" err="1"/>
              <a:t>faster</a:t>
            </a:r>
            <a:r>
              <a:rPr lang="de-AT" dirty="0"/>
              <a:t> at </a:t>
            </a:r>
            <a:r>
              <a:rPr lang="de-AT" dirty="0" err="1"/>
              <a:t>query</a:t>
            </a:r>
            <a:r>
              <a:rPr lang="de-AT" dirty="0"/>
              <a:t> time &amp; </a:t>
            </a:r>
            <a:r>
              <a:rPr lang="de-AT" dirty="0" err="1"/>
              <a:t>more</a:t>
            </a:r>
            <a:r>
              <a:rPr lang="de-AT" dirty="0"/>
              <a:t> </a:t>
            </a:r>
            <a:r>
              <a:rPr lang="de-AT" dirty="0" err="1"/>
              <a:t>features</a:t>
            </a:r>
            <a:r>
              <a:rPr lang="de-AT" dirty="0"/>
              <a:t> </a:t>
            </a:r>
            <a:r>
              <a:rPr lang="de-AT" dirty="0" err="1"/>
              <a:t>supported</a:t>
            </a:r>
            <a:endParaRPr lang="de-AT" dirty="0"/>
          </a:p>
          <a:p>
            <a:r>
              <a:rPr lang="de-AT" b="1" dirty="0" err="1"/>
              <a:t>Direct</a:t>
            </a:r>
            <a:r>
              <a:rPr lang="de-AT" b="1" dirty="0"/>
              <a:t> Query Mode </a:t>
            </a:r>
            <a:r>
              <a:rPr lang="de-AT" dirty="0" err="1"/>
              <a:t>speaks</a:t>
            </a:r>
            <a:r>
              <a:rPr lang="de-AT" dirty="0"/>
              <a:t> </a:t>
            </a:r>
            <a:r>
              <a:rPr lang="de-AT" dirty="0" err="1"/>
              <a:t>to</a:t>
            </a:r>
            <a:r>
              <a:rPr lang="de-AT" dirty="0"/>
              <a:t> </a:t>
            </a:r>
            <a:r>
              <a:rPr lang="de-AT" dirty="0" err="1"/>
              <a:t>the</a:t>
            </a:r>
            <a:r>
              <a:rPr lang="de-AT" dirty="0"/>
              <a:t> </a:t>
            </a:r>
            <a:r>
              <a:rPr lang="de-AT" dirty="0" err="1"/>
              <a:t>datasource</a:t>
            </a:r>
            <a:r>
              <a:rPr lang="de-AT" dirty="0"/>
              <a:t> on </a:t>
            </a:r>
            <a:r>
              <a:rPr lang="de-AT" dirty="0" err="1"/>
              <a:t>every</a:t>
            </a:r>
            <a:r>
              <a:rPr lang="de-AT" dirty="0"/>
              <a:t> </a:t>
            </a:r>
            <a:r>
              <a:rPr lang="de-AT" dirty="0" err="1"/>
              <a:t>model</a:t>
            </a:r>
            <a:r>
              <a:rPr lang="de-AT" dirty="0"/>
              <a:t> </a:t>
            </a:r>
            <a:r>
              <a:rPr lang="de-AT" dirty="0" err="1"/>
              <a:t>interaction</a:t>
            </a:r>
            <a:endParaRPr lang="de-AT" dirty="0"/>
          </a:p>
          <a:p>
            <a:pPr lvl="1"/>
            <a:r>
              <a:rPr lang="de-AT" dirty="0" err="1"/>
              <a:t>E.g</a:t>
            </a:r>
            <a:r>
              <a:rPr lang="de-AT" dirty="0"/>
              <a:t> </a:t>
            </a:r>
            <a:r>
              <a:rPr lang="de-AT" dirty="0" err="1"/>
              <a:t>eg</a:t>
            </a:r>
            <a:r>
              <a:rPr lang="de-AT" dirty="0"/>
              <a:t> Filter </a:t>
            </a:r>
            <a:r>
              <a:rPr lang="de-AT" dirty="0" err="1"/>
              <a:t>action</a:t>
            </a:r>
            <a:r>
              <a:rPr lang="de-AT" dirty="0"/>
              <a:t> in </a:t>
            </a:r>
            <a:r>
              <a:rPr lang="de-AT" dirty="0" err="1"/>
              <a:t>the</a:t>
            </a:r>
            <a:r>
              <a:rPr lang="de-AT" dirty="0"/>
              <a:t> front-end </a:t>
            </a:r>
            <a:r>
              <a:rPr lang="de-AT" dirty="0" err="1"/>
              <a:t>causes</a:t>
            </a:r>
            <a:r>
              <a:rPr lang="de-AT" dirty="0"/>
              <a:t> a SQL-Statement (in </a:t>
            </a:r>
            <a:r>
              <a:rPr lang="de-AT" dirty="0" err="1"/>
              <a:t>case</a:t>
            </a:r>
            <a:r>
              <a:rPr lang="de-AT" dirty="0"/>
              <a:t> </a:t>
            </a:r>
            <a:r>
              <a:rPr lang="de-AT" dirty="0" err="1"/>
              <a:t>of</a:t>
            </a:r>
            <a:r>
              <a:rPr lang="de-AT" dirty="0"/>
              <a:t> SQL-Backend) </a:t>
            </a:r>
            <a:r>
              <a:rPr lang="de-AT" dirty="0" err="1"/>
              <a:t>to</a:t>
            </a:r>
            <a:r>
              <a:rPr lang="de-AT" dirty="0"/>
              <a:t> </a:t>
            </a:r>
            <a:r>
              <a:rPr lang="de-AT" dirty="0" err="1"/>
              <a:t>be</a:t>
            </a:r>
            <a:r>
              <a:rPr lang="de-AT" dirty="0"/>
              <a:t> </a:t>
            </a:r>
            <a:r>
              <a:rPr lang="de-AT" dirty="0" err="1"/>
              <a:t>generated</a:t>
            </a:r>
            <a:r>
              <a:rPr lang="de-AT" dirty="0"/>
              <a:t> and </a:t>
            </a:r>
            <a:r>
              <a:rPr lang="de-AT" dirty="0" err="1"/>
              <a:t>executed</a:t>
            </a:r>
            <a:endParaRPr lang="de-AT" dirty="0"/>
          </a:p>
          <a:p>
            <a:pPr lvl="1"/>
            <a:r>
              <a:rPr lang="de-AT" dirty="0"/>
              <a:t> </a:t>
            </a:r>
            <a:r>
              <a:rPr lang="de-AT" dirty="0" err="1"/>
              <a:t>Similar</a:t>
            </a:r>
            <a:r>
              <a:rPr lang="de-AT" dirty="0"/>
              <a:t> </a:t>
            </a:r>
            <a:r>
              <a:rPr lang="de-AT" dirty="0" err="1"/>
              <a:t>to</a:t>
            </a:r>
            <a:r>
              <a:rPr lang="de-AT" dirty="0"/>
              <a:t> Multidimensional ROLAP </a:t>
            </a:r>
          </a:p>
          <a:p>
            <a:pPr lvl="1"/>
            <a:r>
              <a:rPr lang="de-AT" dirty="0"/>
              <a:t>Advantage – </a:t>
            </a:r>
            <a:r>
              <a:rPr lang="de-AT" dirty="0" err="1"/>
              <a:t>Near</a:t>
            </a:r>
            <a:r>
              <a:rPr lang="de-AT" dirty="0"/>
              <a:t> Realtime Reporting possible</a:t>
            </a:r>
          </a:p>
          <a:p>
            <a:pPr lvl="1"/>
            <a:r>
              <a:rPr lang="de-AT" dirty="0" err="1"/>
              <a:t>Disadvantage</a:t>
            </a:r>
            <a:r>
              <a:rPr lang="de-AT" dirty="0"/>
              <a:t> – </a:t>
            </a:r>
            <a:r>
              <a:rPr lang="de-AT" dirty="0" err="1"/>
              <a:t>can</a:t>
            </a:r>
            <a:r>
              <a:rPr lang="de-AT" dirty="0"/>
              <a:t> </a:t>
            </a:r>
            <a:r>
              <a:rPr lang="de-AT" dirty="0" err="1"/>
              <a:t>get</a:t>
            </a:r>
            <a:r>
              <a:rPr lang="de-AT" dirty="0"/>
              <a:t> slow </a:t>
            </a:r>
            <a:r>
              <a:rPr lang="de-AT" dirty="0" err="1"/>
              <a:t>if</a:t>
            </a:r>
            <a:r>
              <a:rPr lang="de-AT" dirty="0"/>
              <a:t> </a:t>
            </a:r>
            <a:r>
              <a:rPr lang="de-AT" dirty="0" err="1"/>
              <a:t>the</a:t>
            </a:r>
            <a:r>
              <a:rPr lang="de-AT" dirty="0"/>
              <a:t> backend-</a:t>
            </a:r>
            <a:r>
              <a:rPr lang="de-AT" dirty="0" err="1"/>
              <a:t>performs</a:t>
            </a:r>
            <a:r>
              <a:rPr lang="de-AT" dirty="0"/>
              <a:t> </a:t>
            </a:r>
            <a:r>
              <a:rPr lang="de-AT" dirty="0" err="1"/>
              <a:t>poor</a:t>
            </a:r>
            <a:r>
              <a:rPr lang="de-AT" dirty="0"/>
              <a:t>. </a:t>
            </a:r>
          </a:p>
          <a:p>
            <a:endParaRPr lang="en-US" dirty="0"/>
          </a:p>
        </p:txBody>
      </p:sp>
    </p:spTree>
    <p:extLst>
      <p:ext uri="{BB962C8B-B14F-4D97-AF65-F5344CB8AC3E}">
        <p14:creationId xmlns:p14="http://schemas.microsoft.com/office/powerpoint/2010/main" val="3943735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367D-0F97-422D-85D1-33B31A1F1D27}"/>
              </a:ext>
            </a:extLst>
          </p:cNvPr>
          <p:cNvSpPr>
            <a:spLocks noGrp="1"/>
          </p:cNvSpPr>
          <p:nvPr>
            <p:ph type="title"/>
          </p:nvPr>
        </p:nvSpPr>
        <p:spPr/>
        <p:txBody>
          <a:bodyPr/>
          <a:lstStyle/>
          <a:p>
            <a:r>
              <a:rPr lang="de-AT" dirty="0"/>
              <a:t>Direct Query vs Inmemory</a:t>
            </a:r>
            <a:endParaRPr lang="en-US" dirty="0"/>
          </a:p>
        </p:txBody>
      </p:sp>
      <p:sp>
        <p:nvSpPr>
          <p:cNvPr id="3" name="Content Placeholder 2">
            <a:extLst>
              <a:ext uri="{FF2B5EF4-FFF2-40B4-BE49-F238E27FC236}">
                <a16:creationId xmlns:a16="http://schemas.microsoft.com/office/drawing/2014/main" id="{DD615498-C172-4816-952C-426AF209F931}"/>
              </a:ext>
            </a:extLst>
          </p:cNvPr>
          <p:cNvSpPr>
            <a:spLocks noGrp="1"/>
          </p:cNvSpPr>
          <p:nvPr>
            <p:ph idx="1"/>
          </p:nvPr>
        </p:nvSpPr>
        <p:spPr/>
        <p:txBody>
          <a:bodyPr>
            <a:normAutofit fontScale="92500"/>
          </a:bodyPr>
          <a:lstStyle/>
          <a:p>
            <a:r>
              <a:rPr lang="de-AT" dirty="0" err="1"/>
              <a:t>I</a:t>
            </a:r>
            <a:r>
              <a:rPr lang="de-AT" b="1" dirty="0" err="1"/>
              <a:t>nMemory</a:t>
            </a:r>
            <a:r>
              <a:rPr lang="de-AT" b="1" dirty="0"/>
              <a:t>-Mode</a:t>
            </a:r>
            <a:r>
              <a:rPr lang="de-AT" dirty="0"/>
              <a:t> </a:t>
            </a:r>
            <a:r>
              <a:rPr lang="de-AT" dirty="0" err="1"/>
              <a:t>loads</a:t>
            </a:r>
            <a:r>
              <a:rPr lang="de-AT" dirty="0"/>
              <a:t> all </a:t>
            </a:r>
            <a:r>
              <a:rPr lang="de-AT" dirty="0" err="1"/>
              <a:t>records</a:t>
            </a:r>
            <a:r>
              <a:rPr lang="de-AT" dirty="0"/>
              <a:t> </a:t>
            </a:r>
            <a:r>
              <a:rPr lang="de-AT" dirty="0" err="1"/>
              <a:t>to</a:t>
            </a:r>
            <a:r>
              <a:rPr lang="de-AT" dirty="0"/>
              <a:t> a </a:t>
            </a:r>
            <a:r>
              <a:rPr lang="de-AT" dirty="0" err="1"/>
              <a:t>columnar-datastructure</a:t>
            </a:r>
            <a:r>
              <a:rPr lang="de-AT" dirty="0"/>
              <a:t> in Memory</a:t>
            </a:r>
          </a:p>
          <a:p>
            <a:pPr lvl="1"/>
            <a:r>
              <a:rPr lang="de-AT" dirty="0"/>
              <a:t>New Data </a:t>
            </a:r>
            <a:r>
              <a:rPr lang="de-AT" dirty="0" err="1"/>
              <a:t>only</a:t>
            </a:r>
            <a:r>
              <a:rPr lang="de-AT" dirty="0"/>
              <a:t> after </a:t>
            </a:r>
            <a:r>
              <a:rPr lang="de-AT" dirty="0" err="1"/>
              <a:t>processing</a:t>
            </a:r>
            <a:r>
              <a:rPr lang="de-AT" dirty="0"/>
              <a:t> </a:t>
            </a:r>
          </a:p>
          <a:p>
            <a:pPr lvl="1"/>
            <a:r>
              <a:rPr lang="de-AT" dirty="0"/>
              <a:t>Much </a:t>
            </a:r>
            <a:r>
              <a:rPr lang="de-AT" dirty="0" err="1"/>
              <a:t>faster</a:t>
            </a:r>
            <a:r>
              <a:rPr lang="de-AT" dirty="0"/>
              <a:t> at </a:t>
            </a:r>
            <a:r>
              <a:rPr lang="de-AT" dirty="0" err="1"/>
              <a:t>query</a:t>
            </a:r>
            <a:r>
              <a:rPr lang="de-AT" dirty="0"/>
              <a:t> time &amp; </a:t>
            </a:r>
            <a:r>
              <a:rPr lang="de-AT" dirty="0" err="1"/>
              <a:t>more</a:t>
            </a:r>
            <a:r>
              <a:rPr lang="de-AT" dirty="0"/>
              <a:t> </a:t>
            </a:r>
            <a:r>
              <a:rPr lang="de-AT" dirty="0" err="1"/>
              <a:t>features</a:t>
            </a:r>
            <a:r>
              <a:rPr lang="de-AT" dirty="0"/>
              <a:t> </a:t>
            </a:r>
            <a:r>
              <a:rPr lang="de-AT" dirty="0" err="1"/>
              <a:t>supported</a:t>
            </a:r>
            <a:endParaRPr lang="de-AT" dirty="0"/>
          </a:p>
          <a:p>
            <a:r>
              <a:rPr lang="de-AT" b="1" dirty="0" err="1"/>
              <a:t>Direct</a:t>
            </a:r>
            <a:r>
              <a:rPr lang="de-AT" b="1" dirty="0"/>
              <a:t> Query Mode </a:t>
            </a:r>
            <a:r>
              <a:rPr lang="de-AT" dirty="0" err="1"/>
              <a:t>speaks</a:t>
            </a:r>
            <a:r>
              <a:rPr lang="de-AT" dirty="0"/>
              <a:t> </a:t>
            </a:r>
            <a:r>
              <a:rPr lang="de-AT" dirty="0" err="1"/>
              <a:t>to</a:t>
            </a:r>
            <a:r>
              <a:rPr lang="de-AT" dirty="0"/>
              <a:t> </a:t>
            </a:r>
            <a:r>
              <a:rPr lang="de-AT" dirty="0" err="1"/>
              <a:t>the</a:t>
            </a:r>
            <a:r>
              <a:rPr lang="de-AT" dirty="0"/>
              <a:t> </a:t>
            </a:r>
            <a:r>
              <a:rPr lang="de-AT" dirty="0" err="1"/>
              <a:t>datasource</a:t>
            </a:r>
            <a:r>
              <a:rPr lang="de-AT" dirty="0"/>
              <a:t> on </a:t>
            </a:r>
            <a:r>
              <a:rPr lang="de-AT" dirty="0" err="1"/>
              <a:t>every</a:t>
            </a:r>
            <a:r>
              <a:rPr lang="de-AT" dirty="0"/>
              <a:t> </a:t>
            </a:r>
            <a:r>
              <a:rPr lang="de-AT" dirty="0" err="1"/>
              <a:t>model</a:t>
            </a:r>
            <a:r>
              <a:rPr lang="de-AT" dirty="0"/>
              <a:t> </a:t>
            </a:r>
            <a:r>
              <a:rPr lang="de-AT" dirty="0" err="1"/>
              <a:t>interaction</a:t>
            </a:r>
            <a:endParaRPr lang="de-AT" dirty="0"/>
          </a:p>
          <a:p>
            <a:pPr lvl="1"/>
            <a:r>
              <a:rPr lang="de-AT" dirty="0" err="1"/>
              <a:t>E.g</a:t>
            </a:r>
            <a:r>
              <a:rPr lang="de-AT" dirty="0"/>
              <a:t> </a:t>
            </a:r>
            <a:r>
              <a:rPr lang="de-AT" dirty="0" err="1"/>
              <a:t>eg</a:t>
            </a:r>
            <a:r>
              <a:rPr lang="de-AT" dirty="0"/>
              <a:t> Filter </a:t>
            </a:r>
            <a:r>
              <a:rPr lang="de-AT" dirty="0" err="1"/>
              <a:t>action</a:t>
            </a:r>
            <a:r>
              <a:rPr lang="de-AT" dirty="0"/>
              <a:t> in </a:t>
            </a:r>
            <a:r>
              <a:rPr lang="de-AT" dirty="0" err="1"/>
              <a:t>the</a:t>
            </a:r>
            <a:r>
              <a:rPr lang="de-AT" dirty="0"/>
              <a:t> front-end </a:t>
            </a:r>
            <a:r>
              <a:rPr lang="de-AT" dirty="0" err="1"/>
              <a:t>causes</a:t>
            </a:r>
            <a:r>
              <a:rPr lang="de-AT" dirty="0"/>
              <a:t> a SQL-Statement (in </a:t>
            </a:r>
            <a:r>
              <a:rPr lang="de-AT" dirty="0" err="1"/>
              <a:t>case</a:t>
            </a:r>
            <a:r>
              <a:rPr lang="de-AT" dirty="0"/>
              <a:t> </a:t>
            </a:r>
            <a:r>
              <a:rPr lang="de-AT" dirty="0" err="1"/>
              <a:t>of</a:t>
            </a:r>
            <a:r>
              <a:rPr lang="de-AT" dirty="0"/>
              <a:t> SQL-Backend) </a:t>
            </a:r>
            <a:r>
              <a:rPr lang="de-AT" dirty="0" err="1"/>
              <a:t>to</a:t>
            </a:r>
            <a:r>
              <a:rPr lang="de-AT" dirty="0"/>
              <a:t> </a:t>
            </a:r>
            <a:r>
              <a:rPr lang="de-AT" dirty="0" err="1"/>
              <a:t>be</a:t>
            </a:r>
            <a:r>
              <a:rPr lang="de-AT" dirty="0"/>
              <a:t> </a:t>
            </a:r>
            <a:r>
              <a:rPr lang="de-AT" dirty="0" err="1"/>
              <a:t>generated</a:t>
            </a:r>
            <a:r>
              <a:rPr lang="de-AT" dirty="0"/>
              <a:t> and </a:t>
            </a:r>
            <a:r>
              <a:rPr lang="de-AT" dirty="0" err="1"/>
              <a:t>executed</a:t>
            </a:r>
            <a:endParaRPr lang="de-AT" dirty="0"/>
          </a:p>
          <a:p>
            <a:pPr lvl="1"/>
            <a:r>
              <a:rPr lang="de-AT" dirty="0"/>
              <a:t> </a:t>
            </a:r>
            <a:r>
              <a:rPr lang="de-AT" dirty="0" err="1"/>
              <a:t>Similar</a:t>
            </a:r>
            <a:r>
              <a:rPr lang="de-AT" dirty="0"/>
              <a:t> </a:t>
            </a:r>
            <a:r>
              <a:rPr lang="de-AT" dirty="0" err="1"/>
              <a:t>to</a:t>
            </a:r>
            <a:r>
              <a:rPr lang="de-AT" dirty="0"/>
              <a:t> Multidimensional ROLAP </a:t>
            </a:r>
          </a:p>
          <a:p>
            <a:pPr lvl="1"/>
            <a:r>
              <a:rPr lang="de-AT" dirty="0"/>
              <a:t>Advantage – </a:t>
            </a:r>
            <a:r>
              <a:rPr lang="de-AT" dirty="0" err="1"/>
              <a:t>Near</a:t>
            </a:r>
            <a:r>
              <a:rPr lang="de-AT" dirty="0"/>
              <a:t> Realtime Reporting possible</a:t>
            </a:r>
          </a:p>
          <a:p>
            <a:pPr lvl="1"/>
            <a:r>
              <a:rPr lang="de-AT" dirty="0" err="1"/>
              <a:t>Disadvantage</a:t>
            </a:r>
            <a:r>
              <a:rPr lang="de-AT" dirty="0"/>
              <a:t> – </a:t>
            </a:r>
            <a:r>
              <a:rPr lang="de-AT" dirty="0" err="1"/>
              <a:t>can</a:t>
            </a:r>
            <a:r>
              <a:rPr lang="de-AT" dirty="0"/>
              <a:t> </a:t>
            </a:r>
            <a:r>
              <a:rPr lang="de-AT" dirty="0" err="1"/>
              <a:t>get</a:t>
            </a:r>
            <a:r>
              <a:rPr lang="de-AT" dirty="0"/>
              <a:t> slow </a:t>
            </a:r>
            <a:r>
              <a:rPr lang="de-AT" dirty="0" err="1"/>
              <a:t>if</a:t>
            </a:r>
            <a:r>
              <a:rPr lang="de-AT" dirty="0"/>
              <a:t> </a:t>
            </a:r>
            <a:r>
              <a:rPr lang="de-AT" dirty="0" err="1"/>
              <a:t>the</a:t>
            </a:r>
            <a:r>
              <a:rPr lang="de-AT" dirty="0"/>
              <a:t> backend-</a:t>
            </a:r>
            <a:r>
              <a:rPr lang="de-AT" dirty="0" err="1"/>
              <a:t>performs</a:t>
            </a:r>
            <a:r>
              <a:rPr lang="de-AT" dirty="0"/>
              <a:t> </a:t>
            </a:r>
            <a:r>
              <a:rPr lang="de-AT" dirty="0" err="1"/>
              <a:t>poor</a:t>
            </a:r>
            <a:r>
              <a:rPr lang="de-AT" dirty="0"/>
              <a:t>.</a:t>
            </a:r>
          </a:p>
          <a:p>
            <a:r>
              <a:rPr lang="de-AT" dirty="0" err="1"/>
              <a:t>Combination</a:t>
            </a:r>
            <a:r>
              <a:rPr lang="de-AT" dirty="0"/>
              <a:t>-Modes </a:t>
            </a:r>
            <a:r>
              <a:rPr lang="de-AT" dirty="0" err="1"/>
              <a:t>where</a:t>
            </a:r>
            <a:r>
              <a:rPr lang="de-AT" dirty="0"/>
              <a:t> Client </a:t>
            </a:r>
            <a:r>
              <a:rPr lang="de-AT" dirty="0" err="1"/>
              <a:t>may</a:t>
            </a:r>
            <a:r>
              <a:rPr lang="de-AT" dirty="0"/>
              <a:t> </a:t>
            </a:r>
            <a:r>
              <a:rPr lang="de-AT" dirty="0" err="1"/>
              <a:t>decide</a:t>
            </a:r>
            <a:r>
              <a:rPr lang="de-AT" dirty="0"/>
              <a:t>:</a:t>
            </a:r>
          </a:p>
          <a:p>
            <a:pPr lvl="1"/>
            <a:r>
              <a:rPr lang="en-US" b="1" dirty="0" err="1"/>
              <a:t>DirectQuery</a:t>
            </a:r>
            <a:r>
              <a:rPr lang="en-US" b="1" dirty="0"/>
              <a:t> With In-Memory </a:t>
            </a:r>
            <a:r>
              <a:rPr lang="en-US" dirty="0"/>
              <a:t>and </a:t>
            </a:r>
            <a:r>
              <a:rPr lang="de-AT" dirty="0"/>
              <a:t> </a:t>
            </a:r>
            <a:r>
              <a:rPr lang="en-US" b="1" dirty="0"/>
              <a:t>In-Memory With </a:t>
            </a:r>
            <a:r>
              <a:rPr lang="en-US" b="1" dirty="0" err="1"/>
              <a:t>DirectQuery</a:t>
            </a:r>
            <a:endParaRPr lang="de-DE" b="1" dirty="0"/>
          </a:p>
          <a:p>
            <a:pPr lvl="1"/>
            <a:endParaRPr lang="de-AT" dirty="0"/>
          </a:p>
          <a:p>
            <a:endParaRPr lang="en-US" dirty="0"/>
          </a:p>
        </p:txBody>
      </p:sp>
    </p:spTree>
    <p:extLst>
      <p:ext uri="{BB962C8B-B14F-4D97-AF65-F5344CB8AC3E}">
        <p14:creationId xmlns:p14="http://schemas.microsoft.com/office/powerpoint/2010/main" val="1715655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FA150C50-0B09-4B6E-987C-E624C688FB69}"/>
              </a:ext>
            </a:extLst>
          </p:cNvPr>
          <p:cNvPicPr>
            <a:picLocks noChangeAspect="1"/>
          </p:cNvPicPr>
          <p:nvPr/>
        </p:nvPicPr>
        <p:blipFill>
          <a:blip r:embed="rId2"/>
          <a:stretch>
            <a:fillRect/>
          </a:stretch>
        </p:blipFill>
        <p:spPr>
          <a:xfrm>
            <a:off x="725049" y="756794"/>
            <a:ext cx="11108909" cy="5344412"/>
          </a:xfrm>
          <a:prstGeom prst="rect">
            <a:avLst/>
          </a:prstGeom>
        </p:spPr>
      </p:pic>
      <p:sp>
        <p:nvSpPr>
          <p:cNvPr id="7" name="Rechteck 6">
            <a:extLst>
              <a:ext uri="{FF2B5EF4-FFF2-40B4-BE49-F238E27FC236}">
                <a16:creationId xmlns:a16="http://schemas.microsoft.com/office/drawing/2014/main" id="{4BFB855A-1EF4-471A-925D-C0917EC9ED6D}"/>
              </a:ext>
            </a:extLst>
          </p:cNvPr>
          <p:cNvSpPr/>
          <p:nvPr/>
        </p:nvSpPr>
        <p:spPr>
          <a:xfrm>
            <a:off x="3311150" y="3573827"/>
            <a:ext cx="5344412" cy="245676"/>
          </a:xfrm>
          <a:prstGeom prst="rect">
            <a:avLst/>
          </a:prstGeom>
          <a:noFill/>
          <a:ln>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T"/>
          </a:p>
        </p:txBody>
      </p:sp>
    </p:spTree>
    <p:extLst>
      <p:ext uri="{BB962C8B-B14F-4D97-AF65-F5344CB8AC3E}">
        <p14:creationId xmlns:p14="http://schemas.microsoft.com/office/powerpoint/2010/main" val="3369355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Processing Options</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err="1"/>
              <a:t>Tabular</a:t>
            </a:r>
            <a:r>
              <a:rPr lang="de-AT" dirty="0"/>
              <a:t>-Model </a:t>
            </a:r>
            <a:r>
              <a:rPr lang="de-AT" dirty="0" err="1"/>
              <a:t>for</a:t>
            </a:r>
            <a:r>
              <a:rPr lang="de-AT" dirty="0"/>
              <a:t> Financial Reporting</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2111908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5339DF-12F1-4AE8-8D25-6069F37B7D9F}"/>
              </a:ext>
            </a:extLst>
          </p:cNvPr>
          <p:cNvSpPr>
            <a:spLocks noGrp="1"/>
          </p:cNvSpPr>
          <p:nvPr>
            <p:ph type="title"/>
          </p:nvPr>
        </p:nvSpPr>
        <p:spPr/>
        <p:txBody>
          <a:bodyPr/>
          <a:lstStyle/>
          <a:p>
            <a:r>
              <a:rPr lang="en-US" dirty="0"/>
              <a:t>Processing Options</a:t>
            </a:r>
            <a:endParaRPr lang="en-AT" dirty="0"/>
          </a:p>
        </p:txBody>
      </p:sp>
      <p:sp>
        <p:nvSpPr>
          <p:cNvPr id="3" name="Inhaltsplatzhalter 2">
            <a:extLst>
              <a:ext uri="{FF2B5EF4-FFF2-40B4-BE49-F238E27FC236}">
                <a16:creationId xmlns:a16="http://schemas.microsoft.com/office/drawing/2014/main" id="{02FCC2AE-B548-4277-8DC2-DF021EB9905C}"/>
              </a:ext>
            </a:extLst>
          </p:cNvPr>
          <p:cNvSpPr>
            <a:spLocks noGrp="1"/>
          </p:cNvSpPr>
          <p:nvPr>
            <p:ph idx="1"/>
          </p:nvPr>
        </p:nvSpPr>
        <p:spPr/>
        <p:txBody>
          <a:bodyPr/>
          <a:lstStyle/>
          <a:p>
            <a:r>
              <a:rPr lang="en-US" dirty="0"/>
              <a:t>Processing possible at 3 Levels of granularity</a:t>
            </a:r>
            <a:endParaRPr lang="en-AT" dirty="0"/>
          </a:p>
        </p:txBody>
      </p:sp>
      <p:graphicFrame>
        <p:nvGraphicFramePr>
          <p:cNvPr id="5" name="Table 6">
            <a:extLst>
              <a:ext uri="{FF2B5EF4-FFF2-40B4-BE49-F238E27FC236}">
                <a16:creationId xmlns:a16="http://schemas.microsoft.com/office/drawing/2014/main" id="{4A2CFA0C-E759-4D6F-92DF-0C372776756D}"/>
              </a:ext>
            </a:extLst>
          </p:cNvPr>
          <p:cNvGraphicFramePr>
            <a:graphicFrameLocks noGrp="1"/>
          </p:cNvGraphicFramePr>
          <p:nvPr>
            <p:extLst>
              <p:ext uri="{D42A27DB-BD31-4B8C-83A1-F6EECF244321}">
                <p14:modId xmlns:p14="http://schemas.microsoft.com/office/powerpoint/2010/main" val="4262051041"/>
              </p:ext>
            </p:extLst>
          </p:nvPr>
        </p:nvGraphicFramePr>
        <p:xfrm>
          <a:off x="2521699" y="2667000"/>
          <a:ext cx="6774703" cy="3253584"/>
        </p:xfrm>
        <a:graphic>
          <a:graphicData uri="http://schemas.openxmlformats.org/drawingml/2006/table">
            <a:tbl>
              <a:tblPr/>
              <a:tblGrid>
                <a:gridCol w="2469751">
                  <a:extLst>
                    <a:ext uri="{9D8B030D-6E8A-4147-A177-3AD203B41FA5}">
                      <a16:colId xmlns:a16="http://schemas.microsoft.com/office/drawing/2014/main" val="20000"/>
                    </a:ext>
                  </a:extLst>
                </a:gridCol>
                <a:gridCol w="1434984">
                  <a:extLst>
                    <a:ext uri="{9D8B030D-6E8A-4147-A177-3AD203B41FA5}">
                      <a16:colId xmlns:a16="http://schemas.microsoft.com/office/drawing/2014/main" val="20001"/>
                    </a:ext>
                  </a:extLst>
                </a:gridCol>
                <a:gridCol w="1434984">
                  <a:extLst>
                    <a:ext uri="{9D8B030D-6E8A-4147-A177-3AD203B41FA5}">
                      <a16:colId xmlns:a16="http://schemas.microsoft.com/office/drawing/2014/main" val="20002"/>
                    </a:ext>
                  </a:extLst>
                </a:gridCol>
                <a:gridCol w="1434984">
                  <a:extLst>
                    <a:ext uri="{9D8B030D-6E8A-4147-A177-3AD203B41FA5}">
                      <a16:colId xmlns:a16="http://schemas.microsoft.com/office/drawing/2014/main" val="20003"/>
                    </a:ext>
                  </a:extLst>
                </a:gridCol>
              </a:tblGrid>
              <a:tr h="406698">
                <a:tc>
                  <a:txBody>
                    <a:bodyPr/>
                    <a:lstStyle/>
                    <a:p>
                      <a:pPr algn="l" fontAlgn="b"/>
                      <a:r>
                        <a:rPr lang="pt-PT" sz="2000" b="1" i="0" u="none" strike="noStrike" dirty="0">
                          <a:solidFill>
                            <a:srgbClr val="FFFFFF"/>
                          </a:solidFill>
                          <a:effectLst/>
                          <a:latin typeface="Calibri" panose="020F0502020204030204" pitchFamily="34" charset="0"/>
                        </a:rPr>
                        <a:t>Processing Option </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ctr" fontAlgn="b"/>
                      <a:r>
                        <a:rPr lang="pt-PT" sz="2000" b="1" i="0" u="none" strike="noStrike">
                          <a:solidFill>
                            <a:srgbClr val="FFFFFF"/>
                          </a:solidFill>
                          <a:effectLst/>
                          <a:latin typeface="Calibri" panose="020F0502020204030204" pitchFamily="34" charset="0"/>
                        </a:rPr>
                        <a:t>Database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ctr" fontAlgn="b"/>
                      <a:r>
                        <a:rPr lang="pt-PT" sz="2000" b="1" i="0" u="none" strike="noStrike">
                          <a:solidFill>
                            <a:srgbClr val="FFFFFF"/>
                          </a:solidFill>
                          <a:effectLst/>
                          <a:latin typeface="Calibri" panose="020F0502020204030204" pitchFamily="34" charset="0"/>
                        </a:rPr>
                        <a:t>Table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ctr" fontAlgn="b"/>
                      <a:r>
                        <a:rPr lang="pt-PT" sz="2000" b="1" i="0" u="none" strike="noStrike">
                          <a:solidFill>
                            <a:srgbClr val="FFFFFF"/>
                          </a:solidFill>
                          <a:effectLst/>
                          <a:latin typeface="Calibri" panose="020F0502020204030204" pitchFamily="34" charset="0"/>
                        </a:rPr>
                        <a:t>Partition</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extLst>
                  <a:ext uri="{0D108BD9-81ED-4DB2-BD59-A6C34878D82A}">
                    <a16:rowId xmlns:a16="http://schemas.microsoft.com/office/drawing/2014/main" val="10000"/>
                  </a:ext>
                </a:extLst>
              </a:tr>
              <a:tr h="406698">
                <a:tc>
                  <a:txBody>
                    <a:bodyPr/>
                    <a:lstStyle/>
                    <a:p>
                      <a:pPr algn="l" fontAlgn="b"/>
                      <a:r>
                        <a:rPr lang="pt-PT" sz="2000" b="0" i="0" u="none" strike="noStrike">
                          <a:solidFill>
                            <a:srgbClr val="000000"/>
                          </a:solidFill>
                          <a:effectLst/>
                          <a:latin typeface="Calibri" panose="020F0502020204030204" pitchFamily="34" charset="0"/>
                        </a:rPr>
                        <a:t>Process Add </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endParaRPr lang="pt-PT" sz="20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endParaRPr lang="pt-PT" sz="20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pt-PT" sz="2000" b="0" i="0" u="none" strike="noStrike">
                          <a:solidFill>
                            <a:srgbClr val="000000"/>
                          </a:solidFill>
                          <a:effectLst/>
                          <a:latin typeface="Calibri" panose="020F0502020204030204" pitchFamily="34" charset="0"/>
                        </a:rPr>
                        <a:t>Not in UI</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0001"/>
                  </a:ext>
                </a:extLst>
              </a:tr>
              <a:tr h="406698">
                <a:tc>
                  <a:txBody>
                    <a:bodyPr/>
                    <a:lstStyle/>
                    <a:p>
                      <a:pPr algn="l" fontAlgn="b"/>
                      <a:r>
                        <a:rPr lang="pt-PT" sz="2000" b="0" i="0" u="none" strike="noStrike" dirty="0">
                          <a:solidFill>
                            <a:schemeClr val="accent2">
                              <a:lumMod val="75000"/>
                            </a:schemeClr>
                          </a:solidFill>
                          <a:effectLst/>
                          <a:latin typeface="Calibri" panose="020F0502020204030204" pitchFamily="34" charset="0"/>
                        </a:rPr>
                        <a:t>Process Clear </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0" i="0" u="none" strike="noStrike" dirty="0">
                          <a:solidFill>
                            <a:schemeClr val="accent2">
                              <a:lumMod val="75000"/>
                            </a:schemeClr>
                          </a:solidFill>
                          <a:effectLst/>
                          <a:latin typeface="Calibri" panose="020F0502020204030204" pitchFamily="34" charset="0"/>
                        </a:rPr>
                        <a:t>Available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0" i="0" u="none" strike="noStrike" dirty="0">
                          <a:solidFill>
                            <a:schemeClr val="accent2">
                              <a:lumMod val="75000"/>
                            </a:schemeClr>
                          </a:solidFill>
                          <a:effectLst/>
                          <a:latin typeface="Calibri" panose="020F0502020204030204" pitchFamily="34" charset="0"/>
                        </a:rPr>
                        <a:t>Available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0" i="0" u="none" strike="noStrike" dirty="0">
                          <a:solidFill>
                            <a:schemeClr val="accent2">
                              <a:lumMod val="75000"/>
                            </a:schemeClr>
                          </a:solidFill>
                          <a:effectLst/>
                          <a:latin typeface="Calibri" panose="020F0502020204030204" pitchFamily="34" charset="0"/>
                        </a:rPr>
                        <a:t>Available</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10002"/>
                  </a:ext>
                </a:extLst>
              </a:tr>
              <a:tr h="406698">
                <a:tc>
                  <a:txBody>
                    <a:bodyPr/>
                    <a:lstStyle/>
                    <a:p>
                      <a:pPr algn="l" fontAlgn="b"/>
                      <a:r>
                        <a:rPr lang="pt-PT" sz="2000" b="0" i="0" u="none" strike="noStrike" dirty="0">
                          <a:solidFill>
                            <a:srgbClr val="0070C0"/>
                          </a:solidFill>
                          <a:effectLst/>
                          <a:latin typeface="Calibri" panose="020F0502020204030204" pitchFamily="34" charset="0"/>
                        </a:rPr>
                        <a:t>Process Data </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endParaRPr lang="pt-PT" sz="2000" b="0" i="0" u="none" strike="noStrike" dirty="0">
                        <a:solidFill>
                          <a:srgbClr val="0070C0"/>
                        </a:solidFill>
                        <a:effectLst/>
                        <a:latin typeface="Calibri" panose="020F0502020204030204" pitchFamily="34" charset="0"/>
                      </a:endParaRP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pt-PT" sz="2000" b="0" i="0" u="none" strike="noStrike" dirty="0">
                          <a:solidFill>
                            <a:srgbClr val="0070C0"/>
                          </a:solidFill>
                          <a:effectLst/>
                          <a:latin typeface="Calibri" panose="020F0502020204030204" pitchFamily="34" charset="0"/>
                        </a:rPr>
                        <a:t>Available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pt-PT" sz="2000" b="0" i="0" u="none" strike="noStrike" dirty="0">
                          <a:solidFill>
                            <a:srgbClr val="0070C0"/>
                          </a:solidFill>
                          <a:effectLst/>
                          <a:latin typeface="Calibri" panose="020F0502020204030204" pitchFamily="34" charset="0"/>
                        </a:rPr>
                        <a:t>Available</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0003"/>
                  </a:ext>
                </a:extLst>
              </a:tr>
              <a:tr h="406698">
                <a:tc>
                  <a:txBody>
                    <a:bodyPr/>
                    <a:lstStyle/>
                    <a:p>
                      <a:pPr algn="l" fontAlgn="b"/>
                      <a:r>
                        <a:rPr lang="pt-PT" sz="2000" b="0" i="0" u="none" strike="noStrike" dirty="0">
                          <a:solidFill>
                            <a:srgbClr val="0070C0"/>
                          </a:solidFill>
                          <a:effectLst/>
                          <a:latin typeface="Calibri" panose="020F0502020204030204" pitchFamily="34" charset="0"/>
                        </a:rPr>
                        <a:t>Process Default </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0" i="0" u="none" strike="noStrike" dirty="0">
                          <a:solidFill>
                            <a:srgbClr val="0070C0"/>
                          </a:solidFill>
                          <a:effectLst/>
                          <a:latin typeface="Calibri" panose="020F0502020204030204" pitchFamily="34" charset="0"/>
                        </a:rPr>
                        <a:t>Available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0" i="0" u="none" strike="noStrike" dirty="0">
                          <a:solidFill>
                            <a:srgbClr val="0070C0"/>
                          </a:solidFill>
                          <a:effectLst/>
                          <a:latin typeface="Calibri" panose="020F0502020204030204" pitchFamily="34" charset="0"/>
                        </a:rPr>
                        <a:t>Available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0" i="0" u="none" strike="noStrike" dirty="0">
                          <a:solidFill>
                            <a:srgbClr val="0070C0"/>
                          </a:solidFill>
                          <a:effectLst/>
                          <a:latin typeface="Calibri" panose="020F0502020204030204" pitchFamily="34" charset="0"/>
                        </a:rPr>
                        <a:t>Available</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10004"/>
                  </a:ext>
                </a:extLst>
              </a:tr>
              <a:tr h="406698">
                <a:tc>
                  <a:txBody>
                    <a:bodyPr/>
                    <a:lstStyle/>
                    <a:p>
                      <a:pPr algn="l" fontAlgn="b"/>
                      <a:r>
                        <a:rPr lang="pt-PT" sz="2000" b="0" i="0" u="none" strike="noStrike" dirty="0">
                          <a:solidFill>
                            <a:schemeClr val="accent2">
                              <a:lumMod val="75000"/>
                            </a:schemeClr>
                          </a:solidFill>
                          <a:effectLst/>
                          <a:latin typeface="Calibri" panose="020F0502020204030204" pitchFamily="34" charset="0"/>
                        </a:rPr>
                        <a:t>Process Defrag </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pt-PT" sz="2000" b="0" i="0" u="none" strike="noStrike" dirty="0">
                          <a:solidFill>
                            <a:schemeClr val="accent2">
                              <a:lumMod val="75000"/>
                            </a:schemeClr>
                          </a:solidFill>
                          <a:effectLst/>
                          <a:latin typeface="Calibri" panose="020F0502020204030204" pitchFamily="34" charset="0"/>
                        </a:rPr>
                        <a:t>Not in UI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pt-PT" sz="2000" b="0" i="0" u="none" strike="noStrike" dirty="0">
                          <a:solidFill>
                            <a:schemeClr val="accent2">
                              <a:lumMod val="75000"/>
                            </a:schemeClr>
                          </a:solidFill>
                          <a:effectLst/>
                          <a:latin typeface="Calibri" panose="020F0502020204030204" pitchFamily="34" charset="0"/>
                        </a:rPr>
                        <a:t>Available</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endParaRPr lang="pt-PT" sz="20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0005"/>
                  </a:ext>
                </a:extLst>
              </a:tr>
              <a:tr h="406698">
                <a:tc>
                  <a:txBody>
                    <a:bodyPr/>
                    <a:lstStyle/>
                    <a:p>
                      <a:pPr algn="l" fontAlgn="b"/>
                      <a:r>
                        <a:rPr lang="pt-PT" sz="2000" b="1" i="0" u="none" strike="noStrike" dirty="0">
                          <a:solidFill>
                            <a:srgbClr val="000000"/>
                          </a:solidFill>
                          <a:effectLst/>
                          <a:latin typeface="Calibri" panose="020F0502020204030204" pitchFamily="34" charset="0"/>
                        </a:rPr>
                        <a:t>Process Full </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1" i="0" u="none" strike="noStrike" dirty="0">
                          <a:solidFill>
                            <a:srgbClr val="000000"/>
                          </a:solidFill>
                          <a:effectLst/>
                          <a:latin typeface="Calibri" panose="020F0502020204030204" pitchFamily="34" charset="0"/>
                        </a:rPr>
                        <a:t>Available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1" i="0" u="none" strike="noStrike" dirty="0">
                          <a:solidFill>
                            <a:srgbClr val="000000"/>
                          </a:solidFill>
                          <a:effectLst/>
                          <a:latin typeface="Calibri" panose="020F0502020204030204" pitchFamily="34" charset="0"/>
                        </a:rPr>
                        <a:t>Available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1" i="0" u="none" strike="noStrike" dirty="0">
                          <a:solidFill>
                            <a:srgbClr val="000000"/>
                          </a:solidFill>
                          <a:effectLst/>
                          <a:latin typeface="Calibri" panose="020F0502020204030204" pitchFamily="34" charset="0"/>
                        </a:rPr>
                        <a:t>Available</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10006"/>
                  </a:ext>
                </a:extLst>
              </a:tr>
              <a:tr h="406698">
                <a:tc>
                  <a:txBody>
                    <a:bodyPr/>
                    <a:lstStyle/>
                    <a:p>
                      <a:pPr algn="l" fontAlgn="b"/>
                      <a:r>
                        <a:rPr lang="pt-PT" sz="2000" b="0" i="0" u="none" strike="noStrike" dirty="0">
                          <a:solidFill>
                            <a:srgbClr val="0070C0"/>
                          </a:solidFill>
                          <a:effectLst/>
                          <a:latin typeface="Calibri" panose="020F0502020204030204" pitchFamily="34" charset="0"/>
                        </a:rPr>
                        <a:t>Process Recalc </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pt-PT" sz="2000" b="0" i="0" u="none" strike="noStrike" dirty="0" err="1">
                          <a:solidFill>
                            <a:srgbClr val="0070C0"/>
                          </a:solidFill>
                          <a:effectLst/>
                          <a:latin typeface="Calibri" panose="020F0502020204030204" pitchFamily="34" charset="0"/>
                        </a:rPr>
                        <a:t>Available</a:t>
                      </a:r>
                      <a:endParaRPr lang="pt-PT" sz="2000" b="0" i="0" u="none" strike="noStrike" dirty="0">
                        <a:solidFill>
                          <a:srgbClr val="0070C0"/>
                        </a:solidFill>
                        <a:effectLst/>
                        <a:latin typeface="Calibri" panose="020F0502020204030204" pitchFamily="34" charset="0"/>
                      </a:endParaRP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endParaRPr lang="pt-PT" sz="2000" b="0" i="0" u="none" strike="noStrike" dirty="0">
                        <a:solidFill>
                          <a:srgbClr val="0070C0"/>
                        </a:solidFill>
                        <a:effectLst/>
                        <a:latin typeface="Calibri" panose="020F0502020204030204" pitchFamily="34" charset="0"/>
                      </a:endParaRP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endParaRPr lang="pt-PT" sz="2000" b="0" i="0" u="none" strike="noStrike" dirty="0">
                        <a:solidFill>
                          <a:srgbClr val="0070C0"/>
                        </a:solidFill>
                        <a:effectLst/>
                        <a:latin typeface="Calibri" panose="020F0502020204030204" pitchFamily="34" charset="0"/>
                      </a:endParaRP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6479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Deployment</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err="1"/>
              <a:t>Tabular</a:t>
            </a:r>
            <a:r>
              <a:rPr lang="de-AT" dirty="0"/>
              <a:t>-Model </a:t>
            </a:r>
            <a:r>
              <a:rPr lang="de-AT" dirty="0" err="1"/>
              <a:t>for</a:t>
            </a:r>
            <a:r>
              <a:rPr lang="de-AT" dirty="0"/>
              <a:t> Financial Reporting</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204027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B97F3-2653-4C6E-80C2-9D8DBB2FF641}"/>
              </a:ext>
            </a:extLst>
          </p:cNvPr>
          <p:cNvSpPr>
            <a:spLocks noGrp="1"/>
          </p:cNvSpPr>
          <p:nvPr>
            <p:ph type="title"/>
          </p:nvPr>
        </p:nvSpPr>
        <p:spPr/>
        <p:txBody>
          <a:bodyPr/>
          <a:lstStyle/>
          <a:p>
            <a:r>
              <a:rPr lang="de-AT" dirty="0"/>
              <a:t>Deployment</a:t>
            </a:r>
            <a:endParaRPr lang="en-US" dirty="0"/>
          </a:p>
        </p:txBody>
      </p:sp>
      <p:sp>
        <p:nvSpPr>
          <p:cNvPr id="3" name="Content Placeholder 2">
            <a:extLst>
              <a:ext uri="{FF2B5EF4-FFF2-40B4-BE49-F238E27FC236}">
                <a16:creationId xmlns:a16="http://schemas.microsoft.com/office/drawing/2014/main" id="{E8417546-AF84-464D-B9C9-7AE279074BE1}"/>
              </a:ext>
            </a:extLst>
          </p:cNvPr>
          <p:cNvSpPr>
            <a:spLocks noGrp="1"/>
          </p:cNvSpPr>
          <p:nvPr>
            <p:ph idx="1"/>
          </p:nvPr>
        </p:nvSpPr>
        <p:spPr/>
        <p:txBody>
          <a:bodyPr/>
          <a:lstStyle/>
          <a:p>
            <a:r>
              <a:rPr lang="de-AT" dirty="0"/>
              <a:t>Analysis Services on Premise</a:t>
            </a:r>
          </a:p>
          <a:p>
            <a:r>
              <a:rPr lang="de-AT" dirty="0"/>
              <a:t>Analysis Services Service in Azure</a:t>
            </a:r>
          </a:p>
          <a:p>
            <a:pPr lvl="1"/>
            <a:r>
              <a:rPr lang="de-AT" dirty="0">
                <a:hlinkClick r:id="rId3"/>
              </a:rPr>
              <a:t>https://youtu.be/m1jnG1zIvTo?t=325</a:t>
            </a:r>
            <a:r>
              <a:rPr lang="de-AT" dirty="0"/>
              <a:t> </a:t>
            </a:r>
          </a:p>
          <a:p>
            <a:r>
              <a:rPr lang="de-AT" dirty="0"/>
              <a:t>Power BI Premium Service</a:t>
            </a:r>
            <a:endParaRPr lang="en-US" dirty="0"/>
          </a:p>
        </p:txBody>
      </p:sp>
      <p:sp>
        <p:nvSpPr>
          <p:cNvPr id="5" name="TextBox 4">
            <a:extLst>
              <a:ext uri="{FF2B5EF4-FFF2-40B4-BE49-F238E27FC236}">
                <a16:creationId xmlns:a16="http://schemas.microsoft.com/office/drawing/2014/main" id="{6D14F06E-ADA7-4DA8-80DA-D2FB21CC83C3}"/>
              </a:ext>
            </a:extLst>
          </p:cNvPr>
          <p:cNvSpPr txBox="1"/>
          <p:nvPr/>
        </p:nvSpPr>
        <p:spPr>
          <a:xfrm>
            <a:off x="540764" y="5569545"/>
            <a:ext cx="11110472" cy="1200329"/>
          </a:xfrm>
          <a:prstGeom prst="rect">
            <a:avLst/>
          </a:prstGeom>
          <a:noFill/>
        </p:spPr>
        <p:txBody>
          <a:bodyPr wrap="square">
            <a:spAutoFit/>
          </a:bodyPr>
          <a:lstStyle/>
          <a:p>
            <a:r>
              <a:rPr lang="en-US" dirty="0">
                <a:hlinkClick r:id="rId4"/>
              </a:rPr>
              <a:t>https://docs.microsoft.com/en-us/analysis-services/deployment/deploy-from-visual-studio-tabular?view=asallproducts-allversions</a:t>
            </a:r>
            <a:endParaRPr lang="en-US" dirty="0"/>
          </a:p>
          <a:p>
            <a:r>
              <a:rPr lang="en-US" dirty="0">
                <a:hlinkClick r:id="rId5"/>
              </a:rPr>
              <a:t>https://docs.microsoft.com/en-us/azure/analysis-services/analysis-services-gateway-install?tabs=azure-portal</a:t>
            </a:r>
            <a:endParaRPr lang="en-US" dirty="0"/>
          </a:p>
          <a:p>
            <a:endParaRPr lang="en-US" dirty="0"/>
          </a:p>
        </p:txBody>
      </p:sp>
    </p:spTree>
    <p:extLst>
      <p:ext uri="{BB962C8B-B14F-4D97-AF65-F5344CB8AC3E}">
        <p14:creationId xmlns:p14="http://schemas.microsoft.com/office/powerpoint/2010/main" val="2989899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Short </a:t>
            </a:r>
            <a:r>
              <a:rPr lang="de-AT" dirty="0" err="1"/>
              <a:t>Introduction</a:t>
            </a:r>
            <a:r>
              <a:rPr lang="de-AT" dirty="0"/>
              <a:t> </a:t>
            </a:r>
            <a:r>
              <a:rPr lang="de-AT" dirty="0" err="1"/>
              <a:t>to</a:t>
            </a:r>
            <a:r>
              <a:rPr lang="de-AT" dirty="0"/>
              <a:t> DAX</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err="1"/>
              <a:t>Tabular</a:t>
            </a:r>
            <a:r>
              <a:rPr lang="de-AT" dirty="0"/>
              <a:t>-Model </a:t>
            </a:r>
            <a:r>
              <a:rPr lang="de-AT" dirty="0" err="1"/>
              <a:t>for</a:t>
            </a:r>
            <a:r>
              <a:rPr lang="de-AT" dirty="0"/>
              <a:t> Financial Reporting</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
        <p:nvSpPr>
          <p:cNvPr id="6" name="Textfeld 5">
            <a:extLst>
              <a:ext uri="{FF2B5EF4-FFF2-40B4-BE49-F238E27FC236}">
                <a16:creationId xmlns:a16="http://schemas.microsoft.com/office/drawing/2014/main" id="{4D4B7AB5-F930-4D4B-BB6E-781A4CC3E3D2}"/>
              </a:ext>
            </a:extLst>
          </p:cNvPr>
          <p:cNvSpPr txBox="1"/>
          <p:nvPr/>
        </p:nvSpPr>
        <p:spPr>
          <a:xfrm>
            <a:off x="5562600" y="5958674"/>
            <a:ext cx="6096000" cy="369332"/>
          </a:xfrm>
          <a:prstGeom prst="rect">
            <a:avLst/>
          </a:prstGeom>
          <a:noFill/>
        </p:spPr>
        <p:txBody>
          <a:bodyPr wrap="square">
            <a:spAutoFit/>
          </a:bodyPr>
          <a:lstStyle/>
          <a:p>
            <a:pPr marL="0" indent="0">
              <a:buNone/>
            </a:pPr>
            <a:r>
              <a:rPr lang="en-US" b="1" i="1" dirty="0"/>
              <a:t>Source: Definite Guide to Dax – Marco Russo &amp; Alberto Ferrari</a:t>
            </a:r>
          </a:p>
        </p:txBody>
      </p:sp>
    </p:spTree>
    <p:extLst>
      <p:ext uri="{BB962C8B-B14F-4D97-AF65-F5344CB8AC3E}">
        <p14:creationId xmlns:p14="http://schemas.microsoft.com/office/powerpoint/2010/main" val="757803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05CE0A-346E-4DD0-8051-EEB27A7D678F}"/>
              </a:ext>
            </a:extLst>
          </p:cNvPr>
          <p:cNvSpPr>
            <a:spLocks noGrp="1"/>
          </p:cNvSpPr>
          <p:nvPr>
            <p:ph type="title"/>
          </p:nvPr>
        </p:nvSpPr>
        <p:spPr/>
        <p:txBody>
          <a:bodyPr/>
          <a:lstStyle/>
          <a:p>
            <a:r>
              <a:rPr lang="en-US" dirty="0"/>
              <a:t>Syntax</a:t>
            </a:r>
            <a:endParaRPr lang="en-AT" dirty="0"/>
          </a:p>
        </p:txBody>
      </p:sp>
      <p:sp>
        <p:nvSpPr>
          <p:cNvPr id="3" name="Inhaltsplatzhalter 2">
            <a:extLst>
              <a:ext uri="{FF2B5EF4-FFF2-40B4-BE49-F238E27FC236}">
                <a16:creationId xmlns:a16="http://schemas.microsoft.com/office/drawing/2014/main" id="{4CD375ED-F9B3-4A35-BEB6-5047173FC7D1}"/>
              </a:ext>
            </a:extLst>
          </p:cNvPr>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To reference a column in a table Sales </a:t>
            </a:r>
          </a:p>
          <a:p>
            <a:pPr lvl="1"/>
            <a:r>
              <a:rPr lang="en-US" dirty="0">
                <a:latin typeface="Arial" panose="020B0604020202020204" pitchFamily="34" charset="0"/>
                <a:cs typeface="Arial" panose="020B0604020202020204" pitchFamily="34" charset="0"/>
              </a:rPr>
              <a:t>‘Sales’[</a:t>
            </a:r>
            <a:r>
              <a:rPr lang="en-US" dirty="0"/>
              <a:t>Amount</a:t>
            </a:r>
            <a:r>
              <a:rPr lang="en-US"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To define a calculated Column </a:t>
            </a:r>
            <a:r>
              <a:rPr lang="en-US" dirty="0"/>
              <a:t>Sales[</a:t>
            </a:r>
            <a:r>
              <a:rPr lang="en-US" dirty="0" err="1"/>
              <a:t>GrossMargin</a:t>
            </a:r>
            <a:r>
              <a:rPr lang="en-US" dirty="0"/>
              <a:t>] </a:t>
            </a:r>
            <a:r>
              <a:rPr lang="en-US" b="1" dirty="0"/>
              <a:t>=</a:t>
            </a:r>
            <a:r>
              <a:rPr lang="en-US" dirty="0"/>
              <a:t> …</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To reference a Measure</a:t>
            </a:r>
          </a:p>
          <a:p>
            <a:pPr lvl="1"/>
            <a:r>
              <a:rPr lang="en-US" dirty="0">
                <a:latin typeface="Arial" panose="020B0604020202020204" pitchFamily="34" charset="0"/>
                <a:cs typeface="Arial" panose="020B0604020202020204" pitchFamily="34" charset="0"/>
              </a:rPr>
              <a:t>[Sales Amount]</a:t>
            </a:r>
          </a:p>
          <a:p>
            <a:pPr lvl="1"/>
            <a:r>
              <a:rPr lang="en-US" dirty="0">
                <a:latin typeface="Arial" panose="020B0604020202020204" pitchFamily="34" charset="0"/>
                <a:cs typeface="Arial" panose="020B0604020202020204" pitchFamily="34" charset="0"/>
              </a:rPr>
              <a:t>To define a new </a:t>
            </a:r>
            <a:r>
              <a:rPr lang="en-US">
                <a:latin typeface="Arial" panose="020B0604020202020204" pitchFamily="34" charset="0"/>
                <a:cs typeface="Arial" panose="020B0604020202020204" pitchFamily="34" charset="0"/>
              </a:rPr>
              <a:t>Measure [Sales Amount] </a:t>
            </a:r>
            <a:r>
              <a:rPr lang="en-US" b="1" dirty="0">
                <a:latin typeface="Arial" panose="020B0604020202020204" pitchFamily="34" charset="0"/>
                <a:cs typeface="Arial" panose="020B0604020202020204" pitchFamily="34" charset="0"/>
              </a:rPr>
              <a:t>:= SUM(</a:t>
            </a:r>
            <a:r>
              <a:rPr lang="en-US" dirty="0">
                <a:latin typeface="Arial" panose="020B0604020202020204" pitchFamily="34" charset="0"/>
                <a:cs typeface="Arial" panose="020B0604020202020204" pitchFamily="34" charset="0"/>
              </a:rPr>
              <a:t>‘Sales’[</a:t>
            </a:r>
            <a:r>
              <a:rPr lang="en-US" dirty="0"/>
              <a:t>Amount</a:t>
            </a:r>
            <a:r>
              <a:rPr lang="en-US" dirty="0">
                <a:latin typeface="Arial" panose="020B0604020202020204" pitchFamily="34" charset="0"/>
                <a:cs typeface="Arial" panose="020B0604020202020204" pitchFamily="34" charset="0"/>
              </a:rPr>
              <a:t>])</a:t>
            </a:r>
          </a:p>
          <a:p>
            <a:pPr lvl="1"/>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Comments with // or – </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8982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a:xfrm>
            <a:off x="1027990" y="1122363"/>
            <a:ext cx="9640010" cy="2387600"/>
          </a:xfrm>
        </p:spPr>
        <p:txBody>
          <a:bodyPr>
            <a:normAutofit fontScale="90000"/>
          </a:bodyPr>
          <a:lstStyle/>
          <a:p>
            <a:r>
              <a:rPr lang="de-AT" dirty="0" err="1"/>
              <a:t>Comparing</a:t>
            </a:r>
            <a:r>
              <a:rPr lang="de-AT" dirty="0"/>
              <a:t> </a:t>
            </a:r>
            <a:r>
              <a:rPr lang="de-AT" dirty="0" err="1"/>
              <a:t>Tabular</a:t>
            </a:r>
            <a:r>
              <a:rPr lang="de-AT" dirty="0"/>
              <a:t> Model (</a:t>
            </a:r>
            <a:r>
              <a:rPr lang="de-AT" dirty="0" err="1"/>
              <a:t>InMemory</a:t>
            </a:r>
            <a:r>
              <a:rPr lang="de-AT" dirty="0"/>
              <a:t>) </a:t>
            </a:r>
            <a:r>
              <a:rPr lang="de-AT" dirty="0" err="1"/>
              <a:t>to</a:t>
            </a:r>
            <a:r>
              <a:rPr lang="de-AT" dirty="0"/>
              <a:t> Multidimensional Modelling (MOLAP)</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err="1"/>
              <a:t>Tabular</a:t>
            </a:r>
            <a:r>
              <a:rPr lang="de-AT" dirty="0"/>
              <a:t>-Model </a:t>
            </a:r>
            <a:r>
              <a:rPr lang="de-AT" dirty="0" err="1"/>
              <a:t>for</a:t>
            </a:r>
            <a:r>
              <a:rPr lang="de-AT" dirty="0"/>
              <a:t> Financial Reporting</a:t>
            </a:r>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29466170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546965-7DD3-4780-A234-934C95F7D759}"/>
              </a:ext>
            </a:extLst>
          </p:cNvPr>
          <p:cNvSpPr>
            <a:spLocks noGrp="1"/>
          </p:cNvSpPr>
          <p:nvPr>
            <p:ph type="title"/>
          </p:nvPr>
        </p:nvSpPr>
        <p:spPr/>
        <p:txBody>
          <a:bodyPr/>
          <a:lstStyle/>
          <a:p>
            <a:r>
              <a:rPr lang="en-US" dirty="0"/>
              <a:t>Dax operators</a:t>
            </a:r>
            <a:endParaRPr lang="en-AT" dirty="0"/>
          </a:p>
        </p:txBody>
      </p:sp>
      <p:sp>
        <p:nvSpPr>
          <p:cNvPr id="3" name="Inhaltsplatzhalter 2">
            <a:extLst>
              <a:ext uri="{FF2B5EF4-FFF2-40B4-BE49-F238E27FC236}">
                <a16:creationId xmlns:a16="http://schemas.microsoft.com/office/drawing/2014/main" id="{DD394C71-3981-439F-BE00-9447E4FC16DB}"/>
              </a:ext>
            </a:extLst>
          </p:cNvPr>
          <p:cNvSpPr>
            <a:spLocks noGrp="1"/>
          </p:cNvSpPr>
          <p:nvPr>
            <p:ph idx="1"/>
          </p:nvPr>
        </p:nvSpPr>
        <p:spPr/>
        <p:txBody>
          <a:bodyPr/>
          <a:lstStyle/>
          <a:p>
            <a:r>
              <a:rPr lang="en-US" dirty="0"/>
              <a:t>Precedence order and grouping of arguments: () </a:t>
            </a:r>
          </a:p>
          <a:p>
            <a:r>
              <a:rPr lang="en-US" dirty="0"/>
              <a:t>Arithmetic: +, -, *, / </a:t>
            </a:r>
          </a:p>
          <a:p>
            <a:r>
              <a:rPr lang="en-US" dirty="0"/>
              <a:t>Comparison: =, &lt;, &gt;,  &lt;=, =&gt; </a:t>
            </a:r>
          </a:p>
          <a:p>
            <a:r>
              <a:rPr lang="en-US" dirty="0"/>
              <a:t>Text </a:t>
            </a:r>
            <a:r>
              <a:rPr lang="en-US" dirty="0" err="1"/>
              <a:t>Concatination</a:t>
            </a:r>
            <a:r>
              <a:rPr lang="en-US" dirty="0"/>
              <a:t>: &amp;</a:t>
            </a:r>
          </a:p>
          <a:p>
            <a:r>
              <a:rPr lang="en-US" dirty="0"/>
              <a:t>Logical: &amp;&amp;, ||, IN, NOT</a:t>
            </a:r>
          </a:p>
          <a:p>
            <a:endParaRPr lang="en-AT" dirty="0"/>
          </a:p>
        </p:txBody>
      </p:sp>
    </p:spTree>
    <p:extLst>
      <p:ext uri="{BB962C8B-B14F-4D97-AF65-F5344CB8AC3E}">
        <p14:creationId xmlns:p14="http://schemas.microsoft.com/office/powerpoint/2010/main" val="2359118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C1B4D6-BFD0-4A27-8C65-7079056C24A8}"/>
              </a:ext>
            </a:extLst>
          </p:cNvPr>
          <p:cNvSpPr>
            <a:spLocks noGrp="1"/>
          </p:cNvSpPr>
          <p:nvPr>
            <p:ph type="title"/>
          </p:nvPr>
        </p:nvSpPr>
        <p:spPr/>
        <p:txBody>
          <a:bodyPr/>
          <a:lstStyle/>
          <a:p>
            <a:r>
              <a:rPr lang="en-US" dirty="0"/>
              <a:t>Data Types and type handling</a:t>
            </a:r>
            <a:endParaRPr lang="en-AT" dirty="0"/>
          </a:p>
        </p:txBody>
      </p:sp>
      <p:sp>
        <p:nvSpPr>
          <p:cNvPr id="3" name="Inhaltsplatzhalter 2">
            <a:extLst>
              <a:ext uri="{FF2B5EF4-FFF2-40B4-BE49-F238E27FC236}">
                <a16:creationId xmlns:a16="http://schemas.microsoft.com/office/drawing/2014/main" id="{8A122932-D0EF-4BF9-B1D3-3C771040C80B}"/>
              </a:ext>
            </a:extLst>
          </p:cNvPr>
          <p:cNvSpPr>
            <a:spLocks noGrp="1"/>
          </p:cNvSpPr>
          <p:nvPr>
            <p:ph idx="1"/>
          </p:nvPr>
        </p:nvSpPr>
        <p:spPr/>
        <p:txBody>
          <a:bodyPr/>
          <a:lstStyle/>
          <a:p>
            <a:r>
              <a:rPr lang="en-US" dirty="0"/>
              <a:t>Integer</a:t>
            </a:r>
          </a:p>
          <a:p>
            <a:r>
              <a:rPr lang="en-US" dirty="0"/>
              <a:t>Decimal</a:t>
            </a:r>
          </a:p>
          <a:p>
            <a:r>
              <a:rPr lang="en-US" dirty="0"/>
              <a:t>Currency</a:t>
            </a:r>
          </a:p>
          <a:p>
            <a:r>
              <a:rPr lang="en-US" dirty="0"/>
              <a:t>Datetime</a:t>
            </a:r>
          </a:p>
          <a:p>
            <a:r>
              <a:rPr lang="en-US" dirty="0"/>
              <a:t>Boolean</a:t>
            </a:r>
          </a:p>
          <a:p>
            <a:r>
              <a:rPr lang="en-US" dirty="0"/>
              <a:t>String</a:t>
            </a:r>
          </a:p>
          <a:p>
            <a:r>
              <a:rPr lang="en-US" dirty="0"/>
              <a:t>Variant</a:t>
            </a:r>
          </a:p>
          <a:p>
            <a:r>
              <a:rPr lang="en-US" dirty="0"/>
              <a:t>Binary</a:t>
            </a:r>
            <a:endParaRPr lang="en-AT" dirty="0"/>
          </a:p>
        </p:txBody>
      </p:sp>
      <p:sp>
        <p:nvSpPr>
          <p:cNvPr id="4" name="Textfeld 3">
            <a:extLst>
              <a:ext uri="{FF2B5EF4-FFF2-40B4-BE49-F238E27FC236}">
                <a16:creationId xmlns:a16="http://schemas.microsoft.com/office/drawing/2014/main" id="{0F8EB388-3E36-4843-AE49-4384D9405BA8}"/>
              </a:ext>
            </a:extLst>
          </p:cNvPr>
          <p:cNvSpPr txBox="1"/>
          <p:nvPr/>
        </p:nvSpPr>
        <p:spPr>
          <a:xfrm>
            <a:off x="4094409" y="1760020"/>
            <a:ext cx="4711290" cy="4154984"/>
          </a:xfrm>
          <a:prstGeom prst="rect">
            <a:avLst/>
          </a:prstGeom>
          <a:noFill/>
        </p:spPr>
        <p:txBody>
          <a:bodyPr wrap="none" rtlCol="0">
            <a:spAutoFit/>
          </a:bodyPr>
          <a:lstStyle/>
          <a:p>
            <a:r>
              <a:rPr lang="en-US" sz="2400" dirty="0"/>
              <a:t>Try to guess the resulting data type:</a:t>
            </a:r>
          </a:p>
          <a:p>
            <a:endParaRPr lang="en-US" sz="2400" dirty="0"/>
          </a:p>
          <a:p>
            <a:r>
              <a:rPr lang="en-US" sz="2400" dirty="0"/>
              <a:t>= Sales[Order Date]+7</a:t>
            </a:r>
          </a:p>
          <a:p>
            <a:endParaRPr lang="en-US" sz="2400" dirty="0"/>
          </a:p>
          <a:p>
            <a:r>
              <a:rPr lang="en-US" sz="2400" dirty="0"/>
              <a:t>= Sales[Unit Price] &gt; Sales[Unit Cost]</a:t>
            </a:r>
          </a:p>
          <a:p>
            <a:endParaRPr lang="en-US" sz="2400" dirty="0"/>
          </a:p>
          <a:p>
            <a:r>
              <a:rPr lang="en-US" sz="2400" dirty="0"/>
              <a:t>= IF([measure] &gt; 0, 1, “N/A”)</a:t>
            </a:r>
          </a:p>
          <a:p>
            <a:endParaRPr lang="en-US" sz="2400" dirty="0"/>
          </a:p>
          <a:p>
            <a:r>
              <a:rPr lang="en-US" sz="2400" dirty="0"/>
              <a:t>= “10” + 32 </a:t>
            </a:r>
          </a:p>
          <a:p>
            <a:endParaRPr lang="en-US" sz="2400" dirty="0"/>
          </a:p>
          <a:p>
            <a:r>
              <a:rPr lang="en-US" sz="2400" dirty="0"/>
              <a:t>=“10” &amp; 32</a:t>
            </a:r>
            <a:endParaRPr lang="en-AT" sz="2400" dirty="0"/>
          </a:p>
        </p:txBody>
      </p:sp>
    </p:spTree>
    <p:extLst>
      <p:ext uri="{BB962C8B-B14F-4D97-AF65-F5344CB8AC3E}">
        <p14:creationId xmlns:p14="http://schemas.microsoft.com/office/powerpoint/2010/main" val="69412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5E5799-2213-4721-A728-02B295E3FBBD}"/>
              </a:ext>
            </a:extLst>
          </p:cNvPr>
          <p:cNvSpPr>
            <a:spLocks noGrp="1"/>
          </p:cNvSpPr>
          <p:nvPr>
            <p:ph type="title"/>
          </p:nvPr>
        </p:nvSpPr>
        <p:spPr/>
        <p:txBody>
          <a:bodyPr/>
          <a:lstStyle/>
          <a:p>
            <a:r>
              <a:rPr lang="en-US" dirty="0"/>
              <a:t>Empty or Missing Values</a:t>
            </a:r>
            <a:endParaRPr lang="en-AT" dirty="0"/>
          </a:p>
        </p:txBody>
      </p:sp>
      <p:sp>
        <p:nvSpPr>
          <p:cNvPr id="3" name="Inhaltsplatzhalter 2">
            <a:extLst>
              <a:ext uri="{FF2B5EF4-FFF2-40B4-BE49-F238E27FC236}">
                <a16:creationId xmlns:a16="http://schemas.microsoft.com/office/drawing/2014/main" id="{3BB7A483-7BD6-4DE3-8097-7DABA436AB1B}"/>
              </a:ext>
            </a:extLst>
          </p:cNvPr>
          <p:cNvSpPr>
            <a:spLocks noGrp="1"/>
          </p:cNvSpPr>
          <p:nvPr>
            <p:ph idx="1"/>
          </p:nvPr>
        </p:nvSpPr>
        <p:spPr/>
        <p:txBody>
          <a:bodyPr>
            <a:normAutofit fontScale="92500" lnSpcReduction="10000"/>
          </a:bodyPr>
          <a:lstStyle/>
          <a:p>
            <a:r>
              <a:rPr lang="en-US" dirty="0"/>
              <a:t>Both handled as BLANK</a:t>
            </a:r>
          </a:p>
          <a:p>
            <a:r>
              <a:rPr lang="en-US" dirty="0"/>
              <a:t>Not a real value </a:t>
            </a:r>
          </a:p>
          <a:p>
            <a:r>
              <a:rPr lang="en-US" dirty="0"/>
              <a:t>Different from empty String</a:t>
            </a:r>
          </a:p>
          <a:p>
            <a:r>
              <a:rPr lang="en-US" dirty="0"/>
              <a:t>BLANK() function can be used in Expressions</a:t>
            </a:r>
          </a:p>
          <a:p>
            <a:pPr lvl="1"/>
            <a:r>
              <a:rPr lang="en-US" dirty="0"/>
              <a:t>=IF(Sales[</a:t>
            </a:r>
            <a:r>
              <a:rPr lang="en-US" dirty="0" err="1"/>
              <a:t>DiscountPerc</a:t>
            </a:r>
            <a:r>
              <a:rPr lang="en-US" dirty="0"/>
              <a:t>] = 0, BLANK(), Sales[</a:t>
            </a:r>
            <a:r>
              <a:rPr lang="en-US" dirty="0" err="1"/>
              <a:t>DiscountPerc</a:t>
            </a:r>
            <a:r>
              <a:rPr lang="en-US" dirty="0"/>
              <a:t>]*Sales[Amount])</a:t>
            </a:r>
          </a:p>
          <a:p>
            <a:r>
              <a:rPr lang="en-US" dirty="0"/>
              <a:t>BLANK() = 0 returns TRUE as well as BLANK() = “”</a:t>
            </a:r>
          </a:p>
          <a:p>
            <a:r>
              <a:rPr lang="en-US" dirty="0"/>
              <a:t>BLANK() * 10 = BLANK()</a:t>
            </a:r>
          </a:p>
          <a:p>
            <a:r>
              <a:rPr lang="en-US" dirty="0"/>
              <a:t>BLANK() + 10 = 10</a:t>
            </a:r>
          </a:p>
          <a:p>
            <a:r>
              <a:rPr lang="en-US" dirty="0"/>
              <a:t>TRUE &amp;&amp; BLANK() = FALSE</a:t>
            </a:r>
          </a:p>
          <a:p>
            <a:r>
              <a:rPr lang="en-US" dirty="0"/>
              <a:t>TRUE || BLANK () = TRUE</a:t>
            </a:r>
          </a:p>
        </p:txBody>
      </p:sp>
    </p:spTree>
    <p:extLst>
      <p:ext uri="{BB962C8B-B14F-4D97-AF65-F5344CB8AC3E}">
        <p14:creationId xmlns:p14="http://schemas.microsoft.com/office/powerpoint/2010/main" val="631406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F30DD0-81E7-4565-A347-37EC2A68B513}"/>
              </a:ext>
            </a:extLst>
          </p:cNvPr>
          <p:cNvSpPr>
            <a:spLocks noGrp="1"/>
          </p:cNvSpPr>
          <p:nvPr>
            <p:ph type="title"/>
          </p:nvPr>
        </p:nvSpPr>
        <p:spPr/>
        <p:txBody>
          <a:bodyPr/>
          <a:lstStyle/>
          <a:p>
            <a:r>
              <a:rPr lang="en-US" dirty="0"/>
              <a:t>Calculated Columns vs Measures</a:t>
            </a:r>
            <a:endParaRPr lang="en-AT" dirty="0"/>
          </a:p>
        </p:txBody>
      </p:sp>
      <p:sp>
        <p:nvSpPr>
          <p:cNvPr id="3" name="Inhaltsplatzhalter 2">
            <a:extLst>
              <a:ext uri="{FF2B5EF4-FFF2-40B4-BE49-F238E27FC236}">
                <a16:creationId xmlns:a16="http://schemas.microsoft.com/office/drawing/2014/main" id="{3CAF544D-D72E-44A7-B117-C4263EDD50F4}"/>
              </a:ext>
            </a:extLst>
          </p:cNvPr>
          <p:cNvSpPr>
            <a:spLocks noGrp="1"/>
          </p:cNvSpPr>
          <p:nvPr>
            <p:ph sz="half" idx="1"/>
          </p:nvPr>
        </p:nvSpPr>
        <p:spPr/>
        <p:txBody>
          <a:bodyPr>
            <a:normAutofit lnSpcReduction="10000"/>
          </a:bodyPr>
          <a:lstStyle/>
          <a:p>
            <a:r>
              <a:rPr lang="en-US" dirty="0"/>
              <a:t>Stored in Memory </a:t>
            </a:r>
          </a:p>
          <a:p>
            <a:r>
              <a:rPr lang="en-US" dirty="0"/>
              <a:t>Can be used as Fields in a pivot table</a:t>
            </a:r>
          </a:p>
          <a:p>
            <a:r>
              <a:rPr lang="en-US" dirty="0"/>
              <a:t>Uses the current row as context</a:t>
            </a:r>
          </a:p>
          <a:p>
            <a:pPr marL="0" indent="0">
              <a:buNone/>
            </a:pPr>
            <a:endParaRPr lang="en-US" dirty="0"/>
          </a:p>
          <a:p>
            <a:pPr marL="0" indent="0">
              <a:buNone/>
            </a:pPr>
            <a:endParaRPr lang="en-US" dirty="0"/>
          </a:p>
          <a:p>
            <a:pPr marL="0" indent="0">
              <a:buNone/>
            </a:pPr>
            <a:r>
              <a:rPr lang="en-US" dirty="0"/>
              <a:t>Example:</a:t>
            </a:r>
          </a:p>
          <a:p>
            <a:pPr marL="0" indent="0">
              <a:buNone/>
            </a:pPr>
            <a:r>
              <a:rPr lang="en-US" dirty="0"/>
              <a:t>Sales[</a:t>
            </a:r>
            <a:r>
              <a:rPr lang="en-US" dirty="0" err="1"/>
              <a:t>GrossMargin</a:t>
            </a:r>
            <a:r>
              <a:rPr lang="en-US" dirty="0"/>
              <a:t>] = Sales[</a:t>
            </a:r>
            <a:r>
              <a:rPr lang="en-US" dirty="0" err="1"/>
              <a:t>SalesAmount</a:t>
            </a:r>
            <a:r>
              <a:rPr lang="en-US" dirty="0"/>
              <a:t>] – Sales[</a:t>
            </a:r>
            <a:r>
              <a:rPr lang="en-US" dirty="0" err="1"/>
              <a:t>TotalProductCost</a:t>
            </a:r>
            <a:r>
              <a:rPr lang="en-US" dirty="0"/>
              <a:t>]</a:t>
            </a:r>
          </a:p>
        </p:txBody>
      </p:sp>
      <p:sp>
        <p:nvSpPr>
          <p:cNvPr id="4" name="Inhaltsplatzhalter 3">
            <a:extLst>
              <a:ext uri="{FF2B5EF4-FFF2-40B4-BE49-F238E27FC236}">
                <a16:creationId xmlns:a16="http://schemas.microsoft.com/office/drawing/2014/main" id="{EE673427-2209-4C2D-BC09-68D0134429F1}"/>
              </a:ext>
            </a:extLst>
          </p:cNvPr>
          <p:cNvSpPr>
            <a:spLocks noGrp="1"/>
          </p:cNvSpPr>
          <p:nvPr>
            <p:ph sz="half" idx="2"/>
          </p:nvPr>
        </p:nvSpPr>
        <p:spPr>
          <a:xfrm>
            <a:off x="6172200" y="1825625"/>
            <a:ext cx="5721350" cy="4351338"/>
          </a:xfrm>
        </p:spPr>
        <p:txBody>
          <a:bodyPr>
            <a:normAutofit lnSpcReduction="10000"/>
          </a:bodyPr>
          <a:lstStyle/>
          <a:p>
            <a:r>
              <a:rPr lang="en-US" dirty="0"/>
              <a:t>Evaluated at runtime</a:t>
            </a:r>
          </a:p>
          <a:p>
            <a:r>
              <a:rPr lang="en-US" dirty="0"/>
              <a:t>Can be used as values in a pivot table</a:t>
            </a:r>
          </a:p>
          <a:p>
            <a:r>
              <a:rPr lang="en-US" dirty="0"/>
              <a:t>always Operates on aggregations of data under an evaluation context</a:t>
            </a:r>
          </a:p>
          <a:p>
            <a:pPr marL="0" indent="0">
              <a:buNone/>
            </a:pPr>
            <a:endParaRPr lang="en-US" dirty="0"/>
          </a:p>
          <a:p>
            <a:pPr marL="0" indent="0">
              <a:buNone/>
            </a:pPr>
            <a:r>
              <a:rPr lang="en-US" dirty="0"/>
              <a:t>Example:</a:t>
            </a:r>
          </a:p>
          <a:p>
            <a:pPr marL="0" indent="0">
              <a:buNone/>
            </a:pPr>
            <a:r>
              <a:rPr lang="en-US" dirty="0" err="1"/>
              <a:t>GrossMargin</a:t>
            </a:r>
            <a:r>
              <a:rPr lang="en-US" dirty="0"/>
              <a:t> := </a:t>
            </a:r>
          </a:p>
          <a:p>
            <a:pPr marL="0" indent="0">
              <a:buNone/>
            </a:pPr>
            <a:r>
              <a:rPr lang="en-US" dirty="0"/>
              <a:t>SUM(Sales[</a:t>
            </a:r>
            <a:r>
              <a:rPr lang="en-US" dirty="0" err="1"/>
              <a:t>SalesAmount</a:t>
            </a:r>
            <a:r>
              <a:rPr lang="en-US" dirty="0"/>
              <a:t>]) – SUM(Sales[</a:t>
            </a:r>
            <a:r>
              <a:rPr lang="en-US" dirty="0" err="1"/>
              <a:t>TotalProductCost</a:t>
            </a:r>
            <a:r>
              <a:rPr lang="en-US" dirty="0"/>
              <a:t>])</a:t>
            </a:r>
          </a:p>
        </p:txBody>
      </p:sp>
    </p:spTree>
    <p:extLst>
      <p:ext uri="{BB962C8B-B14F-4D97-AF65-F5344CB8AC3E}">
        <p14:creationId xmlns:p14="http://schemas.microsoft.com/office/powerpoint/2010/main" val="14436258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17CAF5-1F2F-4C78-879C-A37E828E47F3}"/>
              </a:ext>
            </a:extLst>
          </p:cNvPr>
          <p:cNvSpPr>
            <a:spLocks noGrp="1"/>
          </p:cNvSpPr>
          <p:nvPr>
            <p:ph type="title"/>
          </p:nvPr>
        </p:nvSpPr>
        <p:spPr/>
        <p:txBody>
          <a:bodyPr/>
          <a:lstStyle/>
          <a:p>
            <a:r>
              <a:rPr lang="en-US" dirty="0"/>
              <a:t>Evaluation Context</a:t>
            </a:r>
            <a:endParaRPr lang="en-AT" dirty="0"/>
          </a:p>
        </p:txBody>
      </p:sp>
      <p:sp>
        <p:nvSpPr>
          <p:cNvPr id="3" name="Inhaltsplatzhalter 2">
            <a:extLst>
              <a:ext uri="{FF2B5EF4-FFF2-40B4-BE49-F238E27FC236}">
                <a16:creationId xmlns:a16="http://schemas.microsoft.com/office/drawing/2014/main" id="{034D2214-8954-410B-ACBC-EE3ED7DF591C}"/>
              </a:ext>
            </a:extLst>
          </p:cNvPr>
          <p:cNvSpPr>
            <a:spLocks noGrp="1"/>
          </p:cNvSpPr>
          <p:nvPr>
            <p:ph idx="1"/>
          </p:nvPr>
        </p:nvSpPr>
        <p:spPr>
          <a:xfrm>
            <a:off x="838200" y="1825625"/>
            <a:ext cx="11236424" cy="4351338"/>
          </a:xfrm>
        </p:spPr>
        <p:txBody>
          <a:bodyPr/>
          <a:lstStyle/>
          <a:p>
            <a:r>
              <a:rPr lang="en-US" dirty="0"/>
              <a:t>Row Context</a:t>
            </a:r>
          </a:p>
          <a:p>
            <a:r>
              <a:rPr lang="en-US" dirty="0"/>
              <a:t>Filter Context</a:t>
            </a:r>
          </a:p>
          <a:p>
            <a:endParaRPr lang="en-US" dirty="0"/>
          </a:p>
          <a:p>
            <a:pPr marL="0" indent="0">
              <a:buNone/>
            </a:pPr>
            <a:r>
              <a:rPr lang="en-US" b="1" i="1" dirty="0"/>
              <a:t>“The filter context filters the model the row context iterates one table.”</a:t>
            </a:r>
          </a:p>
          <a:p>
            <a:pPr marL="0" indent="0">
              <a:buNone/>
            </a:pPr>
            <a:endParaRPr lang="en-US" b="1" i="1" dirty="0"/>
          </a:p>
          <a:p>
            <a:pPr marL="0" indent="0">
              <a:buNone/>
            </a:pPr>
            <a:endParaRPr lang="en-US" b="1" i="1" dirty="0"/>
          </a:p>
        </p:txBody>
      </p:sp>
    </p:spTree>
    <p:extLst>
      <p:ext uri="{BB962C8B-B14F-4D97-AF65-F5344CB8AC3E}">
        <p14:creationId xmlns:p14="http://schemas.microsoft.com/office/powerpoint/2010/main" val="22114690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E12003-E25E-4564-8BC3-C4424BD4B175}"/>
              </a:ext>
            </a:extLst>
          </p:cNvPr>
          <p:cNvSpPr>
            <a:spLocks noGrp="1"/>
          </p:cNvSpPr>
          <p:nvPr>
            <p:ph type="title"/>
          </p:nvPr>
        </p:nvSpPr>
        <p:spPr/>
        <p:txBody>
          <a:bodyPr/>
          <a:lstStyle/>
          <a:p>
            <a:r>
              <a:rPr lang="en-US" dirty="0"/>
              <a:t>Looking at our example again…</a:t>
            </a:r>
            <a:endParaRPr lang="en-AT" dirty="0"/>
          </a:p>
        </p:txBody>
      </p:sp>
      <p:sp>
        <p:nvSpPr>
          <p:cNvPr id="3" name="Inhaltsplatzhalter 2">
            <a:extLst>
              <a:ext uri="{FF2B5EF4-FFF2-40B4-BE49-F238E27FC236}">
                <a16:creationId xmlns:a16="http://schemas.microsoft.com/office/drawing/2014/main" id="{6167DA70-C68C-4016-B06D-F5A4E9377E43}"/>
              </a:ext>
            </a:extLst>
          </p:cNvPr>
          <p:cNvSpPr>
            <a:spLocks noGrp="1"/>
          </p:cNvSpPr>
          <p:nvPr>
            <p:ph idx="1"/>
          </p:nvPr>
        </p:nvSpPr>
        <p:spPr/>
        <p:txBody>
          <a:bodyPr/>
          <a:lstStyle/>
          <a:p>
            <a:endParaRPr lang="en-AT"/>
          </a:p>
        </p:txBody>
      </p:sp>
      <p:pic>
        <p:nvPicPr>
          <p:cNvPr id="5" name="Grafik 4">
            <a:extLst>
              <a:ext uri="{FF2B5EF4-FFF2-40B4-BE49-F238E27FC236}">
                <a16:creationId xmlns:a16="http://schemas.microsoft.com/office/drawing/2014/main" id="{5F438477-DE60-479B-AABF-E99F7EEBCB78}"/>
              </a:ext>
            </a:extLst>
          </p:cNvPr>
          <p:cNvPicPr>
            <a:picLocks noChangeAspect="1"/>
          </p:cNvPicPr>
          <p:nvPr/>
        </p:nvPicPr>
        <p:blipFill>
          <a:blip r:embed="rId2"/>
          <a:stretch>
            <a:fillRect/>
          </a:stretch>
        </p:blipFill>
        <p:spPr>
          <a:xfrm>
            <a:off x="903041" y="1531337"/>
            <a:ext cx="9017158" cy="5051328"/>
          </a:xfrm>
          <a:prstGeom prst="rect">
            <a:avLst/>
          </a:prstGeom>
        </p:spPr>
      </p:pic>
    </p:spTree>
    <p:extLst>
      <p:ext uri="{BB962C8B-B14F-4D97-AF65-F5344CB8AC3E}">
        <p14:creationId xmlns:p14="http://schemas.microsoft.com/office/powerpoint/2010/main" val="42181275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9C9C1C-5460-420D-8FA6-3733B2505259}"/>
              </a:ext>
            </a:extLst>
          </p:cNvPr>
          <p:cNvSpPr>
            <a:spLocks noGrp="1"/>
          </p:cNvSpPr>
          <p:nvPr>
            <p:ph type="title"/>
          </p:nvPr>
        </p:nvSpPr>
        <p:spPr/>
        <p:txBody>
          <a:bodyPr/>
          <a:lstStyle/>
          <a:p>
            <a:r>
              <a:rPr lang="en-US" dirty="0"/>
              <a:t>Row Context</a:t>
            </a:r>
            <a:endParaRPr lang="en-AT" dirty="0"/>
          </a:p>
        </p:txBody>
      </p:sp>
      <p:sp>
        <p:nvSpPr>
          <p:cNvPr id="3" name="Inhaltsplatzhalter 2">
            <a:extLst>
              <a:ext uri="{FF2B5EF4-FFF2-40B4-BE49-F238E27FC236}">
                <a16:creationId xmlns:a16="http://schemas.microsoft.com/office/drawing/2014/main" id="{CCCF49F7-8DB3-4BA8-84EE-32C281D323AC}"/>
              </a:ext>
            </a:extLst>
          </p:cNvPr>
          <p:cNvSpPr>
            <a:spLocks noGrp="1"/>
          </p:cNvSpPr>
          <p:nvPr>
            <p:ph idx="1"/>
          </p:nvPr>
        </p:nvSpPr>
        <p:spPr/>
        <p:txBody>
          <a:bodyPr/>
          <a:lstStyle/>
          <a:p>
            <a:r>
              <a:rPr lang="en-US" dirty="0"/>
              <a:t>is an iterator (like a cursor)</a:t>
            </a:r>
          </a:p>
          <a:p>
            <a:r>
              <a:rPr lang="en-US" dirty="0"/>
              <a:t>It scans a table and for each row allows an expression to access each column in that row. </a:t>
            </a:r>
          </a:p>
          <a:p>
            <a:endParaRPr lang="en-US" dirty="0"/>
          </a:p>
          <a:p>
            <a:r>
              <a:rPr lang="en-US" dirty="0"/>
              <a:t>Example Expression:</a:t>
            </a:r>
          </a:p>
          <a:p>
            <a:pPr marL="0" indent="0">
              <a:buNone/>
            </a:pPr>
            <a:r>
              <a:rPr lang="de-AT" sz="1800" dirty="0">
                <a:solidFill>
                  <a:srgbClr val="484848"/>
                </a:solidFill>
                <a:latin typeface="Tahoma" panose="020B0604030504040204" pitchFamily="34" charset="0"/>
              </a:rPr>
              <a:t>= </a:t>
            </a:r>
            <a:r>
              <a:rPr lang="de-AT" sz="1800" dirty="0" err="1">
                <a:solidFill>
                  <a:srgbClr val="0000FF"/>
                </a:solidFill>
                <a:latin typeface="Tahoma" panose="020B0604030504040204" pitchFamily="34" charset="0"/>
              </a:rPr>
              <a:t>if</a:t>
            </a:r>
            <a:r>
              <a:rPr lang="de-AT" sz="1800" dirty="0">
                <a:solidFill>
                  <a:srgbClr val="484848"/>
                </a:solidFill>
                <a:latin typeface="Tahoma" panose="020B0604030504040204" pitchFamily="34" charset="0"/>
              </a:rPr>
              <a:t> ([Bankleitzahl] = 33078; </a:t>
            </a:r>
            <a:r>
              <a:rPr lang="de-AT" sz="1800" dirty="0">
                <a:solidFill>
                  <a:srgbClr val="A31515"/>
                </a:solidFill>
                <a:latin typeface="Tahoma" panose="020B0604030504040204" pitchFamily="34" charset="0"/>
              </a:rPr>
              <a:t>"</a:t>
            </a:r>
            <a:r>
              <a:rPr lang="de-AT" sz="1800" dirty="0" err="1">
                <a:solidFill>
                  <a:srgbClr val="A31515"/>
                </a:solidFill>
                <a:latin typeface="Tahoma" panose="020B0604030504040204" pitchFamily="34" charset="0"/>
              </a:rPr>
              <a:t>Purbach</a:t>
            </a:r>
            <a:r>
              <a:rPr lang="de-AT" sz="1800" dirty="0">
                <a:solidFill>
                  <a:srgbClr val="A31515"/>
                </a:solidFill>
                <a:latin typeface="Tahoma" panose="020B0604030504040204" pitchFamily="34" charset="0"/>
              </a:rPr>
              <a:t>"</a:t>
            </a:r>
            <a:r>
              <a:rPr lang="de-AT" sz="1800" dirty="0">
                <a:solidFill>
                  <a:srgbClr val="484848"/>
                </a:solidFill>
                <a:latin typeface="Tahoma" panose="020B0604030504040204" pitchFamily="34" charset="0"/>
              </a:rPr>
              <a:t>;</a:t>
            </a:r>
            <a:r>
              <a:rPr lang="de-AT" sz="1800" dirty="0">
                <a:solidFill>
                  <a:srgbClr val="A31515"/>
                </a:solidFill>
                <a:latin typeface="Tahoma" panose="020B0604030504040204" pitchFamily="34" charset="0"/>
              </a:rPr>
              <a:t>"Bruck"</a:t>
            </a:r>
            <a:r>
              <a:rPr lang="de-AT" sz="1800" dirty="0">
                <a:solidFill>
                  <a:srgbClr val="484848"/>
                </a:solidFill>
                <a:latin typeface="Tahoma" panose="020B0604030504040204" pitchFamily="34" charset="0"/>
              </a:rPr>
              <a:t>)</a:t>
            </a:r>
          </a:p>
          <a:p>
            <a:pPr marL="0" indent="0">
              <a:buNone/>
            </a:pPr>
            <a:endParaRPr lang="de-AT" sz="1800" dirty="0">
              <a:solidFill>
                <a:srgbClr val="484848"/>
              </a:solidFill>
              <a:latin typeface="Tahoma" panose="020B0604030504040204" pitchFamily="34" charset="0"/>
            </a:endParaRPr>
          </a:p>
          <a:p>
            <a:pPr marL="0" indent="0">
              <a:buNone/>
            </a:pPr>
            <a:r>
              <a:rPr lang="de-AT" sz="1800" dirty="0" err="1">
                <a:solidFill>
                  <a:srgbClr val="484848"/>
                </a:solidFill>
                <a:latin typeface="Tahoma" panose="020B0604030504040204" pitchFamily="34" charset="0"/>
              </a:rPr>
              <a:t>Besides</a:t>
            </a:r>
            <a:r>
              <a:rPr lang="de-AT" sz="1800" dirty="0">
                <a:solidFill>
                  <a:srgbClr val="484848"/>
                </a:solidFill>
                <a:latin typeface="Tahoma" panose="020B0604030504040204" pitchFamily="34" charset="0"/>
              </a:rPr>
              <a:t> </a:t>
            </a:r>
            <a:r>
              <a:rPr lang="de-AT" sz="1800" dirty="0" err="1">
                <a:solidFill>
                  <a:srgbClr val="484848"/>
                </a:solidFill>
                <a:latin typeface="Tahoma" panose="020B0604030504040204" pitchFamily="34" charset="0"/>
              </a:rPr>
              <a:t>calculated</a:t>
            </a:r>
            <a:r>
              <a:rPr lang="de-AT" sz="1800" dirty="0">
                <a:solidFill>
                  <a:srgbClr val="484848"/>
                </a:solidFill>
                <a:latin typeface="Tahoma" panose="020B0604030504040204" pitchFamily="34" charset="0"/>
              </a:rPr>
              <a:t> </a:t>
            </a:r>
            <a:r>
              <a:rPr lang="de-AT" sz="1800" dirty="0" err="1">
                <a:solidFill>
                  <a:srgbClr val="484848"/>
                </a:solidFill>
                <a:latin typeface="Tahoma" panose="020B0604030504040204" pitchFamily="34" charset="0"/>
              </a:rPr>
              <a:t>columns</a:t>
            </a:r>
            <a:r>
              <a:rPr lang="de-AT" sz="1800" dirty="0">
                <a:solidFill>
                  <a:srgbClr val="484848"/>
                </a:solidFill>
                <a:latin typeface="Tahoma" panose="020B0604030504040204" pitchFamily="34" charset="0"/>
              </a:rPr>
              <a:t> in </a:t>
            </a:r>
            <a:r>
              <a:rPr lang="de-AT" sz="1800" dirty="0" err="1">
                <a:solidFill>
                  <a:srgbClr val="484848"/>
                </a:solidFill>
                <a:latin typeface="Tahoma" panose="020B0604030504040204" pitchFamily="34" charset="0"/>
              </a:rPr>
              <a:t>tables</a:t>
            </a:r>
            <a:r>
              <a:rPr lang="de-AT" sz="1800" dirty="0">
                <a:solidFill>
                  <a:srgbClr val="484848"/>
                </a:solidFill>
                <a:latin typeface="Tahoma" panose="020B0604030504040204" pitchFamily="34" charset="0"/>
              </a:rPr>
              <a:t> also </a:t>
            </a:r>
            <a:r>
              <a:rPr lang="de-AT" sz="1800" dirty="0" err="1">
                <a:solidFill>
                  <a:srgbClr val="484848"/>
                </a:solidFill>
                <a:latin typeface="Tahoma" panose="020B0604030504040204" pitchFamily="34" charset="0"/>
              </a:rPr>
              <a:t>many</a:t>
            </a:r>
            <a:r>
              <a:rPr lang="de-AT" sz="1800" dirty="0">
                <a:solidFill>
                  <a:srgbClr val="484848"/>
                </a:solidFill>
                <a:latin typeface="Tahoma" panose="020B0604030504040204" pitchFamily="34" charset="0"/>
              </a:rPr>
              <a:t> </a:t>
            </a:r>
            <a:r>
              <a:rPr lang="de-AT" sz="1800" dirty="0" err="1">
                <a:solidFill>
                  <a:srgbClr val="484848"/>
                </a:solidFill>
                <a:latin typeface="Tahoma" panose="020B0604030504040204" pitchFamily="34" charset="0"/>
              </a:rPr>
              <a:t>functions</a:t>
            </a:r>
            <a:r>
              <a:rPr lang="de-AT" sz="1800" dirty="0">
                <a:solidFill>
                  <a:srgbClr val="484848"/>
                </a:solidFill>
                <a:latin typeface="Tahoma" panose="020B0604030504040204" pitchFamily="34" charset="0"/>
              </a:rPr>
              <a:t> </a:t>
            </a:r>
            <a:r>
              <a:rPr lang="de-AT" sz="1800" dirty="0" err="1">
                <a:solidFill>
                  <a:srgbClr val="484848"/>
                </a:solidFill>
                <a:latin typeface="Tahoma" panose="020B0604030504040204" pitchFamily="34" charset="0"/>
              </a:rPr>
              <a:t>create</a:t>
            </a:r>
            <a:r>
              <a:rPr lang="de-AT" sz="1800" dirty="0">
                <a:solidFill>
                  <a:srgbClr val="484848"/>
                </a:solidFill>
                <a:latin typeface="Tahoma" panose="020B0604030504040204" pitchFamily="34" charset="0"/>
              </a:rPr>
              <a:t> </a:t>
            </a:r>
            <a:r>
              <a:rPr lang="de-AT" sz="1800" dirty="0" err="1">
                <a:solidFill>
                  <a:srgbClr val="484848"/>
                </a:solidFill>
                <a:latin typeface="Tahoma" panose="020B0604030504040204" pitchFamily="34" charset="0"/>
              </a:rPr>
              <a:t>iterators</a:t>
            </a:r>
            <a:r>
              <a:rPr lang="de-AT" sz="1800" dirty="0">
                <a:solidFill>
                  <a:srgbClr val="484848"/>
                </a:solidFill>
                <a:latin typeface="Tahoma" panose="020B0604030504040204" pitchFamily="34" charset="0"/>
              </a:rPr>
              <a:t> (</a:t>
            </a:r>
            <a:r>
              <a:rPr lang="de-AT" sz="1800" dirty="0" err="1">
                <a:solidFill>
                  <a:srgbClr val="484848"/>
                </a:solidFill>
                <a:latin typeface="Tahoma" panose="020B0604030504040204" pitchFamily="34" charset="0"/>
              </a:rPr>
              <a:t>row</a:t>
            </a:r>
            <a:r>
              <a:rPr lang="de-AT" sz="1800" dirty="0">
                <a:solidFill>
                  <a:srgbClr val="484848"/>
                </a:solidFill>
                <a:latin typeface="Tahoma" panose="020B0604030504040204" pitchFamily="34" charset="0"/>
              </a:rPr>
              <a:t> </a:t>
            </a:r>
            <a:r>
              <a:rPr lang="de-AT" sz="1800" dirty="0" err="1">
                <a:solidFill>
                  <a:srgbClr val="484848"/>
                </a:solidFill>
                <a:latin typeface="Tahoma" panose="020B0604030504040204" pitchFamily="34" charset="0"/>
              </a:rPr>
              <a:t>contexts</a:t>
            </a:r>
            <a:r>
              <a:rPr lang="de-AT" sz="1800" dirty="0">
                <a:solidFill>
                  <a:srgbClr val="484848"/>
                </a:solidFill>
                <a:latin typeface="Tahoma" panose="020B0604030504040204" pitchFamily="34" charset="0"/>
              </a:rPr>
              <a:t>)! </a:t>
            </a:r>
          </a:p>
          <a:p>
            <a:pPr marL="0" indent="0">
              <a:buNone/>
            </a:pPr>
            <a:r>
              <a:rPr lang="de-AT" sz="1800" dirty="0" err="1">
                <a:solidFill>
                  <a:srgbClr val="484848"/>
                </a:solidFill>
                <a:latin typeface="Tahoma" panose="020B0604030504040204" pitchFamily="34" charset="0"/>
              </a:rPr>
              <a:t>For</a:t>
            </a:r>
            <a:r>
              <a:rPr lang="de-AT" sz="1800" dirty="0">
                <a:solidFill>
                  <a:srgbClr val="484848"/>
                </a:solidFill>
                <a:latin typeface="Tahoma" panose="020B0604030504040204" pitchFamily="34" charset="0"/>
              </a:rPr>
              <a:t> </a:t>
            </a:r>
            <a:r>
              <a:rPr lang="de-AT" sz="1800" dirty="0" err="1">
                <a:solidFill>
                  <a:srgbClr val="484848"/>
                </a:solidFill>
                <a:latin typeface="Tahoma" panose="020B0604030504040204" pitchFamily="34" charset="0"/>
              </a:rPr>
              <a:t>example</a:t>
            </a:r>
            <a:r>
              <a:rPr lang="de-AT" sz="1800" dirty="0">
                <a:solidFill>
                  <a:srgbClr val="484848"/>
                </a:solidFill>
                <a:latin typeface="Tahoma" panose="020B0604030504040204" pitchFamily="34" charset="0"/>
              </a:rPr>
              <a:t> all </a:t>
            </a:r>
            <a:r>
              <a:rPr lang="de-AT" sz="1800" dirty="0" err="1">
                <a:solidFill>
                  <a:srgbClr val="484848"/>
                </a:solidFill>
                <a:latin typeface="Tahoma" panose="020B0604030504040204" pitchFamily="34" charset="0"/>
              </a:rPr>
              <a:t>aggregators</a:t>
            </a:r>
            <a:r>
              <a:rPr lang="de-AT" sz="1800" dirty="0">
                <a:solidFill>
                  <a:srgbClr val="484848"/>
                </a:solidFill>
                <a:latin typeface="Tahoma" panose="020B0604030504040204" pitchFamily="34" charset="0"/>
              </a:rPr>
              <a:t> like SUM (, MIN, MAX, AVG,…) </a:t>
            </a:r>
            <a:r>
              <a:rPr lang="de-AT" sz="1800" dirty="0" err="1">
                <a:solidFill>
                  <a:srgbClr val="484848"/>
                </a:solidFill>
                <a:latin typeface="Tahoma" panose="020B0604030504040204" pitchFamily="34" charset="0"/>
              </a:rPr>
              <a:t>that</a:t>
            </a:r>
            <a:r>
              <a:rPr lang="de-AT" sz="1800" dirty="0">
                <a:solidFill>
                  <a:srgbClr val="484848"/>
                </a:solidFill>
                <a:latin typeface="Tahoma" panose="020B0604030504040204" pitchFamily="34" charset="0"/>
              </a:rPr>
              <a:t> </a:t>
            </a:r>
            <a:r>
              <a:rPr lang="de-AT" sz="1800" dirty="0" err="1">
                <a:solidFill>
                  <a:srgbClr val="484848"/>
                </a:solidFill>
                <a:latin typeface="Tahoma" panose="020B0604030504040204" pitchFamily="34" charset="0"/>
              </a:rPr>
              <a:t>is</a:t>
            </a:r>
            <a:r>
              <a:rPr lang="de-AT" sz="1800" dirty="0">
                <a:solidFill>
                  <a:srgbClr val="484848"/>
                </a:solidFill>
                <a:latin typeface="Tahoma" panose="020B0604030504040204" pitchFamily="34" charset="0"/>
              </a:rPr>
              <a:t> </a:t>
            </a:r>
            <a:r>
              <a:rPr lang="de-AT" sz="1800" dirty="0" err="1">
                <a:solidFill>
                  <a:srgbClr val="484848"/>
                </a:solidFill>
                <a:latin typeface="Tahoma" panose="020B0604030504040204" pitchFamily="34" charset="0"/>
              </a:rPr>
              <a:t>syntax</a:t>
            </a:r>
            <a:r>
              <a:rPr lang="de-AT" sz="1800" dirty="0">
                <a:solidFill>
                  <a:srgbClr val="484848"/>
                </a:solidFill>
                <a:latin typeface="Tahoma" panose="020B0604030504040204" pitchFamily="34" charset="0"/>
              </a:rPr>
              <a:t> </a:t>
            </a:r>
            <a:r>
              <a:rPr lang="de-AT" sz="1800" dirty="0" err="1">
                <a:solidFill>
                  <a:srgbClr val="484848"/>
                </a:solidFill>
                <a:latin typeface="Tahoma" panose="020B0604030504040204" pitchFamily="34" charset="0"/>
              </a:rPr>
              <a:t>sugar</a:t>
            </a:r>
            <a:r>
              <a:rPr lang="de-AT" sz="1800" dirty="0">
                <a:solidFill>
                  <a:srgbClr val="484848"/>
                </a:solidFill>
                <a:latin typeface="Tahoma" panose="020B0604030504040204" pitchFamily="34" charset="0"/>
              </a:rPr>
              <a:t> </a:t>
            </a:r>
            <a:r>
              <a:rPr lang="de-AT" sz="1800" dirty="0" err="1">
                <a:solidFill>
                  <a:srgbClr val="484848"/>
                </a:solidFill>
                <a:latin typeface="Tahoma" panose="020B0604030504040204" pitchFamily="34" charset="0"/>
              </a:rPr>
              <a:t>for</a:t>
            </a:r>
            <a:r>
              <a:rPr lang="de-AT" sz="1800" dirty="0">
                <a:solidFill>
                  <a:srgbClr val="484848"/>
                </a:solidFill>
                <a:latin typeface="Tahoma" panose="020B0604030504040204" pitchFamily="34" charset="0"/>
              </a:rPr>
              <a:t> SUMX (&lt;</a:t>
            </a:r>
            <a:r>
              <a:rPr lang="de-AT" sz="1800" dirty="0" err="1">
                <a:solidFill>
                  <a:srgbClr val="484848"/>
                </a:solidFill>
                <a:latin typeface="Tahoma" panose="020B0604030504040204" pitchFamily="34" charset="0"/>
              </a:rPr>
              <a:t>table</a:t>
            </a:r>
            <a:r>
              <a:rPr lang="de-AT" sz="1800" dirty="0">
                <a:solidFill>
                  <a:srgbClr val="484848"/>
                </a:solidFill>
                <a:latin typeface="Tahoma" panose="020B0604030504040204" pitchFamily="34" charset="0"/>
              </a:rPr>
              <a:t>&gt;, ‘</a:t>
            </a:r>
            <a:r>
              <a:rPr lang="de-AT" sz="1800" dirty="0" err="1">
                <a:solidFill>
                  <a:srgbClr val="484848"/>
                </a:solidFill>
                <a:latin typeface="Tahoma" panose="020B0604030504040204" pitchFamily="34" charset="0"/>
              </a:rPr>
              <a:t>table</a:t>
            </a:r>
            <a:r>
              <a:rPr lang="de-AT" sz="1800" dirty="0">
                <a:solidFill>
                  <a:srgbClr val="484848"/>
                </a:solidFill>
                <a:latin typeface="Tahoma" panose="020B0604030504040204" pitchFamily="34" charset="0"/>
              </a:rPr>
              <a:t>‘[</a:t>
            </a:r>
            <a:r>
              <a:rPr lang="de-AT" sz="1800" dirty="0" err="1">
                <a:solidFill>
                  <a:srgbClr val="484848"/>
                </a:solidFill>
                <a:latin typeface="Tahoma" panose="020B0604030504040204" pitchFamily="34" charset="0"/>
              </a:rPr>
              <a:t>Column</a:t>
            </a:r>
            <a:r>
              <a:rPr lang="de-AT" sz="1800" dirty="0">
                <a:solidFill>
                  <a:srgbClr val="484848"/>
                </a:solidFill>
                <a:latin typeface="Tahoma" panose="020B0604030504040204" pitchFamily="34" charset="0"/>
              </a:rPr>
              <a:t>])</a:t>
            </a:r>
            <a:endParaRPr lang="en-AT" dirty="0"/>
          </a:p>
        </p:txBody>
      </p:sp>
    </p:spTree>
    <p:extLst>
      <p:ext uri="{BB962C8B-B14F-4D97-AF65-F5344CB8AC3E}">
        <p14:creationId xmlns:p14="http://schemas.microsoft.com/office/powerpoint/2010/main" val="7938099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5C0D9E-3853-4E38-9B4D-1FE663453D79}"/>
              </a:ext>
            </a:extLst>
          </p:cNvPr>
          <p:cNvSpPr>
            <a:spLocks noGrp="1"/>
          </p:cNvSpPr>
          <p:nvPr>
            <p:ph type="title"/>
          </p:nvPr>
        </p:nvSpPr>
        <p:spPr/>
        <p:txBody>
          <a:bodyPr/>
          <a:lstStyle/>
          <a:p>
            <a:r>
              <a:rPr lang="en-US" dirty="0"/>
              <a:t>Filter Context</a:t>
            </a:r>
            <a:endParaRPr lang="en-AT" dirty="0"/>
          </a:p>
        </p:txBody>
      </p:sp>
      <p:pic>
        <p:nvPicPr>
          <p:cNvPr id="14" name="Grafik 13">
            <a:extLst>
              <a:ext uri="{FF2B5EF4-FFF2-40B4-BE49-F238E27FC236}">
                <a16:creationId xmlns:a16="http://schemas.microsoft.com/office/drawing/2014/main" id="{DB666517-7E8F-42E8-BDDB-8B56D0D63B03}"/>
              </a:ext>
            </a:extLst>
          </p:cNvPr>
          <p:cNvPicPr>
            <a:picLocks noChangeAspect="1"/>
          </p:cNvPicPr>
          <p:nvPr/>
        </p:nvPicPr>
        <p:blipFill>
          <a:blip r:embed="rId2"/>
          <a:stretch>
            <a:fillRect/>
          </a:stretch>
        </p:blipFill>
        <p:spPr>
          <a:xfrm>
            <a:off x="1046020" y="1699384"/>
            <a:ext cx="6773827" cy="3459232"/>
          </a:xfrm>
          <a:prstGeom prst="rect">
            <a:avLst/>
          </a:prstGeom>
        </p:spPr>
      </p:pic>
      <p:sp>
        <p:nvSpPr>
          <p:cNvPr id="6" name="Rechteck 5">
            <a:extLst>
              <a:ext uri="{FF2B5EF4-FFF2-40B4-BE49-F238E27FC236}">
                <a16:creationId xmlns:a16="http://schemas.microsoft.com/office/drawing/2014/main" id="{65A7F534-A913-4D67-BE24-FC78B3EAC164}"/>
              </a:ext>
            </a:extLst>
          </p:cNvPr>
          <p:cNvSpPr/>
          <p:nvPr/>
        </p:nvSpPr>
        <p:spPr>
          <a:xfrm>
            <a:off x="4004050" y="2612854"/>
            <a:ext cx="477079" cy="205637"/>
          </a:xfrm>
          <a:prstGeom prst="rect">
            <a:avLst/>
          </a:prstGeom>
          <a:noFill/>
          <a:ln>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T"/>
          </a:p>
        </p:txBody>
      </p:sp>
      <p:sp>
        <p:nvSpPr>
          <p:cNvPr id="16" name="Sprechblase: rechteckig 15">
            <a:extLst>
              <a:ext uri="{FF2B5EF4-FFF2-40B4-BE49-F238E27FC236}">
                <a16:creationId xmlns:a16="http://schemas.microsoft.com/office/drawing/2014/main" id="{E982CE82-ED08-44AC-83FC-4270F0136F90}"/>
              </a:ext>
            </a:extLst>
          </p:cNvPr>
          <p:cNvSpPr/>
          <p:nvPr/>
        </p:nvSpPr>
        <p:spPr>
          <a:xfrm>
            <a:off x="8700999" y="306693"/>
            <a:ext cx="3112368" cy="4094922"/>
          </a:xfrm>
          <a:prstGeom prst="wedgeRectCallout">
            <a:avLst>
              <a:gd name="adj1" fmla="val -182855"/>
              <a:gd name="adj2" fmla="val 9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Filter Context for this cell:</a:t>
            </a:r>
          </a:p>
          <a:p>
            <a:pPr algn="ctr"/>
            <a:endParaRPr lang="en-US" dirty="0"/>
          </a:p>
          <a:p>
            <a:pPr algn="ctr"/>
            <a:r>
              <a:rPr lang="en-US" dirty="0"/>
              <a:t>From Table </a:t>
            </a:r>
            <a:r>
              <a:rPr lang="en-US" dirty="0" err="1"/>
              <a:t>DimBuchungskonten</a:t>
            </a:r>
            <a:r>
              <a:rPr lang="en-US" dirty="0"/>
              <a:t> tuple: Column </a:t>
            </a:r>
            <a:r>
              <a:rPr lang="en-US" dirty="0" err="1"/>
              <a:t>Bezeichnung</a:t>
            </a:r>
            <a:r>
              <a:rPr lang="en-US" dirty="0"/>
              <a:t>: “</a:t>
            </a:r>
            <a:r>
              <a:rPr lang="en-US" dirty="0" err="1"/>
              <a:t>Eigenkapital</a:t>
            </a:r>
            <a:r>
              <a:rPr lang="en-US" dirty="0"/>
              <a:t>”</a:t>
            </a:r>
          </a:p>
          <a:p>
            <a:pPr algn="ctr"/>
            <a:endParaRPr lang="en-US" dirty="0"/>
          </a:p>
          <a:p>
            <a:pPr algn="ctr"/>
            <a:r>
              <a:rPr lang="en-US" dirty="0"/>
              <a:t>From Table </a:t>
            </a:r>
            <a:r>
              <a:rPr lang="en-US" dirty="0" err="1"/>
              <a:t>FactBuchungen</a:t>
            </a:r>
            <a:r>
              <a:rPr lang="en-US" dirty="0"/>
              <a:t> Column </a:t>
            </a:r>
            <a:r>
              <a:rPr lang="en-US" dirty="0" err="1"/>
              <a:t>Bankleitzahl</a:t>
            </a:r>
            <a:r>
              <a:rPr lang="en-US" dirty="0"/>
              <a:t>: 33078</a:t>
            </a:r>
          </a:p>
          <a:p>
            <a:pPr algn="ctr"/>
            <a:endParaRPr lang="en-US" dirty="0"/>
          </a:p>
          <a:p>
            <a:pPr algn="ctr"/>
            <a:r>
              <a:rPr lang="en-US" dirty="0"/>
              <a:t>From table  </a:t>
            </a:r>
            <a:r>
              <a:rPr lang="en-US" dirty="0" err="1"/>
              <a:t>DimDates</a:t>
            </a:r>
            <a:r>
              <a:rPr lang="en-US" dirty="0"/>
              <a:t> Column Year: 2020</a:t>
            </a:r>
            <a:endParaRPr lang="en-AT" dirty="0"/>
          </a:p>
        </p:txBody>
      </p:sp>
      <p:sp>
        <p:nvSpPr>
          <p:cNvPr id="18" name="Sprechblase: rechteckig 17">
            <a:extLst>
              <a:ext uri="{FF2B5EF4-FFF2-40B4-BE49-F238E27FC236}">
                <a16:creationId xmlns:a16="http://schemas.microsoft.com/office/drawing/2014/main" id="{D0B8038D-CEC1-4763-879C-914ACA16920B}"/>
              </a:ext>
            </a:extLst>
          </p:cNvPr>
          <p:cNvSpPr/>
          <p:nvPr/>
        </p:nvSpPr>
        <p:spPr>
          <a:xfrm>
            <a:off x="8756848" y="4651513"/>
            <a:ext cx="3226904" cy="2056262"/>
          </a:xfrm>
          <a:prstGeom prst="wedgeRectCallout">
            <a:avLst>
              <a:gd name="adj1" fmla="val -180495"/>
              <a:gd name="adj2" fmla="val -949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Filter Context for this cell:</a:t>
            </a:r>
          </a:p>
          <a:p>
            <a:pPr algn="ctr"/>
            <a:endParaRPr lang="en-US" dirty="0"/>
          </a:p>
          <a:p>
            <a:pPr algn="ctr"/>
            <a:r>
              <a:rPr lang="en-US" dirty="0"/>
              <a:t>From Table </a:t>
            </a:r>
            <a:r>
              <a:rPr lang="en-US" dirty="0" err="1"/>
              <a:t>FactBuchungen</a:t>
            </a:r>
            <a:r>
              <a:rPr lang="en-US" dirty="0"/>
              <a:t> Column </a:t>
            </a:r>
            <a:r>
              <a:rPr lang="en-US" dirty="0" err="1"/>
              <a:t>Bankleitzahl</a:t>
            </a:r>
            <a:r>
              <a:rPr lang="en-US" dirty="0"/>
              <a:t>: 33078</a:t>
            </a:r>
          </a:p>
          <a:p>
            <a:pPr algn="ctr"/>
            <a:endParaRPr lang="en-US" dirty="0"/>
          </a:p>
          <a:p>
            <a:pPr algn="ctr"/>
            <a:r>
              <a:rPr lang="en-US" dirty="0"/>
              <a:t>From table  </a:t>
            </a:r>
            <a:r>
              <a:rPr lang="en-US" dirty="0" err="1"/>
              <a:t>DimDates</a:t>
            </a:r>
            <a:r>
              <a:rPr lang="en-US" dirty="0"/>
              <a:t> Column Year: 2020</a:t>
            </a:r>
            <a:endParaRPr lang="en-AT" dirty="0"/>
          </a:p>
        </p:txBody>
      </p:sp>
      <p:sp>
        <p:nvSpPr>
          <p:cNvPr id="20" name="Rechteck 19">
            <a:extLst>
              <a:ext uri="{FF2B5EF4-FFF2-40B4-BE49-F238E27FC236}">
                <a16:creationId xmlns:a16="http://schemas.microsoft.com/office/drawing/2014/main" id="{D1DC6EC7-90A7-44E8-A9AE-C6F195ADF1FD}"/>
              </a:ext>
            </a:extLst>
          </p:cNvPr>
          <p:cNvSpPr/>
          <p:nvPr/>
        </p:nvSpPr>
        <p:spPr>
          <a:xfrm>
            <a:off x="4004050" y="3526324"/>
            <a:ext cx="477079" cy="205637"/>
          </a:xfrm>
          <a:prstGeom prst="rect">
            <a:avLst/>
          </a:prstGeom>
          <a:noFill/>
          <a:ln>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T"/>
          </a:p>
        </p:txBody>
      </p:sp>
    </p:spTree>
    <p:extLst>
      <p:ext uri="{BB962C8B-B14F-4D97-AF65-F5344CB8AC3E}">
        <p14:creationId xmlns:p14="http://schemas.microsoft.com/office/powerpoint/2010/main" val="31408715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42184D-7F35-4FF3-821A-5F65A3507883}"/>
              </a:ext>
            </a:extLst>
          </p:cNvPr>
          <p:cNvSpPr>
            <a:spLocks noGrp="1"/>
          </p:cNvSpPr>
          <p:nvPr>
            <p:ph type="title"/>
          </p:nvPr>
        </p:nvSpPr>
        <p:spPr/>
        <p:txBody>
          <a:bodyPr/>
          <a:lstStyle/>
          <a:p>
            <a:r>
              <a:rPr lang="en-US" dirty="0"/>
              <a:t>CALCULATE to </a:t>
            </a:r>
            <a:r>
              <a:rPr lang="en-US" b="1" dirty="0"/>
              <a:t>overwrite</a:t>
            </a:r>
            <a:r>
              <a:rPr lang="en-US" dirty="0"/>
              <a:t> the FILTER-Context</a:t>
            </a:r>
            <a:endParaRPr lang="en-AT" dirty="0"/>
          </a:p>
        </p:txBody>
      </p:sp>
      <p:sp>
        <p:nvSpPr>
          <p:cNvPr id="3" name="Inhaltsplatzhalter 2">
            <a:extLst>
              <a:ext uri="{FF2B5EF4-FFF2-40B4-BE49-F238E27FC236}">
                <a16:creationId xmlns:a16="http://schemas.microsoft.com/office/drawing/2014/main" id="{8A690DB0-BE18-4353-9FB8-5A17F82F069C}"/>
              </a:ext>
            </a:extLst>
          </p:cNvPr>
          <p:cNvSpPr>
            <a:spLocks noGrp="1"/>
          </p:cNvSpPr>
          <p:nvPr>
            <p:ph idx="1"/>
          </p:nvPr>
        </p:nvSpPr>
        <p:spPr/>
        <p:txBody>
          <a:bodyPr/>
          <a:lstStyle/>
          <a:p>
            <a:pPr marL="0" indent="0">
              <a:buNone/>
            </a:pPr>
            <a:r>
              <a:rPr lang="de-AT" dirty="0"/>
              <a:t>CALCULATE (</a:t>
            </a:r>
            <a:r>
              <a:rPr lang="de-AT" dirty="0" err="1"/>
              <a:t>Experession</a:t>
            </a:r>
            <a:r>
              <a:rPr lang="de-AT" dirty="0"/>
              <a:t>, </a:t>
            </a:r>
            <a:r>
              <a:rPr lang="de-AT" dirty="0" err="1"/>
              <a:t>Filtercondition</a:t>
            </a:r>
            <a:r>
              <a:rPr lang="de-AT" dirty="0"/>
              <a:t>)</a:t>
            </a:r>
          </a:p>
          <a:p>
            <a:endParaRPr lang="de-AT" dirty="0"/>
          </a:p>
          <a:p>
            <a:r>
              <a:rPr lang="de-AT" dirty="0"/>
              <a:t>Eigenkapital:= CALCULATE([Gesamtbetrag];'</a:t>
            </a:r>
            <a:r>
              <a:rPr lang="de-AT" dirty="0" err="1"/>
              <a:t>DimBuchungskonten</a:t>
            </a:r>
            <a:r>
              <a:rPr lang="de-AT" dirty="0"/>
              <a:t>'[Bezeichnung] = "Eigenkapital")*-1</a:t>
            </a:r>
            <a:endParaRPr lang="en-AT" dirty="0"/>
          </a:p>
        </p:txBody>
      </p:sp>
    </p:spTree>
    <p:extLst>
      <p:ext uri="{BB962C8B-B14F-4D97-AF65-F5344CB8AC3E}">
        <p14:creationId xmlns:p14="http://schemas.microsoft.com/office/powerpoint/2010/main" val="12721952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BBAEC-243A-42C1-B366-E7B267F024F9}"/>
              </a:ext>
            </a:extLst>
          </p:cNvPr>
          <p:cNvSpPr>
            <a:spLocks noGrp="1"/>
          </p:cNvSpPr>
          <p:nvPr>
            <p:ph type="title"/>
          </p:nvPr>
        </p:nvSpPr>
        <p:spPr/>
        <p:txBody>
          <a:bodyPr/>
          <a:lstStyle/>
          <a:p>
            <a:r>
              <a:rPr lang="de-AT" dirty="0"/>
              <a:t>Calculation Groups</a:t>
            </a:r>
            <a:endParaRPr lang="en-US" dirty="0"/>
          </a:p>
        </p:txBody>
      </p:sp>
      <p:sp>
        <p:nvSpPr>
          <p:cNvPr id="3" name="Content Placeholder 2">
            <a:extLst>
              <a:ext uri="{FF2B5EF4-FFF2-40B4-BE49-F238E27FC236}">
                <a16:creationId xmlns:a16="http://schemas.microsoft.com/office/drawing/2014/main" id="{DCF03F16-6962-49B3-8958-57694FCA48D8}"/>
              </a:ext>
            </a:extLst>
          </p:cNvPr>
          <p:cNvSpPr>
            <a:spLocks noGrp="1"/>
          </p:cNvSpPr>
          <p:nvPr>
            <p:ph idx="1"/>
          </p:nvPr>
        </p:nvSpPr>
        <p:spPr/>
        <p:txBody>
          <a:bodyPr/>
          <a:lstStyle/>
          <a:p>
            <a:r>
              <a:rPr lang="en-US" dirty="0"/>
              <a:t>To define generic calculation</a:t>
            </a:r>
          </a:p>
          <a:p>
            <a:r>
              <a:rPr lang="en-US" dirty="0"/>
              <a:t>Can be seen as a template where the measure gets replaced at </a:t>
            </a:r>
            <a:r>
              <a:rPr lang="en-US" dirty="0" err="1"/>
              <a:t>querytime</a:t>
            </a:r>
            <a:r>
              <a:rPr lang="en-US" dirty="0"/>
              <a:t>.</a:t>
            </a:r>
          </a:p>
          <a:p>
            <a:endParaRPr lang="en-US" dirty="0"/>
          </a:p>
          <a:p>
            <a:r>
              <a:rPr lang="en-US" dirty="0"/>
              <a:t>Example:</a:t>
            </a:r>
          </a:p>
          <a:p>
            <a:pPr marL="0" indent="0">
              <a:buNone/>
            </a:pPr>
            <a:r>
              <a:rPr lang="en-US" dirty="0" err="1"/>
              <a:t>Timeintelligence</a:t>
            </a:r>
            <a:endParaRPr lang="en-US" dirty="0"/>
          </a:p>
          <a:p>
            <a:pPr lvl="1"/>
            <a:r>
              <a:rPr lang="en-US" dirty="0"/>
              <a:t>Calculation Item: Current   - Expression: SELECTEDMEASURE()</a:t>
            </a:r>
          </a:p>
          <a:p>
            <a:pPr lvl="1"/>
            <a:r>
              <a:rPr lang="en-US" dirty="0"/>
              <a:t>Calculation Item: LY – Expression: CALCULATE(SELECTEDMEASURE();PREVIOUSYEAR('</a:t>
            </a:r>
            <a:r>
              <a:rPr lang="en-US" dirty="0" err="1"/>
              <a:t>DimDates</a:t>
            </a:r>
            <a:r>
              <a:rPr lang="en-US" dirty="0"/>
              <a:t>'[Date]))</a:t>
            </a:r>
          </a:p>
        </p:txBody>
      </p:sp>
    </p:spTree>
    <p:extLst>
      <p:ext uri="{BB962C8B-B14F-4D97-AF65-F5344CB8AC3E}">
        <p14:creationId xmlns:p14="http://schemas.microsoft.com/office/powerpoint/2010/main" val="2203673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FD73F-BB57-4DA2-AE13-1FC9B81D722D}"/>
              </a:ext>
            </a:extLst>
          </p:cNvPr>
          <p:cNvSpPr>
            <a:spLocks noGrp="1"/>
          </p:cNvSpPr>
          <p:nvPr>
            <p:ph type="title"/>
          </p:nvPr>
        </p:nvSpPr>
        <p:spPr/>
        <p:txBody>
          <a:bodyPr/>
          <a:lstStyle/>
          <a:p>
            <a:r>
              <a:rPr lang="de-AT"/>
              <a:t>Tabular Model vs Multidimensional Model</a:t>
            </a:r>
            <a:endParaRPr lang="en-US" dirty="0"/>
          </a:p>
        </p:txBody>
      </p:sp>
      <p:pic>
        <p:nvPicPr>
          <p:cNvPr id="4" name="Picture 3">
            <a:extLst>
              <a:ext uri="{FF2B5EF4-FFF2-40B4-BE49-F238E27FC236}">
                <a16:creationId xmlns:a16="http://schemas.microsoft.com/office/drawing/2014/main" id="{BBA5241E-3A41-4687-9DF6-528F95C22745}"/>
              </a:ext>
            </a:extLst>
          </p:cNvPr>
          <p:cNvPicPr>
            <a:picLocks noChangeAspect="1"/>
          </p:cNvPicPr>
          <p:nvPr/>
        </p:nvPicPr>
        <p:blipFill>
          <a:blip r:embed="rId3"/>
          <a:stretch>
            <a:fillRect/>
          </a:stretch>
        </p:blipFill>
        <p:spPr>
          <a:xfrm>
            <a:off x="436839" y="1690689"/>
            <a:ext cx="4963115" cy="4480738"/>
          </a:xfrm>
          <a:prstGeom prst="rect">
            <a:avLst/>
          </a:prstGeom>
        </p:spPr>
      </p:pic>
      <p:pic>
        <p:nvPicPr>
          <p:cNvPr id="5" name="Picture 4">
            <a:extLst>
              <a:ext uri="{FF2B5EF4-FFF2-40B4-BE49-F238E27FC236}">
                <a16:creationId xmlns:a16="http://schemas.microsoft.com/office/drawing/2014/main" id="{E1EC4035-DA57-4409-8F0F-D207A2B25CDD}"/>
              </a:ext>
            </a:extLst>
          </p:cNvPr>
          <p:cNvPicPr>
            <a:picLocks noChangeAspect="1"/>
          </p:cNvPicPr>
          <p:nvPr/>
        </p:nvPicPr>
        <p:blipFill>
          <a:blip r:embed="rId4"/>
          <a:stretch>
            <a:fillRect/>
          </a:stretch>
        </p:blipFill>
        <p:spPr>
          <a:xfrm>
            <a:off x="6659494" y="1528243"/>
            <a:ext cx="4694305" cy="4630429"/>
          </a:xfrm>
          <a:prstGeom prst="rect">
            <a:avLst/>
          </a:prstGeom>
        </p:spPr>
      </p:pic>
    </p:spTree>
    <p:extLst>
      <p:ext uri="{BB962C8B-B14F-4D97-AF65-F5344CB8AC3E}">
        <p14:creationId xmlns:p14="http://schemas.microsoft.com/office/powerpoint/2010/main" val="285038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CB5335-6719-475A-9A1D-9FA259B2E8EC}"/>
              </a:ext>
            </a:extLst>
          </p:cNvPr>
          <p:cNvSpPr>
            <a:spLocks noGrp="1"/>
          </p:cNvSpPr>
          <p:nvPr>
            <p:ph type="title"/>
          </p:nvPr>
        </p:nvSpPr>
        <p:spPr/>
        <p:txBody>
          <a:bodyPr/>
          <a:lstStyle/>
          <a:p>
            <a:r>
              <a:rPr lang="en-US" dirty="0"/>
              <a:t>Combinations of Calculation Groups are possible</a:t>
            </a:r>
            <a:endParaRPr lang="en-AT" dirty="0"/>
          </a:p>
        </p:txBody>
      </p:sp>
      <p:sp>
        <p:nvSpPr>
          <p:cNvPr id="3" name="Inhaltsplatzhalter 2">
            <a:extLst>
              <a:ext uri="{FF2B5EF4-FFF2-40B4-BE49-F238E27FC236}">
                <a16:creationId xmlns:a16="http://schemas.microsoft.com/office/drawing/2014/main" id="{B58AB8C8-70C1-4271-B8AA-BC15A82DDA79}"/>
              </a:ext>
            </a:extLst>
          </p:cNvPr>
          <p:cNvSpPr>
            <a:spLocks noGrp="1"/>
          </p:cNvSpPr>
          <p:nvPr>
            <p:ph idx="1"/>
          </p:nvPr>
        </p:nvSpPr>
        <p:spPr/>
        <p:txBody>
          <a:bodyPr/>
          <a:lstStyle/>
          <a:p>
            <a:r>
              <a:rPr lang="en-US" dirty="0"/>
              <a:t>Consider precedence property!</a:t>
            </a:r>
            <a:endParaRPr lang="en-AT" dirty="0"/>
          </a:p>
        </p:txBody>
      </p:sp>
      <p:pic>
        <p:nvPicPr>
          <p:cNvPr id="5" name="Grafik 4">
            <a:extLst>
              <a:ext uri="{FF2B5EF4-FFF2-40B4-BE49-F238E27FC236}">
                <a16:creationId xmlns:a16="http://schemas.microsoft.com/office/drawing/2014/main" id="{1D80FC17-3BF9-445C-97C8-555F9EE782D5}"/>
              </a:ext>
            </a:extLst>
          </p:cNvPr>
          <p:cNvPicPr>
            <a:picLocks noChangeAspect="1"/>
          </p:cNvPicPr>
          <p:nvPr/>
        </p:nvPicPr>
        <p:blipFill>
          <a:blip r:embed="rId2"/>
          <a:stretch>
            <a:fillRect/>
          </a:stretch>
        </p:blipFill>
        <p:spPr>
          <a:xfrm>
            <a:off x="6494418" y="1495608"/>
            <a:ext cx="4363969" cy="5011371"/>
          </a:xfrm>
          <a:prstGeom prst="rect">
            <a:avLst/>
          </a:prstGeom>
        </p:spPr>
      </p:pic>
    </p:spTree>
    <p:extLst>
      <p:ext uri="{BB962C8B-B14F-4D97-AF65-F5344CB8AC3E}">
        <p14:creationId xmlns:p14="http://schemas.microsoft.com/office/powerpoint/2010/main" val="28066473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68697B-73CD-4E1D-890A-43EB0C6A265C}"/>
              </a:ext>
            </a:extLst>
          </p:cNvPr>
          <p:cNvSpPr>
            <a:spLocks noGrp="1"/>
          </p:cNvSpPr>
          <p:nvPr>
            <p:ph type="title"/>
          </p:nvPr>
        </p:nvSpPr>
        <p:spPr/>
        <p:txBody>
          <a:bodyPr/>
          <a:lstStyle/>
          <a:p>
            <a:r>
              <a:rPr lang="en-US" dirty="0"/>
              <a:t>Demo – Reporting Services</a:t>
            </a:r>
            <a:endParaRPr lang="en-AT" dirty="0"/>
          </a:p>
        </p:txBody>
      </p:sp>
      <p:sp>
        <p:nvSpPr>
          <p:cNvPr id="3" name="Inhaltsplatzhalter 2">
            <a:extLst>
              <a:ext uri="{FF2B5EF4-FFF2-40B4-BE49-F238E27FC236}">
                <a16:creationId xmlns:a16="http://schemas.microsoft.com/office/drawing/2014/main" id="{73E90F43-EF29-47F2-9345-F0D96A38F352}"/>
              </a:ext>
            </a:extLst>
          </p:cNvPr>
          <p:cNvSpPr>
            <a:spLocks noGrp="1"/>
          </p:cNvSpPr>
          <p:nvPr>
            <p:ph idx="1"/>
          </p:nvPr>
        </p:nvSpPr>
        <p:spPr/>
        <p:txBody>
          <a:bodyPr/>
          <a:lstStyle/>
          <a:p>
            <a:r>
              <a:rPr lang="en-US" dirty="0"/>
              <a:t>Calling the model with DAX </a:t>
            </a:r>
          </a:p>
          <a:p>
            <a:r>
              <a:rPr lang="en-US"/>
              <a:t>Calling the model with MDX</a:t>
            </a:r>
            <a:endParaRPr lang="en-AT"/>
          </a:p>
        </p:txBody>
      </p:sp>
    </p:spTree>
    <p:extLst>
      <p:ext uri="{BB962C8B-B14F-4D97-AF65-F5344CB8AC3E}">
        <p14:creationId xmlns:p14="http://schemas.microsoft.com/office/powerpoint/2010/main" val="4135356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BC6D5-42F7-4A2C-844E-336BEBCF046B}"/>
              </a:ext>
            </a:extLst>
          </p:cNvPr>
          <p:cNvSpPr>
            <a:spLocks noGrp="1"/>
          </p:cNvSpPr>
          <p:nvPr>
            <p:ph type="title"/>
          </p:nvPr>
        </p:nvSpPr>
        <p:spPr/>
        <p:txBody>
          <a:bodyPr/>
          <a:lstStyle/>
          <a:p>
            <a:r>
              <a:rPr lang="de-AT" dirty="0"/>
              <a:t>Development</a:t>
            </a:r>
            <a:endParaRPr lang="en-US" dirty="0"/>
          </a:p>
        </p:txBody>
      </p:sp>
      <p:sp>
        <p:nvSpPr>
          <p:cNvPr id="4" name="Content Placeholder 3">
            <a:extLst>
              <a:ext uri="{FF2B5EF4-FFF2-40B4-BE49-F238E27FC236}">
                <a16:creationId xmlns:a16="http://schemas.microsoft.com/office/drawing/2014/main" id="{D0DBF831-881D-4F19-93E2-FFF06895FEBB}"/>
              </a:ext>
            </a:extLst>
          </p:cNvPr>
          <p:cNvSpPr>
            <a:spLocks noGrp="1"/>
          </p:cNvSpPr>
          <p:nvPr>
            <p:ph sz="half" idx="1"/>
          </p:nvPr>
        </p:nvSpPr>
        <p:spPr/>
        <p:txBody>
          <a:bodyPr>
            <a:normAutofit lnSpcReduction="10000"/>
          </a:bodyPr>
          <a:lstStyle/>
          <a:p>
            <a:pPr marL="0" indent="0">
              <a:buNone/>
            </a:pPr>
            <a:r>
              <a:rPr lang="de-AT" dirty="0"/>
              <a:t>Tabular Model</a:t>
            </a:r>
          </a:p>
          <a:p>
            <a:r>
              <a:rPr lang="de-AT" dirty="0"/>
              <a:t>Speaks DAX and MDX (for </a:t>
            </a:r>
            <a:r>
              <a:rPr lang="de-AT" dirty="0" err="1"/>
              <a:t>Queries</a:t>
            </a:r>
            <a:r>
              <a:rPr lang="de-AT" dirty="0"/>
              <a:t>)</a:t>
            </a:r>
          </a:p>
          <a:p>
            <a:r>
              <a:rPr lang="de-AT" dirty="0" err="1"/>
              <a:t>Requires</a:t>
            </a:r>
            <a:r>
              <a:rPr lang="de-AT" dirty="0"/>
              <a:t> clean </a:t>
            </a:r>
            <a:r>
              <a:rPr lang="de-AT" dirty="0" err="1"/>
              <a:t>single</a:t>
            </a:r>
            <a:r>
              <a:rPr lang="de-AT" dirty="0"/>
              <a:t> </a:t>
            </a:r>
            <a:r>
              <a:rPr lang="de-AT" dirty="0" err="1"/>
              <a:t>column</a:t>
            </a:r>
            <a:r>
              <a:rPr lang="de-AT" dirty="0"/>
              <a:t> </a:t>
            </a:r>
            <a:r>
              <a:rPr lang="de-AT" dirty="0" err="1"/>
              <a:t>surrogate</a:t>
            </a:r>
            <a:r>
              <a:rPr lang="de-AT" dirty="0"/>
              <a:t> </a:t>
            </a:r>
            <a:r>
              <a:rPr lang="de-AT" dirty="0" err="1"/>
              <a:t>keys</a:t>
            </a:r>
            <a:endParaRPr lang="de-AT" dirty="0"/>
          </a:p>
          <a:p>
            <a:r>
              <a:rPr lang="de-AT" dirty="0" err="1"/>
              <a:t>No</a:t>
            </a:r>
            <a:r>
              <a:rPr lang="de-AT" dirty="0"/>
              <a:t> </a:t>
            </a:r>
            <a:r>
              <a:rPr lang="de-AT" dirty="0" err="1"/>
              <a:t>Dimensions</a:t>
            </a:r>
            <a:r>
              <a:rPr lang="de-AT" dirty="0"/>
              <a:t>, </a:t>
            </a:r>
            <a:r>
              <a:rPr lang="de-AT" dirty="0" err="1"/>
              <a:t>no</a:t>
            </a:r>
            <a:r>
              <a:rPr lang="de-AT" dirty="0"/>
              <a:t> Members, Model </a:t>
            </a:r>
            <a:r>
              <a:rPr lang="de-AT" dirty="0" err="1"/>
              <a:t>consists</a:t>
            </a:r>
            <a:r>
              <a:rPr lang="de-AT" dirty="0"/>
              <a:t> </a:t>
            </a:r>
            <a:r>
              <a:rPr lang="de-AT" dirty="0" err="1"/>
              <a:t>of</a:t>
            </a:r>
            <a:r>
              <a:rPr lang="de-AT" dirty="0"/>
              <a:t> </a:t>
            </a:r>
            <a:r>
              <a:rPr lang="de-AT" dirty="0" err="1"/>
              <a:t>tables</a:t>
            </a:r>
            <a:r>
              <a:rPr lang="de-AT" dirty="0"/>
              <a:t> and </a:t>
            </a:r>
            <a:r>
              <a:rPr lang="de-AT" dirty="0" err="1"/>
              <a:t>relationships</a:t>
            </a:r>
            <a:endParaRPr lang="de-AT" dirty="0"/>
          </a:p>
          <a:p>
            <a:r>
              <a:rPr lang="de-AT" dirty="0" err="1"/>
              <a:t>Uses</a:t>
            </a:r>
            <a:r>
              <a:rPr lang="de-AT" dirty="0"/>
              <a:t> Filters </a:t>
            </a:r>
            <a:r>
              <a:rPr lang="de-AT" dirty="0" err="1"/>
              <a:t>instead</a:t>
            </a:r>
            <a:r>
              <a:rPr lang="de-AT" dirty="0"/>
              <a:t> </a:t>
            </a:r>
            <a:r>
              <a:rPr lang="de-AT" dirty="0" err="1"/>
              <a:t>of</a:t>
            </a:r>
            <a:r>
              <a:rPr lang="de-AT" dirty="0"/>
              <a:t> </a:t>
            </a:r>
            <a:r>
              <a:rPr lang="de-AT" dirty="0" err="1"/>
              <a:t>using</a:t>
            </a:r>
            <a:r>
              <a:rPr lang="de-AT" dirty="0"/>
              <a:t> </a:t>
            </a:r>
            <a:r>
              <a:rPr lang="de-AT" dirty="0" err="1"/>
              <a:t>Hierarchies</a:t>
            </a:r>
            <a:endParaRPr lang="en-US" dirty="0"/>
          </a:p>
        </p:txBody>
      </p:sp>
      <p:sp>
        <p:nvSpPr>
          <p:cNvPr id="5" name="Content Placeholder 4">
            <a:extLst>
              <a:ext uri="{FF2B5EF4-FFF2-40B4-BE49-F238E27FC236}">
                <a16:creationId xmlns:a16="http://schemas.microsoft.com/office/drawing/2014/main" id="{D3F6CBF1-4D2A-455C-97C5-FD5C568F05BA}"/>
              </a:ext>
            </a:extLst>
          </p:cNvPr>
          <p:cNvSpPr>
            <a:spLocks noGrp="1"/>
          </p:cNvSpPr>
          <p:nvPr>
            <p:ph sz="half" idx="2"/>
          </p:nvPr>
        </p:nvSpPr>
        <p:spPr/>
        <p:txBody>
          <a:bodyPr>
            <a:normAutofit lnSpcReduction="10000"/>
          </a:bodyPr>
          <a:lstStyle/>
          <a:p>
            <a:pPr marL="0" indent="0">
              <a:buNone/>
            </a:pPr>
            <a:r>
              <a:rPr lang="de-AT" dirty="0"/>
              <a:t>Multidimensional Model</a:t>
            </a:r>
          </a:p>
          <a:p>
            <a:r>
              <a:rPr lang="en-US" dirty="0"/>
              <a:t>Speaks MDX only</a:t>
            </a:r>
          </a:p>
          <a:p>
            <a:r>
              <a:rPr lang="en-US" dirty="0"/>
              <a:t>Can also work with composite keys</a:t>
            </a:r>
          </a:p>
          <a:p>
            <a:r>
              <a:rPr lang="en-US" dirty="0"/>
              <a:t>Model defines a multidimensional space </a:t>
            </a:r>
          </a:p>
          <a:p>
            <a:r>
              <a:rPr lang="en-US" dirty="0"/>
              <a:t>Hierarchies &amp; Scope are critical concepts</a:t>
            </a:r>
          </a:p>
        </p:txBody>
      </p:sp>
    </p:spTree>
    <p:extLst>
      <p:ext uri="{BB962C8B-B14F-4D97-AF65-F5344CB8AC3E}">
        <p14:creationId xmlns:p14="http://schemas.microsoft.com/office/powerpoint/2010/main" val="1800776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46D03B-7563-4DA6-A681-B58F1DC7064B}"/>
              </a:ext>
            </a:extLst>
          </p:cNvPr>
          <p:cNvSpPr>
            <a:spLocks noGrp="1"/>
          </p:cNvSpPr>
          <p:nvPr>
            <p:ph type="title"/>
          </p:nvPr>
        </p:nvSpPr>
        <p:spPr/>
        <p:txBody>
          <a:bodyPr/>
          <a:lstStyle/>
          <a:p>
            <a:r>
              <a:rPr lang="de-AT" dirty="0"/>
              <a:t>Scalability</a:t>
            </a:r>
            <a:endParaRPr lang="en-US" dirty="0"/>
          </a:p>
        </p:txBody>
      </p:sp>
      <p:sp>
        <p:nvSpPr>
          <p:cNvPr id="6" name="Content Placeholder 5">
            <a:extLst>
              <a:ext uri="{FF2B5EF4-FFF2-40B4-BE49-F238E27FC236}">
                <a16:creationId xmlns:a16="http://schemas.microsoft.com/office/drawing/2014/main" id="{BC272FB9-231A-4A7E-9BEB-0211509B368C}"/>
              </a:ext>
            </a:extLst>
          </p:cNvPr>
          <p:cNvSpPr>
            <a:spLocks noGrp="1"/>
          </p:cNvSpPr>
          <p:nvPr>
            <p:ph sz="half" idx="1"/>
          </p:nvPr>
        </p:nvSpPr>
        <p:spPr/>
        <p:txBody>
          <a:bodyPr/>
          <a:lstStyle/>
          <a:p>
            <a:pPr marL="0" indent="0">
              <a:buNone/>
            </a:pPr>
            <a:r>
              <a:rPr lang="en-US" sz="2800" dirty="0">
                <a:solidFill>
                  <a:schemeClr val="tx1"/>
                </a:solidFill>
              </a:rPr>
              <a:t>Tabular Model</a:t>
            </a:r>
          </a:p>
          <a:p>
            <a:r>
              <a:rPr lang="en-US" sz="2800" dirty="0">
                <a:solidFill>
                  <a:schemeClr val="tx1"/>
                </a:solidFill>
              </a:rPr>
              <a:t>Can Store Large Amounts of Data</a:t>
            </a:r>
          </a:p>
          <a:p>
            <a:r>
              <a:rPr lang="en-US" sz="2800" dirty="0">
                <a:solidFill>
                  <a:schemeClr val="tx1"/>
                </a:solidFill>
              </a:rPr>
              <a:t>In-Memory Technology </a:t>
            </a:r>
          </a:p>
          <a:p>
            <a:r>
              <a:rPr lang="en-US" sz="2800" dirty="0">
                <a:solidFill>
                  <a:schemeClr val="tx1"/>
                </a:solidFill>
              </a:rPr>
              <a:t>No Aggregations.  Column-Based Storage.</a:t>
            </a:r>
          </a:p>
          <a:p>
            <a:r>
              <a:rPr lang="en-US" sz="2800" dirty="0">
                <a:solidFill>
                  <a:schemeClr val="tx1"/>
                </a:solidFill>
              </a:rPr>
              <a:t>Data Compression 10x</a:t>
            </a:r>
          </a:p>
          <a:p>
            <a:endParaRPr lang="en-US" dirty="0"/>
          </a:p>
        </p:txBody>
      </p:sp>
      <p:sp>
        <p:nvSpPr>
          <p:cNvPr id="7" name="Content Placeholder 6">
            <a:extLst>
              <a:ext uri="{FF2B5EF4-FFF2-40B4-BE49-F238E27FC236}">
                <a16:creationId xmlns:a16="http://schemas.microsoft.com/office/drawing/2014/main" id="{3C4A4EBE-E3A7-4DD7-B82F-4749FCB441A4}"/>
              </a:ext>
            </a:extLst>
          </p:cNvPr>
          <p:cNvSpPr>
            <a:spLocks noGrp="1"/>
          </p:cNvSpPr>
          <p:nvPr>
            <p:ph sz="half" idx="2"/>
          </p:nvPr>
        </p:nvSpPr>
        <p:spPr/>
        <p:txBody>
          <a:bodyPr/>
          <a:lstStyle/>
          <a:p>
            <a:pPr marL="0" indent="0">
              <a:buNone/>
            </a:pPr>
            <a:r>
              <a:rPr lang="en-US" sz="2800" dirty="0">
                <a:solidFill>
                  <a:schemeClr val="tx1"/>
                </a:solidFill>
              </a:rPr>
              <a:t>Multidimensional Model</a:t>
            </a:r>
          </a:p>
          <a:p>
            <a:r>
              <a:rPr lang="en-US" sz="2800" dirty="0">
                <a:solidFill>
                  <a:schemeClr val="tx1"/>
                </a:solidFill>
              </a:rPr>
              <a:t>Can Store Very Large Amounts of Data</a:t>
            </a:r>
          </a:p>
          <a:p>
            <a:r>
              <a:rPr lang="en-US" sz="2800" dirty="0">
                <a:solidFill>
                  <a:schemeClr val="tx1"/>
                </a:solidFill>
              </a:rPr>
              <a:t>Pre-Aggregated Data From Disk</a:t>
            </a:r>
          </a:p>
          <a:p>
            <a:r>
              <a:rPr lang="en-US" sz="2800" dirty="0">
                <a:solidFill>
                  <a:schemeClr val="tx1"/>
                </a:solidFill>
              </a:rPr>
              <a:t>Uses Aggregations to Increase Query Performance</a:t>
            </a:r>
          </a:p>
          <a:p>
            <a:r>
              <a:rPr lang="en-US" sz="2800" dirty="0">
                <a:solidFill>
                  <a:schemeClr val="tx1"/>
                </a:solidFill>
              </a:rPr>
              <a:t>Data Compression 3x</a:t>
            </a:r>
          </a:p>
          <a:p>
            <a:pPr marL="0" indent="0">
              <a:buNone/>
            </a:pPr>
            <a:endParaRPr lang="en-US" dirty="0"/>
          </a:p>
        </p:txBody>
      </p:sp>
    </p:spTree>
    <p:extLst>
      <p:ext uri="{BB962C8B-B14F-4D97-AF65-F5344CB8AC3E}">
        <p14:creationId xmlns:p14="http://schemas.microsoft.com/office/powerpoint/2010/main" val="703797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46D03B-7563-4DA6-A681-B58F1DC7064B}"/>
              </a:ext>
            </a:extLst>
          </p:cNvPr>
          <p:cNvSpPr>
            <a:spLocks noGrp="1"/>
          </p:cNvSpPr>
          <p:nvPr>
            <p:ph type="title"/>
          </p:nvPr>
        </p:nvSpPr>
        <p:spPr/>
        <p:txBody>
          <a:bodyPr/>
          <a:lstStyle/>
          <a:p>
            <a:r>
              <a:rPr lang="de-AT" dirty="0"/>
              <a:t>Performance</a:t>
            </a:r>
            <a:endParaRPr lang="en-US" dirty="0"/>
          </a:p>
        </p:txBody>
      </p:sp>
      <p:sp>
        <p:nvSpPr>
          <p:cNvPr id="6" name="Content Placeholder 5">
            <a:extLst>
              <a:ext uri="{FF2B5EF4-FFF2-40B4-BE49-F238E27FC236}">
                <a16:creationId xmlns:a16="http://schemas.microsoft.com/office/drawing/2014/main" id="{BC272FB9-231A-4A7E-9BEB-0211509B368C}"/>
              </a:ext>
            </a:extLst>
          </p:cNvPr>
          <p:cNvSpPr>
            <a:spLocks noGrp="1"/>
          </p:cNvSpPr>
          <p:nvPr>
            <p:ph sz="half" idx="1"/>
          </p:nvPr>
        </p:nvSpPr>
        <p:spPr/>
        <p:txBody>
          <a:bodyPr/>
          <a:lstStyle/>
          <a:p>
            <a:pPr marL="0" indent="0">
              <a:buNone/>
            </a:pPr>
            <a:r>
              <a:rPr lang="en-US" sz="2800" dirty="0">
                <a:solidFill>
                  <a:schemeClr val="tx1"/>
                </a:solidFill>
              </a:rPr>
              <a:t>Tabular Model</a:t>
            </a:r>
          </a:p>
          <a:p>
            <a:r>
              <a:rPr lang="en-US" dirty="0"/>
              <a:t>will perform faster in general</a:t>
            </a:r>
          </a:p>
          <a:p>
            <a:r>
              <a:rPr lang="en-US" sz="2800" dirty="0">
                <a:solidFill>
                  <a:schemeClr val="tx1"/>
                </a:solidFill>
              </a:rPr>
              <a:t>Does not Require a Great Deal of Performance Tuning</a:t>
            </a:r>
          </a:p>
          <a:p>
            <a:r>
              <a:rPr lang="en-US" sz="2800" dirty="0">
                <a:solidFill>
                  <a:schemeClr val="tx1"/>
                </a:solidFill>
              </a:rPr>
              <a:t>Great </a:t>
            </a:r>
            <a:r>
              <a:rPr lang="en-US" dirty="0"/>
              <a:t>for </a:t>
            </a:r>
            <a:r>
              <a:rPr lang="en-US" sz="2800" dirty="0">
                <a:solidFill>
                  <a:schemeClr val="tx1"/>
                </a:solidFill>
              </a:rPr>
              <a:t>Low Granularity Data analysis</a:t>
            </a:r>
          </a:p>
          <a:p>
            <a:endParaRPr lang="en-US" dirty="0"/>
          </a:p>
        </p:txBody>
      </p:sp>
      <p:sp>
        <p:nvSpPr>
          <p:cNvPr id="7" name="Content Placeholder 6">
            <a:extLst>
              <a:ext uri="{FF2B5EF4-FFF2-40B4-BE49-F238E27FC236}">
                <a16:creationId xmlns:a16="http://schemas.microsoft.com/office/drawing/2014/main" id="{3C4A4EBE-E3A7-4DD7-B82F-4749FCB441A4}"/>
              </a:ext>
            </a:extLst>
          </p:cNvPr>
          <p:cNvSpPr>
            <a:spLocks noGrp="1"/>
          </p:cNvSpPr>
          <p:nvPr>
            <p:ph sz="half" idx="2"/>
          </p:nvPr>
        </p:nvSpPr>
        <p:spPr/>
        <p:txBody>
          <a:bodyPr/>
          <a:lstStyle/>
          <a:p>
            <a:pPr marL="0" indent="0">
              <a:buNone/>
            </a:pPr>
            <a:r>
              <a:rPr lang="en-US" sz="2800" dirty="0">
                <a:solidFill>
                  <a:schemeClr val="tx1"/>
                </a:solidFill>
              </a:rPr>
              <a:t>Multidimensional Model</a:t>
            </a:r>
          </a:p>
          <a:p>
            <a:r>
              <a:rPr lang="en-US" sz="2800" dirty="0">
                <a:solidFill>
                  <a:schemeClr val="tx1"/>
                </a:solidFill>
              </a:rPr>
              <a:t>Pre-Aggregated Data From Disk</a:t>
            </a:r>
          </a:p>
          <a:p>
            <a:r>
              <a:rPr lang="en-US" sz="2800" dirty="0">
                <a:solidFill>
                  <a:schemeClr val="tx1"/>
                </a:solidFill>
              </a:rPr>
              <a:t>Uses Aggregations to Increase Query Performance</a:t>
            </a:r>
          </a:p>
          <a:p>
            <a:r>
              <a:rPr lang="en-US" sz="2800" dirty="0">
                <a:solidFill>
                  <a:schemeClr val="tx1"/>
                </a:solidFill>
              </a:rPr>
              <a:t>Sometimes Faster than Tabular When pulling data from warm Cache</a:t>
            </a:r>
          </a:p>
          <a:p>
            <a:pPr marL="0" indent="0">
              <a:buNone/>
            </a:pPr>
            <a:endParaRPr lang="en-US" dirty="0"/>
          </a:p>
        </p:txBody>
      </p:sp>
    </p:spTree>
    <p:extLst>
      <p:ext uri="{BB962C8B-B14F-4D97-AF65-F5344CB8AC3E}">
        <p14:creationId xmlns:p14="http://schemas.microsoft.com/office/powerpoint/2010/main" val="1805195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err="1"/>
              <a:t>dynamic</a:t>
            </a:r>
            <a:r>
              <a:rPr lang="de-AT" dirty="0"/>
              <a:t> </a:t>
            </a:r>
            <a:r>
              <a:rPr lang="de-AT" dirty="0" err="1"/>
              <a:t>row</a:t>
            </a:r>
            <a:r>
              <a:rPr lang="de-AT" dirty="0"/>
              <a:t> </a:t>
            </a:r>
            <a:r>
              <a:rPr lang="de-AT" dirty="0" err="1"/>
              <a:t>level</a:t>
            </a:r>
            <a:r>
              <a:rPr lang="de-AT" dirty="0"/>
              <a:t> </a:t>
            </a:r>
            <a:r>
              <a:rPr lang="de-AT" dirty="0" err="1"/>
              <a:t>security</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endParaRPr lang="de-AT" dirty="0"/>
          </a:p>
          <a:p>
            <a:r>
              <a:rPr lang="de-AT" dirty="0" err="1"/>
              <a:t>Tabular</a:t>
            </a:r>
            <a:r>
              <a:rPr lang="de-AT" dirty="0"/>
              <a:t>-Model </a:t>
            </a:r>
            <a:r>
              <a:rPr lang="de-AT" dirty="0" err="1"/>
              <a:t>for</a:t>
            </a:r>
            <a:r>
              <a:rPr lang="de-AT" dirty="0"/>
              <a:t> Financial Reporting</a:t>
            </a:r>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131234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78E4A-57E9-4087-8612-2FB66557EB13}"/>
              </a:ext>
            </a:extLst>
          </p:cNvPr>
          <p:cNvSpPr>
            <a:spLocks noGrp="1"/>
          </p:cNvSpPr>
          <p:nvPr>
            <p:ph type="title"/>
          </p:nvPr>
        </p:nvSpPr>
        <p:spPr/>
        <p:txBody>
          <a:bodyPr/>
          <a:lstStyle/>
          <a:p>
            <a:r>
              <a:rPr lang="de-AT" dirty="0"/>
              <a:t>Operatives Systeme</a:t>
            </a:r>
          </a:p>
        </p:txBody>
      </p:sp>
      <p:sp>
        <p:nvSpPr>
          <p:cNvPr id="3" name="Content Placeholder 2">
            <a:extLst>
              <a:ext uri="{FF2B5EF4-FFF2-40B4-BE49-F238E27FC236}">
                <a16:creationId xmlns:a16="http://schemas.microsoft.com/office/drawing/2014/main" id="{2D4C81FA-7408-4667-AFA3-C356AAA5D4CF}"/>
              </a:ext>
            </a:extLst>
          </p:cNvPr>
          <p:cNvSpPr>
            <a:spLocks noGrp="1"/>
          </p:cNvSpPr>
          <p:nvPr>
            <p:ph idx="1"/>
          </p:nvPr>
        </p:nvSpPr>
        <p:spPr/>
        <p:txBody>
          <a:bodyPr/>
          <a:lstStyle/>
          <a:p>
            <a:r>
              <a:rPr lang="de-AT" dirty="0"/>
              <a:t>Filiale Purbach</a:t>
            </a:r>
          </a:p>
          <a:p>
            <a:endParaRPr lang="de-AT" dirty="0"/>
          </a:p>
          <a:p>
            <a:endParaRPr lang="de-AT" dirty="0"/>
          </a:p>
          <a:p>
            <a:endParaRPr lang="de-AT" dirty="0"/>
          </a:p>
          <a:p>
            <a:endParaRPr lang="de-AT" dirty="0"/>
          </a:p>
          <a:p>
            <a:r>
              <a:rPr lang="de-AT" dirty="0"/>
              <a:t>Filiale Bruck</a:t>
            </a:r>
          </a:p>
          <a:p>
            <a:endParaRPr lang="de-AT" dirty="0"/>
          </a:p>
          <a:p>
            <a:endParaRPr lang="de-AT" dirty="0"/>
          </a:p>
          <a:p>
            <a:endParaRPr lang="de-AT" dirty="0"/>
          </a:p>
          <a:p>
            <a:endParaRPr lang="de-AT" dirty="0"/>
          </a:p>
          <a:p>
            <a:endParaRPr lang="de-AT" dirty="0"/>
          </a:p>
          <a:p>
            <a:endParaRPr lang="de-AT" dirty="0"/>
          </a:p>
          <a:p>
            <a:pPr marL="0" indent="0">
              <a:buNone/>
            </a:pPr>
            <a:endParaRPr lang="en-US" dirty="0"/>
          </a:p>
        </p:txBody>
      </p:sp>
      <p:pic>
        <p:nvPicPr>
          <p:cNvPr id="5" name="Picture 4">
            <a:extLst>
              <a:ext uri="{FF2B5EF4-FFF2-40B4-BE49-F238E27FC236}">
                <a16:creationId xmlns:a16="http://schemas.microsoft.com/office/drawing/2014/main" id="{A91657D2-11C2-4E2E-B610-29096AC5DB41}"/>
              </a:ext>
            </a:extLst>
          </p:cNvPr>
          <p:cNvPicPr>
            <a:picLocks noChangeAspect="1"/>
          </p:cNvPicPr>
          <p:nvPr/>
        </p:nvPicPr>
        <p:blipFill>
          <a:blip r:embed="rId2"/>
          <a:stretch>
            <a:fillRect/>
          </a:stretch>
        </p:blipFill>
        <p:spPr>
          <a:xfrm>
            <a:off x="2461452" y="2328835"/>
            <a:ext cx="5788639" cy="1824626"/>
          </a:xfrm>
          <a:prstGeom prst="rect">
            <a:avLst/>
          </a:prstGeom>
        </p:spPr>
      </p:pic>
      <p:pic>
        <p:nvPicPr>
          <p:cNvPr id="13" name="Picture 12">
            <a:extLst>
              <a:ext uri="{FF2B5EF4-FFF2-40B4-BE49-F238E27FC236}">
                <a16:creationId xmlns:a16="http://schemas.microsoft.com/office/drawing/2014/main" id="{13CFB3D6-C75A-415B-A5BD-62570FBB6585}"/>
              </a:ext>
            </a:extLst>
          </p:cNvPr>
          <p:cNvPicPr>
            <a:picLocks noChangeAspect="1"/>
          </p:cNvPicPr>
          <p:nvPr/>
        </p:nvPicPr>
        <p:blipFill>
          <a:blip r:embed="rId2"/>
          <a:stretch>
            <a:fillRect/>
          </a:stretch>
        </p:blipFill>
        <p:spPr>
          <a:xfrm>
            <a:off x="2461452" y="4756564"/>
            <a:ext cx="5788639" cy="1824626"/>
          </a:xfrm>
          <a:prstGeom prst="rect">
            <a:avLst/>
          </a:prstGeom>
        </p:spPr>
      </p:pic>
    </p:spTree>
    <p:extLst>
      <p:ext uri="{BB962C8B-B14F-4D97-AF65-F5344CB8AC3E}">
        <p14:creationId xmlns:p14="http://schemas.microsoft.com/office/powerpoint/2010/main" val="73350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2556</Words>
  <Application>Microsoft Office PowerPoint</Application>
  <PresentationFormat>Breitbild</PresentationFormat>
  <Paragraphs>427</Paragraphs>
  <Slides>41</Slides>
  <Notes>21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41</vt:i4>
      </vt:variant>
    </vt:vector>
  </HeadingPairs>
  <TitlesOfParts>
    <vt:vector size="47" baseType="lpstr">
      <vt:lpstr>Arial</vt:lpstr>
      <vt:lpstr>Calibri</vt:lpstr>
      <vt:lpstr>Calibri Light</vt:lpstr>
      <vt:lpstr>Consolas</vt:lpstr>
      <vt:lpstr>Tahoma</vt:lpstr>
      <vt:lpstr>Office Theme</vt:lpstr>
      <vt:lpstr>Tabular-Model for Financial Reporting</vt:lpstr>
      <vt:lpstr>Agenda</vt:lpstr>
      <vt:lpstr>Comparing Tabular Model (InMemory) to Multidimensional Modelling (MOLAP)</vt:lpstr>
      <vt:lpstr>Tabular Model vs Multidimensional Model</vt:lpstr>
      <vt:lpstr>Development</vt:lpstr>
      <vt:lpstr>Scalability</vt:lpstr>
      <vt:lpstr>Performance</vt:lpstr>
      <vt:lpstr>dynamic row level security</vt:lpstr>
      <vt:lpstr>Operatives Systeme</vt:lpstr>
      <vt:lpstr>Beispielbuchungen</vt:lpstr>
      <vt:lpstr>Beispielbuchungen</vt:lpstr>
      <vt:lpstr>Relationales Datawarehouse</vt:lpstr>
      <vt:lpstr>Tabular Model</vt:lpstr>
      <vt:lpstr>Implementing Row Level Security in TM</vt:lpstr>
      <vt:lpstr>Implementing Row Level Security in TM</vt:lpstr>
      <vt:lpstr>Implementing Row Level Security in TM</vt:lpstr>
      <vt:lpstr>Implementing Row Level Security in SQL Server</vt:lpstr>
      <vt:lpstr>Implementing Row Level Security in SQL Server</vt:lpstr>
      <vt:lpstr>Demo!</vt:lpstr>
      <vt:lpstr>Direct Query vs Inmemory</vt:lpstr>
      <vt:lpstr>Direct Query vs Inmemory</vt:lpstr>
      <vt:lpstr>Direct Query vs Inmemory</vt:lpstr>
      <vt:lpstr>PowerPoint-Präsentation</vt:lpstr>
      <vt:lpstr>Processing Options</vt:lpstr>
      <vt:lpstr>Processing Options</vt:lpstr>
      <vt:lpstr>Deployment</vt:lpstr>
      <vt:lpstr>Deployment</vt:lpstr>
      <vt:lpstr>Short Introduction to DAX</vt:lpstr>
      <vt:lpstr>Syntax</vt:lpstr>
      <vt:lpstr>Dax operators</vt:lpstr>
      <vt:lpstr>Data Types and type handling</vt:lpstr>
      <vt:lpstr>Empty or Missing Values</vt:lpstr>
      <vt:lpstr>Calculated Columns vs Measures</vt:lpstr>
      <vt:lpstr>Evaluation Context</vt:lpstr>
      <vt:lpstr>Looking at our example again…</vt:lpstr>
      <vt:lpstr>Row Context</vt:lpstr>
      <vt:lpstr>Filter Context</vt:lpstr>
      <vt:lpstr>CALCULATE to overwrite the FILTER-Context</vt:lpstr>
      <vt:lpstr>Calculation Groups</vt:lpstr>
      <vt:lpstr>Combinations of Calculation Groups are possible</vt:lpstr>
      <vt:lpstr>Demo – Reporting Services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Lukas Steindl</dc:creator>
  <cp:lastModifiedBy>Lukas Steindl</cp:lastModifiedBy>
  <cp:revision>144</cp:revision>
  <dcterms:created xsi:type="dcterms:W3CDTF">2020-10-16T12:13:30Z</dcterms:created>
  <dcterms:modified xsi:type="dcterms:W3CDTF">2020-10-21T13:32:29Z</dcterms:modified>
</cp:coreProperties>
</file>