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69" r:id="rId2"/>
    <p:sldId id="276" r:id="rId3"/>
    <p:sldId id="277" r:id="rId4"/>
    <p:sldId id="518" r:id="rId5"/>
    <p:sldId id="272" r:id="rId6"/>
    <p:sldId id="268" r:id="rId7"/>
    <p:sldId id="270" r:id="rId8"/>
    <p:sldId id="519" r:id="rId9"/>
    <p:sldId id="256" r:id="rId10"/>
    <p:sldId id="257" r:id="rId11"/>
    <p:sldId id="263" r:id="rId12"/>
    <p:sldId id="264" r:id="rId13"/>
    <p:sldId id="258" r:id="rId14"/>
    <p:sldId id="259" r:id="rId15"/>
    <p:sldId id="260" r:id="rId16"/>
    <p:sldId id="261" r:id="rId17"/>
    <p:sldId id="265" r:id="rId18"/>
    <p:sldId id="262" r:id="rId19"/>
    <p:sldId id="273" r:id="rId20"/>
    <p:sldId id="279" r:id="rId21"/>
    <p:sldId id="516" r:id="rId22"/>
    <p:sldId id="517" r:id="rId23"/>
    <p:sldId id="274" r:id="rId24"/>
    <p:sldId id="275" r:id="rId25"/>
    <p:sldId id="278" r:id="rId26"/>
    <p:sldId id="267" r:id="rId27"/>
    <p:sldId id="26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53162" autoAdjust="0"/>
  </p:normalViewPr>
  <p:slideViewPr>
    <p:cSldViewPr snapToGrid="0">
      <p:cViewPr varScale="1">
        <p:scale>
          <a:sx n="62" d="100"/>
          <a:sy n="62" d="100"/>
        </p:scale>
        <p:origin x="2400" y="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17F059-3A30-41DA-892C-89528B0A03F6}" type="doc">
      <dgm:prSet loTypeId="urn:microsoft.com/office/officeart/2005/8/layout/vList2" loCatId="list" qsTypeId="urn:microsoft.com/office/officeart/2005/8/quickstyle/simple3" qsCatId="simple" csTypeId="urn:microsoft.com/office/officeart/2005/8/colors/accent3_4" csCatId="accent3"/>
      <dgm:spPr/>
      <dgm:t>
        <a:bodyPr/>
        <a:lstStyle/>
        <a:p>
          <a:endParaRPr lang="de-DE"/>
        </a:p>
      </dgm:t>
    </dgm:pt>
    <dgm:pt modelId="{B331FAD2-7827-473D-9121-943746BC8046}">
      <dgm:prSet/>
      <dgm:spPr/>
      <dgm:t>
        <a:bodyPr/>
        <a:lstStyle/>
        <a:p>
          <a:pPr rtl="0"/>
          <a:r>
            <a:rPr lang="en-US" dirty="0"/>
            <a:t>In-Memory</a:t>
          </a:r>
          <a:endParaRPr lang="de-DE" dirty="0"/>
        </a:p>
      </dgm:t>
    </dgm:pt>
    <dgm:pt modelId="{460794B6-8BB3-4617-8B56-893F60B03C44}" type="parTrans" cxnId="{0EAB1229-6F5E-4591-9932-8014B8D09E78}">
      <dgm:prSet/>
      <dgm:spPr/>
      <dgm:t>
        <a:bodyPr/>
        <a:lstStyle/>
        <a:p>
          <a:endParaRPr lang="de-DE"/>
        </a:p>
      </dgm:t>
    </dgm:pt>
    <dgm:pt modelId="{D2901973-C877-43E0-A40A-28ABE51A43F8}" type="sibTrans" cxnId="{0EAB1229-6F5E-4591-9932-8014B8D09E78}">
      <dgm:prSet/>
      <dgm:spPr/>
      <dgm:t>
        <a:bodyPr/>
        <a:lstStyle/>
        <a:p>
          <a:endParaRPr lang="de-DE"/>
        </a:p>
      </dgm:t>
    </dgm:pt>
    <dgm:pt modelId="{8331447C-BC17-4F1C-B285-49DEAE339E7D}">
      <dgm:prSet/>
      <dgm:spPr/>
      <dgm:t>
        <a:bodyPr/>
        <a:lstStyle/>
        <a:p>
          <a:pPr rtl="0"/>
          <a:r>
            <a:rPr lang="en-US" dirty="0"/>
            <a:t>Every table in the deployed model will be processed and stored in </a:t>
          </a:r>
          <a:r>
            <a:rPr lang="en-US" dirty="0" err="1"/>
            <a:t>xVelocity</a:t>
          </a:r>
          <a:r>
            <a:rPr lang="en-US" dirty="0"/>
            <a:t>. At query time, only </a:t>
          </a:r>
          <a:r>
            <a:rPr lang="en-US" dirty="0" err="1"/>
            <a:t>xVelocity</a:t>
          </a:r>
          <a:r>
            <a:rPr lang="en-US" dirty="0"/>
            <a:t> will be used.</a:t>
          </a:r>
          <a:endParaRPr lang="de-DE" dirty="0"/>
        </a:p>
      </dgm:t>
    </dgm:pt>
    <dgm:pt modelId="{191A5CBF-DD03-40F3-8798-801C9D695E96}" type="parTrans" cxnId="{1E23ACCD-71EC-48CA-928D-4B21B46A7573}">
      <dgm:prSet/>
      <dgm:spPr/>
      <dgm:t>
        <a:bodyPr/>
        <a:lstStyle/>
        <a:p>
          <a:endParaRPr lang="de-DE"/>
        </a:p>
      </dgm:t>
    </dgm:pt>
    <dgm:pt modelId="{58B1D4D2-F51F-4129-AFE4-2D0F22011E1C}" type="sibTrans" cxnId="{1E23ACCD-71EC-48CA-928D-4B21B46A7573}">
      <dgm:prSet/>
      <dgm:spPr/>
      <dgm:t>
        <a:bodyPr/>
        <a:lstStyle/>
        <a:p>
          <a:endParaRPr lang="de-DE"/>
        </a:p>
      </dgm:t>
    </dgm:pt>
    <dgm:pt modelId="{595772B1-4FCA-4C5C-AEBC-FA435EFF7CCB}">
      <dgm:prSet/>
      <dgm:spPr/>
      <dgm:t>
        <a:bodyPr/>
        <a:lstStyle/>
        <a:p>
          <a:pPr rtl="0"/>
          <a:r>
            <a:rPr lang="en-US"/>
            <a:t>DirectQuery</a:t>
          </a:r>
          <a:endParaRPr lang="de-DE"/>
        </a:p>
      </dgm:t>
    </dgm:pt>
    <dgm:pt modelId="{B63AF2C6-7D79-4D8E-A709-C328931484DF}" type="parTrans" cxnId="{B0781B42-5080-414C-A6B1-E9477FDED6E7}">
      <dgm:prSet/>
      <dgm:spPr/>
      <dgm:t>
        <a:bodyPr/>
        <a:lstStyle/>
        <a:p>
          <a:endParaRPr lang="de-DE"/>
        </a:p>
      </dgm:t>
    </dgm:pt>
    <dgm:pt modelId="{B5A3698D-25C1-4C9A-88BE-3CC8685C7CEB}" type="sibTrans" cxnId="{B0781B42-5080-414C-A6B1-E9477FDED6E7}">
      <dgm:prSet/>
      <dgm:spPr/>
      <dgm:t>
        <a:bodyPr/>
        <a:lstStyle/>
        <a:p>
          <a:endParaRPr lang="de-DE"/>
        </a:p>
      </dgm:t>
    </dgm:pt>
    <dgm:pt modelId="{A6C1816A-77F3-453C-AE7F-08B95CB45361}">
      <dgm:prSet/>
      <dgm:spPr/>
      <dgm:t>
        <a:bodyPr/>
        <a:lstStyle/>
        <a:p>
          <a:pPr rtl="0"/>
          <a:r>
            <a:rPr lang="en-US" dirty="0"/>
            <a:t>Every table in the deployed model is not loaded in memory during processing, and any DAX query will be converted into a SQL query. Queries in MDX are not supported by this mode.</a:t>
          </a:r>
          <a:endParaRPr lang="de-DE" dirty="0"/>
        </a:p>
      </dgm:t>
    </dgm:pt>
    <dgm:pt modelId="{E6007015-AC86-48CA-BC0F-97E6C1758746}" type="parTrans" cxnId="{61FE7EC4-F0F2-45BA-9B30-CD3DAC1D8FAE}">
      <dgm:prSet/>
      <dgm:spPr/>
      <dgm:t>
        <a:bodyPr/>
        <a:lstStyle/>
        <a:p>
          <a:endParaRPr lang="de-DE"/>
        </a:p>
      </dgm:t>
    </dgm:pt>
    <dgm:pt modelId="{5284696D-E135-40E8-84F9-CD5C17F1DF05}" type="sibTrans" cxnId="{61FE7EC4-F0F2-45BA-9B30-CD3DAC1D8FAE}">
      <dgm:prSet/>
      <dgm:spPr/>
      <dgm:t>
        <a:bodyPr/>
        <a:lstStyle/>
        <a:p>
          <a:endParaRPr lang="de-DE"/>
        </a:p>
      </dgm:t>
    </dgm:pt>
    <dgm:pt modelId="{DF3058DB-86B1-426D-B97D-19C68E64BCF2}" type="pres">
      <dgm:prSet presAssocID="{0717F059-3A30-41DA-892C-89528B0A03F6}" presName="linear" presStyleCnt="0">
        <dgm:presLayoutVars>
          <dgm:animLvl val="lvl"/>
          <dgm:resizeHandles val="exact"/>
        </dgm:presLayoutVars>
      </dgm:prSet>
      <dgm:spPr/>
    </dgm:pt>
    <dgm:pt modelId="{05E07EB9-589D-48AD-8120-7563056361F1}" type="pres">
      <dgm:prSet presAssocID="{B331FAD2-7827-473D-9121-943746BC8046}" presName="parentText" presStyleLbl="node1" presStyleIdx="0" presStyleCnt="2">
        <dgm:presLayoutVars>
          <dgm:chMax val="0"/>
          <dgm:bulletEnabled val="1"/>
        </dgm:presLayoutVars>
      </dgm:prSet>
      <dgm:spPr/>
    </dgm:pt>
    <dgm:pt modelId="{97D60728-7D3B-4381-913B-59501DD6B85F}" type="pres">
      <dgm:prSet presAssocID="{B331FAD2-7827-473D-9121-943746BC8046}" presName="childText" presStyleLbl="revTx" presStyleIdx="0" presStyleCnt="2">
        <dgm:presLayoutVars>
          <dgm:bulletEnabled val="1"/>
        </dgm:presLayoutVars>
      </dgm:prSet>
      <dgm:spPr/>
    </dgm:pt>
    <dgm:pt modelId="{697155CF-6ADA-4422-926F-88B7089B146B}" type="pres">
      <dgm:prSet presAssocID="{595772B1-4FCA-4C5C-AEBC-FA435EFF7CCB}" presName="parentText" presStyleLbl="node1" presStyleIdx="1" presStyleCnt="2">
        <dgm:presLayoutVars>
          <dgm:chMax val="0"/>
          <dgm:bulletEnabled val="1"/>
        </dgm:presLayoutVars>
      </dgm:prSet>
      <dgm:spPr/>
    </dgm:pt>
    <dgm:pt modelId="{CDB231A5-61F5-48EC-A459-56276896628A}" type="pres">
      <dgm:prSet presAssocID="{595772B1-4FCA-4C5C-AEBC-FA435EFF7CCB}" presName="childText" presStyleLbl="revTx" presStyleIdx="1" presStyleCnt="2">
        <dgm:presLayoutVars>
          <dgm:bulletEnabled val="1"/>
        </dgm:presLayoutVars>
      </dgm:prSet>
      <dgm:spPr/>
    </dgm:pt>
  </dgm:ptLst>
  <dgm:cxnLst>
    <dgm:cxn modelId="{0EAB1229-6F5E-4591-9932-8014B8D09E78}" srcId="{0717F059-3A30-41DA-892C-89528B0A03F6}" destId="{B331FAD2-7827-473D-9121-943746BC8046}" srcOrd="0" destOrd="0" parTransId="{460794B6-8BB3-4617-8B56-893F60B03C44}" sibTransId="{D2901973-C877-43E0-A40A-28ABE51A43F8}"/>
    <dgm:cxn modelId="{D399EC2C-38CE-465D-8664-286A23D2D11B}" type="presOf" srcId="{595772B1-4FCA-4C5C-AEBC-FA435EFF7CCB}" destId="{697155CF-6ADA-4422-926F-88B7089B146B}" srcOrd="0" destOrd="0" presId="urn:microsoft.com/office/officeart/2005/8/layout/vList2"/>
    <dgm:cxn modelId="{678C595E-CD77-4E31-809C-F87498FF1190}" type="presOf" srcId="{0717F059-3A30-41DA-892C-89528B0A03F6}" destId="{DF3058DB-86B1-426D-B97D-19C68E64BCF2}" srcOrd="0" destOrd="0" presId="urn:microsoft.com/office/officeart/2005/8/layout/vList2"/>
    <dgm:cxn modelId="{B0781B42-5080-414C-A6B1-E9477FDED6E7}" srcId="{0717F059-3A30-41DA-892C-89528B0A03F6}" destId="{595772B1-4FCA-4C5C-AEBC-FA435EFF7CCB}" srcOrd="1" destOrd="0" parTransId="{B63AF2C6-7D79-4D8E-A709-C328931484DF}" sibTransId="{B5A3698D-25C1-4C9A-88BE-3CC8685C7CEB}"/>
    <dgm:cxn modelId="{4D98B9A2-2633-4822-BBE8-8C329E104B6C}" type="presOf" srcId="{B331FAD2-7827-473D-9121-943746BC8046}" destId="{05E07EB9-589D-48AD-8120-7563056361F1}" srcOrd="0" destOrd="0" presId="urn:microsoft.com/office/officeart/2005/8/layout/vList2"/>
    <dgm:cxn modelId="{61FE7EC4-F0F2-45BA-9B30-CD3DAC1D8FAE}" srcId="{595772B1-4FCA-4C5C-AEBC-FA435EFF7CCB}" destId="{A6C1816A-77F3-453C-AE7F-08B95CB45361}" srcOrd="0" destOrd="0" parTransId="{E6007015-AC86-48CA-BC0F-97E6C1758746}" sibTransId="{5284696D-E135-40E8-84F9-CD5C17F1DF05}"/>
    <dgm:cxn modelId="{1E23ACCD-71EC-48CA-928D-4B21B46A7573}" srcId="{B331FAD2-7827-473D-9121-943746BC8046}" destId="{8331447C-BC17-4F1C-B285-49DEAE339E7D}" srcOrd="0" destOrd="0" parTransId="{191A5CBF-DD03-40F3-8798-801C9D695E96}" sibTransId="{58B1D4D2-F51F-4129-AFE4-2D0F22011E1C}"/>
    <dgm:cxn modelId="{F77F21CE-3E7F-4CD7-8F72-9FD1B4428A4F}" type="presOf" srcId="{8331447C-BC17-4F1C-B285-49DEAE339E7D}" destId="{97D60728-7D3B-4381-913B-59501DD6B85F}" srcOrd="0" destOrd="0" presId="urn:microsoft.com/office/officeart/2005/8/layout/vList2"/>
    <dgm:cxn modelId="{C89F40F7-F391-4E9C-AACA-0C1DFF294DEF}" type="presOf" srcId="{A6C1816A-77F3-453C-AE7F-08B95CB45361}" destId="{CDB231A5-61F5-48EC-A459-56276896628A}" srcOrd="0" destOrd="0" presId="urn:microsoft.com/office/officeart/2005/8/layout/vList2"/>
    <dgm:cxn modelId="{F4258170-2FDD-4B2A-B10C-8F8F241A4A64}" type="presParOf" srcId="{DF3058DB-86B1-426D-B97D-19C68E64BCF2}" destId="{05E07EB9-589D-48AD-8120-7563056361F1}" srcOrd="0" destOrd="0" presId="urn:microsoft.com/office/officeart/2005/8/layout/vList2"/>
    <dgm:cxn modelId="{190CCEB4-9755-484E-BCF3-9AA532DDB918}" type="presParOf" srcId="{DF3058DB-86B1-426D-B97D-19C68E64BCF2}" destId="{97D60728-7D3B-4381-913B-59501DD6B85F}" srcOrd="1" destOrd="0" presId="urn:microsoft.com/office/officeart/2005/8/layout/vList2"/>
    <dgm:cxn modelId="{F30CDD25-74ED-405F-9B6F-8F998F6D3D37}" type="presParOf" srcId="{DF3058DB-86B1-426D-B97D-19C68E64BCF2}" destId="{697155CF-6ADA-4422-926F-88B7089B146B}" srcOrd="2" destOrd="0" presId="urn:microsoft.com/office/officeart/2005/8/layout/vList2"/>
    <dgm:cxn modelId="{DF876A09-6CC8-469B-8D67-10343B732242}" type="presParOf" srcId="{DF3058DB-86B1-426D-B97D-19C68E64BCF2}" destId="{CDB231A5-61F5-48EC-A459-56276896628A}"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B016D0-B28A-4C23-8407-9F725D1298D7}" type="doc">
      <dgm:prSet loTypeId="urn:microsoft.com/office/officeart/2005/8/layout/vList2" loCatId="list" qsTypeId="urn:microsoft.com/office/officeart/2005/8/quickstyle/simple3" qsCatId="simple" csTypeId="urn:microsoft.com/office/officeart/2005/8/colors/accent3_4" csCatId="accent3"/>
      <dgm:spPr/>
      <dgm:t>
        <a:bodyPr/>
        <a:lstStyle/>
        <a:p>
          <a:endParaRPr lang="de-DE"/>
        </a:p>
      </dgm:t>
    </dgm:pt>
    <dgm:pt modelId="{7C9F51AC-E359-4B36-9F85-B10955E082C7}">
      <dgm:prSet/>
      <dgm:spPr/>
      <dgm:t>
        <a:bodyPr/>
        <a:lstStyle/>
        <a:p>
          <a:pPr rtl="0"/>
          <a:r>
            <a:rPr lang="en-US"/>
            <a:t>DirectQuery With In-Memory</a:t>
          </a:r>
          <a:endParaRPr lang="de-DE"/>
        </a:p>
      </dgm:t>
    </dgm:pt>
    <dgm:pt modelId="{4DA02035-5171-4269-973F-EA564F7941B8}" type="parTrans" cxnId="{7FF3F106-5A75-4754-8018-3CDBE63E1615}">
      <dgm:prSet/>
      <dgm:spPr/>
      <dgm:t>
        <a:bodyPr/>
        <a:lstStyle/>
        <a:p>
          <a:endParaRPr lang="de-DE"/>
        </a:p>
      </dgm:t>
    </dgm:pt>
    <dgm:pt modelId="{55CD6859-ADF0-4F61-8707-C1DE9720EAEC}" type="sibTrans" cxnId="{7FF3F106-5A75-4754-8018-3CDBE63E1615}">
      <dgm:prSet/>
      <dgm:spPr/>
      <dgm:t>
        <a:bodyPr/>
        <a:lstStyle/>
        <a:p>
          <a:endParaRPr lang="de-DE"/>
        </a:p>
      </dgm:t>
    </dgm:pt>
    <dgm:pt modelId="{7EE469F0-C10C-49D9-B832-453744C10A12}">
      <dgm:prSet/>
      <dgm:spPr/>
      <dgm:t>
        <a:bodyPr/>
        <a:lstStyle/>
        <a:p>
          <a:pPr rtl="0"/>
          <a:r>
            <a:rPr lang="en-US" dirty="0"/>
            <a:t>Every table in the deployed model will be processed and stored in </a:t>
          </a:r>
          <a:r>
            <a:rPr lang="en-US" dirty="0" err="1"/>
            <a:t>xVelocity</a:t>
          </a:r>
          <a:r>
            <a:rPr lang="en-US" dirty="0"/>
            <a:t>. At query time, by default, any DAX query will be converted into a SQL query. </a:t>
          </a:r>
          <a:r>
            <a:rPr lang="en-US" b="1" dirty="0"/>
            <a:t>The client can select the query mode </a:t>
          </a:r>
          <a:r>
            <a:rPr lang="en-US" dirty="0"/>
            <a:t>by using the </a:t>
          </a:r>
          <a:r>
            <a:rPr lang="en-US" dirty="0" err="1"/>
            <a:t>DirectQueryMode</a:t>
          </a:r>
          <a:r>
            <a:rPr lang="en-US" dirty="0"/>
            <a:t> setting in the connection string.</a:t>
          </a:r>
          <a:endParaRPr lang="de-DE" dirty="0"/>
        </a:p>
      </dgm:t>
    </dgm:pt>
    <dgm:pt modelId="{E4C54A1C-FC56-4007-AF05-DE60CF834AB4}" type="parTrans" cxnId="{8B0B2D12-9481-4D46-9016-06134E14D088}">
      <dgm:prSet/>
      <dgm:spPr/>
      <dgm:t>
        <a:bodyPr/>
        <a:lstStyle/>
        <a:p>
          <a:endParaRPr lang="de-DE"/>
        </a:p>
      </dgm:t>
    </dgm:pt>
    <dgm:pt modelId="{36AF9F2B-91BF-418F-BDCC-0833D3AB864B}" type="sibTrans" cxnId="{8B0B2D12-9481-4D46-9016-06134E14D088}">
      <dgm:prSet/>
      <dgm:spPr/>
      <dgm:t>
        <a:bodyPr/>
        <a:lstStyle/>
        <a:p>
          <a:endParaRPr lang="de-DE"/>
        </a:p>
      </dgm:t>
    </dgm:pt>
    <dgm:pt modelId="{0F8224C6-FC60-4C9A-B892-6FE35232F77B}">
      <dgm:prSet/>
      <dgm:spPr/>
      <dgm:t>
        <a:bodyPr/>
        <a:lstStyle/>
        <a:p>
          <a:pPr rtl="0"/>
          <a:r>
            <a:rPr lang="en-US" dirty="0"/>
            <a:t>In-Memory With </a:t>
          </a:r>
          <a:r>
            <a:rPr lang="en-US" dirty="0" err="1"/>
            <a:t>DirectQuery</a:t>
          </a:r>
          <a:endParaRPr lang="de-DE" dirty="0"/>
        </a:p>
      </dgm:t>
    </dgm:pt>
    <dgm:pt modelId="{F9E205A4-785E-4EA7-AEA4-3FB0ACC38727}" type="parTrans" cxnId="{4D92B7A4-FB26-402A-87F3-C3BD09CF24CE}">
      <dgm:prSet/>
      <dgm:spPr/>
      <dgm:t>
        <a:bodyPr/>
        <a:lstStyle/>
        <a:p>
          <a:endParaRPr lang="de-DE"/>
        </a:p>
      </dgm:t>
    </dgm:pt>
    <dgm:pt modelId="{8B1FBDC7-810F-437A-BC02-67679062CEC5}" type="sibTrans" cxnId="{4D92B7A4-FB26-402A-87F3-C3BD09CF24CE}">
      <dgm:prSet/>
      <dgm:spPr/>
      <dgm:t>
        <a:bodyPr/>
        <a:lstStyle/>
        <a:p>
          <a:endParaRPr lang="de-DE"/>
        </a:p>
      </dgm:t>
    </dgm:pt>
    <dgm:pt modelId="{837A7C62-AB62-40B7-B286-4CF16622686B}">
      <dgm:prSet/>
      <dgm:spPr/>
      <dgm:t>
        <a:bodyPr/>
        <a:lstStyle/>
        <a:p>
          <a:pPr rtl="0"/>
          <a:r>
            <a:rPr lang="en-US" dirty="0"/>
            <a:t>Every table in the deployed model will be processed and stored in </a:t>
          </a:r>
          <a:r>
            <a:rPr lang="en-US" dirty="0" err="1"/>
            <a:t>xVelocity</a:t>
          </a:r>
          <a:r>
            <a:rPr lang="en-US" dirty="0"/>
            <a:t>. At query time, by default, any query will be sent to </a:t>
          </a:r>
          <a:r>
            <a:rPr lang="en-US" dirty="0" err="1"/>
            <a:t>xVelocity</a:t>
          </a:r>
          <a:r>
            <a:rPr lang="en-US" dirty="0"/>
            <a:t>. </a:t>
          </a:r>
          <a:r>
            <a:rPr lang="en-US" b="1" dirty="0"/>
            <a:t>The client can select the query mode </a:t>
          </a:r>
          <a:r>
            <a:rPr lang="en-US" dirty="0"/>
            <a:t>by using the </a:t>
          </a:r>
          <a:r>
            <a:rPr lang="en-US" dirty="0" err="1"/>
            <a:t>DirectQueryMode</a:t>
          </a:r>
          <a:r>
            <a:rPr lang="en-US" dirty="0"/>
            <a:t> setting in the connection string.</a:t>
          </a:r>
          <a:endParaRPr lang="de-DE" dirty="0"/>
        </a:p>
      </dgm:t>
    </dgm:pt>
    <dgm:pt modelId="{5633301A-8AD9-423E-86ED-76E358404513}" type="parTrans" cxnId="{828726A5-80CB-43CA-9518-E8F30BC586A0}">
      <dgm:prSet/>
      <dgm:spPr/>
      <dgm:t>
        <a:bodyPr/>
        <a:lstStyle/>
        <a:p>
          <a:endParaRPr lang="de-DE"/>
        </a:p>
      </dgm:t>
    </dgm:pt>
    <dgm:pt modelId="{18B75A01-ADFA-4390-B893-6ACBCEAFA607}" type="sibTrans" cxnId="{828726A5-80CB-43CA-9518-E8F30BC586A0}">
      <dgm:prSet/>
      <dgm:spPr/>
      <dgm:t>
        <a:bodyPr/>
        <a:lstStyle/>
        <a:p>
          <a:endParaRPr lang="de-DE"/>
        </a:p>
      </dgm:t>
    </dgm:pt>
    <dgm:pt modelId="{A35B6C1C-D9FC-44CA-8C86-9EFA903D89E9}" type="pres">
      <dgm:prSet presAssocID="{1BB016D0-B28A-4C23-8407-9F725D1298D7}" presName="linear" presStyleCnt="0">
        <dgm:presLayoutVars>
          <dgm:animLvl val="lvl"/>
          <dgm:resizeHandles val="exact"/>
        </dgm:presLayoutVars>
      </dgm:prSet>
      <dgm:spPr/>
    </dgm:pt>
    <dgm:pt modelId="{6AE6ECE6-238F-4E55-AFA3-BF9924AEE859}" type="pres">
      <dgm:prSet presAssocID="{7C9F51AC-E359-4B36-9F85-B10955E082C7}" presName="parentText" presStyleLbl="node1" presStyleIdx="0" presStyleCnt="2">
        <dgm:presLayoutVars>
          <dgm:chMax val="0"/>
          <dgm:bulletEnabled val="1"/>
        </dgm:presLayoutVars>
      </dgm:prSet>
      <dgm:spPr/>
    </dgm:pt>
    <dgm:pt modelId="{9CD6D475-6254-43F3-AABC-BD05CEBEB7A0}" type="pres">
      <dgm:prSet presAssocID="{7C9F51AC-E359-4B36-9F85-B10955E082C7}" presName="childText" presStyleLbl="revTx" presStyleIdx="0" presStyleCnt="2">
        <dgm:presLayoutVars>
          <dgm:bulletEnabled val="1"/>
        </dgm:presLayoutVars>
      </dgm:prSet>
      <dgm:spPr/>
    </dgm:pt>
    <dgm:pt modelId="{A1701185-B982-4C8C-A837-EEE7C062DE9C}" type="pres">
      <dgm:prSet presAssocID="{0F8224C6-FC60-4C9A-B892-6FE35232F77B}" presName="parentText" presStyleLbl="node1" presStyleIdx="1" presStyleCnt="2">
        <dgm:presLayoutVars>
          <dgm:chMax val="0"/>
          <dgm:bulletEnabled val="1"/>
        </dgm:presLayoutVars>
      </dgm:prSet>
      <dgm:spPr/>
    </dgm:pt>
    <dgm:pt modelId="{1A644F6C-B272-4530-AF8A-BB028E8EF5C7}" type="pres">
      <dgm:prSet presAssocID="{0F8224C6-FC60-4C9A-B892-6FE35232F77B}" presName="childText" presStyleLbl="revTx" presStyleIdx="1" presStyleCnt="2">
        <dgm:presLayoutVars>
          <dgm:bulletEnabled val="1"/>
        </dgm:presLayoutVars>
      </dgm:prSet>
      <dgm:spPr/>
    </dgm:pt>
  </dgm:ptLst>
  <dgm:cxnLst>
    <dgm:cxn modelId="{7FF3F106-5A75-4754-8018-3CDBE63E1615}" srcId="{1BB016D0-B28A-4C23-8407-9F725D1298D7}" destId="{7C9F51AC-E359-4B36-9F85-B10955E082C7}" srcOrd="0" destOrd="0" parTransId="{4DA02035-5171-4269-973F-EA564F7941B8}" sibTransId="{55CD6859-ADF0-4F61-8707-C1DE9720EAEC}"/>
    <dgm:cxn modelId="{8B0B2D12-9481-4D46-9016-06134E14D088}" srcId="{7C9F51AC-E359-4B36-9F85-B10955E082C7}" destId="{7EE469F0-C10C-49D9-B832-453744C10A12}" srcOrd="0" destOrd="0" parTransId="{E4C54A1C-FC56-4007-AF05-DE60CF834AB4}" sibTransId="{36AF9F2B-91BF-418F-BDCC-0833D3AB864B}"/>
    <dgm:cxn modelId="{119C1E19-1993-49C4-B50D-4DD13946797E}" type="presOf" srcId="{1BB016D0-B28A-4C23-8407-9F725D1298D7}" destId="{A35B6C1C-D9FC-44CA-8C86-9EFA903D89E9}" srcOrd="0" destOrd="0" presId="urn:microsoft.com/office/officeart/2005/8/layout/vList2"/>
    <dgm:cxn modelId="{51072C2D-BFFA-4E1D-AC28-5F5C8C9C37DB}" type="presOf" srcId="{7EE469F0-C10C-49D9-B832-453744C10A12}" destId="{9CD6D475-6254-43F3-AABC-BD05CEBEB7A0}" srcOrd="0" destOrd="0" presId="urn:microsoft.com/office/officeart/2005/8/layout/vList2"/>
    <dgm:cxn modelId="{A82F4565-EFE5-45CB-AC12-E98F393AFDEC}" type="presOf" srcId="{837A7C62-AB62-40B7-B286-4CF16622686B}" destId="{1A644F6C-B272-4530-AF8A-BB028E8EF5C7}" srcOrd="0" destOrd="0" presId="urn:microsoft.com/office/officeart/2005/8/layout/vList2"/>
    <dgm:cxn modelId="{4D92B7A4-FB26-402A-87F3-C3BD09CF24CE}" srcId="{1BB016D0-B28A-4C23-8407-9F725D1298D7}" destId="{0F8224C6-FC60-4C9A-B892-6FE35232F77B}" srcOrd="1" destOrd="0" parTransId="{F9E205A4-785E-4EA7-AEA4-3FB0ACC38727}" sibTransId="{8B1FBDC7-810F-437A-BC02-67679062CEC5}"/>
    <dgm:cxn modelId="{828726A5-80CB-43CA-9518-E8F30BC586A0}" srcId="{0F8224C6-FC60-4C9A-B892-6FE35232F77B}" destId="{837A7C62-AB62-40B7-B286-4CF16622686B}" srcOrd="0" destOrd="0" parTransId="{5633301A-8AD9-423E-86ED-76E358404513}" sibTransId="{18B75A01-ADFA-4390-B893-6ACBCEAFA607}"/>
    <dgm:cxn modelId="{D996BADB-CA97-4B0A-80ED-E78D11D091BA}" type="presOf" srcId="{0F8224C6-FC60-4C9A-B892-6FE35232F77B}" destId="{A1701185-B982-4C8C-A837-EEE7C062DE9C}" srcOrd="0" destOrd="0" presId="urn:microsoft.com/office/officeart/2005/8/layout/vList2"/>
    <dgm:cxn modelId="{66061FDD-D7BF-4F1C-A131-0AE753C98DC4}" type="presOf" srcId="{7C9F51AC-E359-4B36-9F85-B10955E082C7}" destId="{6AE6ECE6-238F-4E55-AFA3-BF9924AEE859}" srcOrd="0" destOrd="0" presId="urn:microsoft.com/office/officeart/2005/8/layout/vList2"/>
    <dgm:cxn modelId="{2E73F0DA-AD3D-48CF-B5D8-1CF823462A22}" type="presParOf" srcId="{A35B6C1C-D9FC-44CA-8C86-9EFA903D89E9}" destId="{6AE6ECE6-238F-4E55-AFA3-BF9924AEE859}" srcOrd="0" destOrd="0" presId="urn:microsoft.com/office/officeart/2005/8/layout/vList2"/>
    <dgm:cxn modelId="{14373DD2-3AC0-4A04-8BE5-D6122598C086}" type="presParOf" srcId="{A35B6C1C-D9FC-44CA-8C86-9EFA903D89E9}" destId="{9CD6D475-6254-43F3-AABC-BD05CEBEB7A0}" srcOrd="1" destOrd="0" presId="urn:microsoft.com/office/officeart/2005/8/layout/vList2"/>
    <dgm:cxn modelId="{ABA36252-B5A3-4D03-80B0-B86AAD015119}" type="presParOf" srcId="{A35B6C1C-D9FC-44CA-8C86-9EFA903D89E9}" destId="{A1701185-B982-4C8C-A837-EEE7C062DE9C}" srcOrd="2" destOrd="0" presId="urn:microsoft.com/office/officeart/2005/8/layout/vList2"/>
    <dgm:cxn modelId="{7E496684-E31C-4575-A3E0-59F95D9C7B0E}" type="presParOf" srcId="{A35B6C1C-D9FC-44CA-8C86-9EFA903D89E9}" destId="{1A644F6C-B272-4530-AF8A-BB028E8EF5C7}"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E07EB9-589D-48AD-8120-7563056361F1}">
      <dsp:nvSpPr>
        <dsp:cNvPr id="0" name=""/>
        <dsp:cNvSpPr/>
      </dsp:nvSpPr>
      <dsp:spPr>
        <a:xfrm>
          <a:off x="0" y="79760"/>
          <a:ext cx="10515600" cy="935415"/>
        </a:xfrm>
        <a:prstGeom prst="roundRect">
          <a:avLst/>
        </a:prstGeom>
        <a:gradFill rotWithShape="0">
          <a:gsLst>
            <a:gs pos="0">
              <a:schemeClr val="accent3">
                <a:shade val="50000"/>
                <a:hueOff val="0"/>
                <a:satOff val="0"/>
                <a:lumOff val="0"/>
                <a:alphaOff val="0"/>
                <a:lumMod val="110000"/>
                <a:satMod val="105000"/>
                <a:tint val="67000"/>
              </a:schemeClr>
            </a:gs>
            <a:gs pos="50000">
              <a:schemeClr val="accent3">
                <a:shade val="50000"/>
                <a:hueOff val="0"/>
                <a:satOff val="0"/>
                <a:lumOff val="0"/>
                <a:alphaOff val="0"/>
                <a:lumMod val="105000"/>
                <a:satMod val="103000"/>
                <a:tint val="73000"/>
              </a:schemeClr>
            </a:gs>
            <a:gs pos="100000">
              <a:schemeClr val="accent3">
                <a:shade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8590" tIns="148590" rIns="148590" bIns="148590" numCol="1" spcCol="1270" anchor="ctr" anchorCtr="0">
          <a:noAutofit/>
        </a:bodyPr>
        <a:lstStyle/>
        <a:p>
          <a:pPr marL="0" lvl="0" indent="0" algn="l" defTabSz="1733550" rtl="0">
            <a:lnSpc>
              <a:spcPct val="90000"/>
            </a:lnSpc>
            <a:spcBef>
              <a:spcPct val="0"/>
            </a:spcBef>
            <a:spcAft>
              <a:spcPct val="35000"/>
            </a:spcAft>
            <a:buNone/>
          </a:pPr>
          <a:r>
            <a:rPr lang="en-US" sz="3900" kern="1200" dirty="0"/>
            <a:t>In-Memory</a:t>
          </a:r>
          <a:endParaRPr lang="de-DE" sz="3900" kern="1200" dirty="0"/>
        </a:p>
      </dsp:txBody>
      <dsp:txXfrm>
        <a:off x="45663" y="125423"/>
        <a:ext cx="10424274" cy="844089"/>
      </dsp:txXfrm>
    </dsp:sp>
    <dsp:sp modelId="{97D60728-7D3B-4381-913B-59501DD6B85F}">
      <dsp:nvSpPr>
        <dsp:cNvPr id="0" name=""/>
        <dsp:cNvSpPr/>
      </dsp:nvSpPr>
      <dsp:spPr>
        <a:xfrm>
          <a:off x="0" y="1015175"/>
          <a:ext cx="10515600" cy="948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9530" rIns="277368" bIns="49530" numCol="1" spcCol="1270" anchor="t" anchorCtr="0">
          <a:noAutofit/>
        </a:bodyPr>
        <a:lstStyle/>
        <a:p>
          <a:pPr marL="285750" lvl="1" indent="-285750" algn="l" defTabSz="1333500" rtl="0">
            <a:lnSpc>
              <a:spcPct val="90000"/>
            </a:lnSpc>
            <a:spcBef>
              <a:spcPct val="0"/>
            </a:spcBef>
            <a:spcAft>
              <a:spcPct val="20000"/>
            </a:spcAft>
            <a:buChar char="•"/>
          </a:pPr>
          <a:r>
            <a:rPr lang="en-US" sz="3000" kern="1200" dirty="0"/>
            <a:t>Every table in the deployed model will be processed and stored in </a:t>
          </a:r>
          <a:r>
            <a:rPr lang="en-US" sz="3000" kern="1200" dirty="0" err="1"/>
            <a:t>xVelocity</a:t>
          </a:r>
          <a:r>
            <a:rPr lang="en-US" sz="3000" kern="1200" dirty="0"/>
            <a:t>. At query time, only </a:t>
          </a:r>
          <a:r>
            <a:rPr lang="en-US" sz="3000" kern="1200" dirty="0" err="1"/>
            <a:t>xVelocity</a:t>
          </a:r>
          <a:r>
            <a:rPr lang="en-US" sz="3000" kern="1200" dirty="0"/>
            <a:t> will be used.</a:t>
          </a:r>
          <a:endParaRPr lang="de-DE" sz="3000" kern="1200" dirty="0"/>
        </a:p>
      </dsp:txBody>
      <dsp:txXfrm>
        <a:off x="0" y="1015175"/>
        <a:ext cx="10515600" cy="948577"/>
      </dsp:txXfrm>
    </dsp:sp>
    <dsp:sp modelId="{697155CF-6ADA-4422-926F-88B7089B146B}">
      <dsp:nvSpPr>
        <dsp:cNvPr id="0" name=""/>
        <dsp:cNvSpPr/>
      </dsp:nvSpPr>
      <dsp:spPr>
        <a:xfrm>
          <a:off x="0" y="1963752"/>
          <a:ext cx="10515600" cy="935415"/>
        </a:xfrm>
        <a:prstGeom prst="roundRect">
          <a:avLst/>
        </a:prstGeom>
        <a:gradFill rotWithShape="0">
          <a:gsLst>
            <a:gs pos="0">
              <a:schemeClr val="accent3">
                <a:shade val="50000"/>
                <a:hueOff val="0"/>
                <a:satOff val="0"/>
                <a:lumOff val="35962"/>
                <a:alphaOff val="0"/>
                <a:lumMod val="110000"/>
                <a:satMod val="105000"/>
                <a:tint val="67000"/>
              </a:schemeClr>
            </a:gs>
            <a:gs pos="50000">
              <a:schemeClr val="accent3">
                <a:shade val="50000"/>
                <a:hueOff val="0"/>
                <a:satOff val="0"/>
                <a:lumOff val="35962"/>
                <a:alphaOff val="0"/>
                <a:lumMod val="105000"/>
                <a:satMod val="103000"/>
                <a:tint val="73000"/>
              </a:schemeClr>
            </a:gs>
            <a:gs pos="100000">
              <a:schemeClr val="accent3">
                <a:shade val="50000"/>
                <a:hueOff val="0"/>
                <a:satOff val="0"/>
                <a:lumOff val="3596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8590" tIns="148590" rIns="148590" bIns="148590" numCol="1" spcCol="1270" anchor="ctr" anchorCtr="0">
          <a:noAutofit/>
        </a:bodyPr>
        <a:lstStyle/>
        <a:p>
          <a:pPr marL="0" lvl="0" indent="0" algn="l" defTabSz="1733550" rtl="0">
            <a:lnSpc>
              <a:spcPct val="90000"/>
            </a:lnSpc>
            <a:spcBef>
              <a:spcPct val="0"/>
            </a:spcBef>
            <a:spcAft>
              <a:spcPct val="35000"/>
            </a:spcAft>
            <a:buNone/>
          </a:pPr>
          <a:r>
            <a:rPr lang="en-US" sz="3900" kern="1200"/>
            <a:t>DirectQuery</a:t>
          </a:r>
          <a:endParaRPr lang="de-DE" sz="3900" kern="1200"/>
        </a:p>
      </dsp:txBody>
      <dsp:txXfrm>
        <a:off x="45663" y="2009415"/>
        <a:ext cx="10424274" cy="844089"/>
      </dsp:txXfrm>
    </dsp:sp>
    <dsp:sp modelId="{CDB231A5-61F5-48EC-A459-56276896628A}">
      <dsp:nvSpPr>
        <dsp:cNvPr id="0" name=""/>
        <dsp:cNvSpPr/>
      </dsp:nvSpPr>
      <dsp:spPr>
        <a:xfrm>
          <a:off x="0" y="2899167"/>
          <a:ext cx="10515600" cy="1372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9530" rIns="277368" bIns="49530" numCol="1" spcCol="1270" anchor="t" anchorCtr="0">
          <a:noAutofit/>
        </a:bodyPr>
        <a:lstStyle/>
        <a:p>
          <a:pPr marL="285750" lvl="1" indent="-285750" algn="l" defTabSz="1333500" rtl="0">
            <a:lnSpc>
              <a:spcPct val="90000"/>
            </a:lnSpc>
            <a:spcBef>
              <a:spcPct val="0"/>
            </a:spcBef>
            <a:spcAft>
              <a:spcPct val="20000"/>
            </a:spcAft>
            <a:buChar char="•"/>
          </a:pPr>
          <a:r>
            <a:rPr lang="en-US" sz="3000" kern="1200" dirty="0"/>
            <a:t>Every table in the deployed model is not loaded in memory during processing, and any DAX query will be converted into a SQL query. Queries in MDX are not supported by this mode.</a:t>
          </a:r>
          <a:endParaRPr lang="de-DE" sz="3000" kern="1200" dirty="0"/>
        </a:p>
      </dsp:txBody>
      <dsp:txXfrm>
        <a:off x="0" y="2899167"/>
        <a:ext cx="10515600" cy="13724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E6ECE6-238F-4E55-AFA3-BF9924AEE859}">
      <dsp:nvSpPr>
        <dsp:cNvPr id="0" name=""/>
        <dsp:cNvSpPr/>
      </dsp:nvSpPr>
      <dsp:spPr>
        <a:xfrm>
          <a:off x="0" y="245168"/>
          <a:ext cx="10515600" cy="719549"/>
        </a:xfrm>
        <a:prstGeom prst="roundRect">
          <a:avLst/>
        </a:prstGeom>
        <a:gradFill rotWithShape="0">
          <a:gsLst>
            <a:gs pos="0">
              <a:schemeClr val="accent3">
                <a:shade val="50000"/>
                <a:hueOff val="0"/>
                <a:satOff val="0"/>
                <a:lumOff val="0"/>
                <a:alphaOff val="0"/>
                <a:lumMod val="110000"/>
                <a:satMod val="105000"/>
                <a:tint val="67000"/>
              </a:schemeClr>
            </a:gs>
            <a:gs pos="50000">
              <a:schemeClr val="accent3">
                <a:shade val="50000"/>
                <a:hueOff val="0"/>
                <a:satOff val="0"/>
                <a:lumOff val="0"/>
                <a:alphaOff val="0"/>
                <a:lumMod val="105000"/>
                <a:satMod val="103000"/>
                <a:tint val="73000"/>
              </a:schemeClr>
            </a:gs>
            <a:gs pos="100000">
              <a:schemeClr val="accent3">
                <a:shade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kern="1200"/>
            <a:t>DirectQuery With In-Memory</a:t>
          </a:r>
          <a:endParaRPr lang="de-DE" sz="3000" kern="1200"/>
        </a:p>
      </dsp:txBody>
      <dsp:txXfrm>
        <a:off x="35125" y="280293"/>
        <a:ext cx="10445350" cy="649299"/>
      </dsp:txXfrm>
    </dsp:sp>
    <dsp:sp modelId="{9CD6D475-6254-43F3-AABC-BD05CEBEB7A0}">
      <dsp:nvSpPr>
        <dsp:cNvPr id="0" name=""/>
        <dsp:cNvSpPr/>
      </dsp:nvSpPr>
      <dsp:spPr>
        <a:xfrm>
          <a:off x="0" y="964718"/>
          <a:ext cx="10515600" cy="136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8100" rIns="213360" bIns="38100" numCol="1" spcCol="1270" anchor="t" anchorCtr="0">
          <a:noAutofit/>
        </a:bodyPr>
        <a:lstStyle/>
        <a:p>
          <a:pPr marL="228600" lvl="1" indent="-228600" algn="l" defTabSz="1022350" rtl="0">
            <a:lnSpc>
              <a:spcPct val="90000"/>
            </a:lnSpc>
            <a:spcBef>
              <a:spcPct val="0"/>
            </a:spcBef>
            <a:spcAft>
              <a:spcPct val="20000"/>
            </a:spcAft>
            <a:buChar char="•"/>
          </a:pPr>
          <a:r>
            <a:rPr lang="en-US" sz="2300" kern="1200" dirty="0"/>
            <a:t>Every table in the deployed model will be processed and stored in </a:t>
          </a:r>
          <a:r>
            <a:rPr lang="en-US" sz="2300" kern="1200" dirty="0" err="1"/>
            <a:t>xVelocity</a:t>
          </a:r>
          <a:r>
            <a:rPr lang="en-US" sz="2300" kern="1200" dirty="0"/>
            <a:t>. At query time, by default, any DAX query will be converted into a SQL query. </a:t>
          </a:r>
          <a:r>
            <a:rPr lang="en-US" sz="2300" b="1" kern="1200" dirty="0"/>
            <a:t>The client can select the query mode </a:t>
          </a:r>
          <a:r>
            <a:rPr lang="en-US" sz="2300" kern="1200" dirty="0"/>
            <a:t>by using the </a:t>
          </a:r>
          <a:r>
            <a:rPr lang="en-US" sz="2300" kern="1200" dirty="0" err="1"/>
            <a:t>DirectQueryMode</a:t>
          </a:r>
          <a:r>
            <a:rPr lang="en-US" sz="2300" kern="1200" dirty="0"/>
            <a:t> setting in the connection string.</a:t>
          </a:r>
          <a:endParaRPr lang="de-DE" sz="2300" kern="1200" dirty="0"/>
        </a:p>
      </dsp:txBody>
      <dsp:txXfrm>
        <a:off x="0" y="964718"/>
        <a:ext cx="10515600" cy="1366200"/>
      </dsp:txXfrm>
    </dsp:sp>
    <dsp:sp modelId="{A1701185-B982-4C8C-A837-EEE7C062DE9C}">
      <dsp:nvSpPr>
        <dsp:cNvPr id="0" name=""/>
        <dsp:cNvSpPr/>
      </dsp:nvSpPr>
      <dsp:spPr>
        <a:xfrm>
          <a:off x="0" y="2330919"/>
          <a:ext cx="10515600" cy="719549"/>
        </a:xfrm>
        <a:prstGeom prst="roundRect">
          <a:avLst/>
        </a:prstGeom>
        <a:gradFill rotWithShape="0">
          <a:gsLst>
            <a:gs pos="0">
              <a:schemeClr val="accent3">
                <a:shade val="50000"/>
                <a:hueOff val="0"/>
                <a:satOff val="0"/>
                <a:lumOff val="35962"/>
                <a:alphaOff val="0"/>
                <a:lumMod val="110000"/>
                <a:satMod val="105000"/>
                <a:tint val="67000"/>
              </a:schemeClr>
            </a:gs>
            <a:gs pos="50000">
              <a:schemeClr val="accent3">
                <a:shade val="50000"/>
                <a:hueOff val="0"/>
                <a:satOff val="0"/>
                <a:lumOff val="35962"/>
                <a:alphaOff val="0"/>
                <a:lumMod val="105000"/>
                <a:satMod val="103000"/>
                <a:tint val="73000"/>
              </a:schemeClr>
            </a:gs>
            <a:gs pos="100000">
              <a:schemeClr val="accent3">
                <a:shade val="50000"/>
                <a:hueOff val="0"/>
                <a:satOff val="0"/>
                <a:lumOff val="3596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kern="1200" dirty="0"/>
            <a:t>In-Memory With </a:t>
          </a:r>
          <a:r>
            <a:rPr lang="en-US" sz="3000" kern="1200" dirty="0" err="1"/>
            <a:t>DirectQuery</a:t>
          </a:r>
          <a:endParaRPr lang="de-DE" sz="3000" kern="1200" dirty="0"/>
        </a:p>
      </dsp:txBody>
      <dsp:txXfrm>
        <a:off x="35125" y="2366044"/>
        <a:ext cx="10445350" cy="649299"/>
      </dsp:txXfrm>
    </dsp:sp>
    <dsp:sp modelId="{1A644F6C-B272-4530-AF8A-BB028E8EF5C7}">
      <dsp:nvSpPr>
        <dsp:cNvPr id="0" name=""/>
        <dsp:cNvSpPr/>
      </dsp:nvSpPr>
      <dsp:spPr>
        <a:xfrm>
          <a:off x="0" y="3050469"/>
          <a:ext cx="10515600" cy="1055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8100" rIns="213360" bIns="38100" numCol="1" spcCol="1270" anchor="t" anchorCtr="0">
          <a:noAutofit/>
        </a:bodyPr>
        <a:lstStyle/>
        <a:p>
          <a:pPr marL="228600" lvl="1" indent="-228600" algn="l" defTabSz="1022350" rtl="0">
            <a:lnSpc>
              <a:spcPct val="90000"/>
            </a:lnSpc>
            <a:spcBef>
              <a:spcPct val="0"/>
            </a:spcBef>
            <a:spcAft>
              <a:spcPct val="20000"/>
            </a:spcAft>
            <a:buChar char="•"/>
          </a:pPr>
          <a:r>
            <a:rPr lang="en-US" sz="2300" kern="1200" dirty="0"/>
            <a:t>Every table in the deployed model will be processed and stored in </a:t>
          </a:r>
          <a:r>
            <a:rPr lang="en-US" sz="2300" kern="1200" dirty="0" err="1"/>
            <a:t>xVelocity</a:t>
          </a:r>
          <a:r>
            <a:rPr lang="en-US" sz="2300" kern="1200" dirty="0"/>
            <a:t>. At query time, by default, any query will be sent to </a:t>
          </a:r>
          <a:r>
            <a:rPr lang="en-US" sz="2300" kern="1200" dirty="0" err="1"/>
            <a:t>xVelocity</a:t>
          </a:r>
          <a:r>
            <a:rPr lang="en-US" sz="2300" kern="1200" dirty="0"/>
            <a:t>. </a:t>
          </a:r>
          <a:r>
            <a:rPr lang="en-US" sz="2300" b="1" kern="1200" dirty="0"/>
            <a:t>The client can select the query mode </a:t>
          </a:r>
          <a:r>
            <a:rPr lang="en-US" sz="2300" kern="1200" dirty="0"/>
            <a:t>by using the </a:t>
          </a:r>
          <a:r>
            <a:rPr lang="en-US" sz="2300" kern="1200" dirty="0" err="1"/>
            <a:t>DirectQueryMode</a:t>
          </a:r>
          <a:r>
            <a:rPr lang="en-US" sz="2300" kern="1200" dirty="0"/>
            <a:t> setting in the connection string.</a:t>
          </a:r>
          <a:endParaRPr lang="de-DE" sz="2300" kern="1200" dirty="0"/>
        </a:p>
      </dsp:txBody>
      <dsp:txXfrm>
        <a:off x="0" y="3050469"/>
        <a:ext cx="10515600" cy="10557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FD6536-D906-466F-A3CC-F07BBBFBA3F6}" type="datetimeFigureOut">
              <a:rPr lang="en-US" smtClean="0"/>
              <a:t>10/21/2020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7719C4-5CCB-4564-8DFB-21D3D1DEC7F1}" type="slidenum">
              <a:rPr lang="en-US" smtClean="0"/>
              <a:t>‹#›</a:t>
            </a:fld>
            <a:endParaRPr lang="en-US"/>
          </a:p>
        </p:txBody>
      </p:sp>
    </p:spTree>
    <p:extLst>
      <p:ext uri="{BB962C8B-B14F-4D97-AF65-F5344CB8AC3E}">
        <p14:creationId xmlns:p14="http://schemas.microsoft.com/office/powerpoint/2010/main" val="1431320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1</a:t>
            </a:fld>
            <a:endParaRPr lang="en-US"/>
          </a:p>
        </p:txBody>
      </p:sp>
    </p:spTree>
    <p:extLst>
      <p:ext uri="{BB962C8B-B14F-4D97-AF65-F5344CB8AC3E}">
        <p14:creationId xmlns:p14="http://schemas.microsoft.com/office/powerpoint/2010/main" val="2035569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24</a:t>
            </a:fld>
            <a:endParaRPr lang="en-US"/>
          </a:p>
        </p:txBody>
      </p:sp>
    </p:spTree>
    <p:extLst>
      <p:ext uri="{BB962C8B-B14F-4D97-AF65-F5344CB8AC3E}">
        <p14:creationId xmlns:p14="http://schemas.microsoft.com/office/powerpoint/2010/main" val="2501859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de-DE" sz="1800" b="0" i="0" dirty="0">
                <a:solidFill>
                  <a:srgbClr val="201F1E"/>
                </a:solidFill>
                <a:effectLst/>
                <a:latin typeface="Arial" panose="020B0604020202020204" pitchFamily="34" charset="0"/>
              </a:rPr>
              <a:t>anbei ein erster Überblick (hier mit konkretem RSG/Raiffeisen-Bezug).</a:t>
            </a:r>
            <a:br>
              <a:rPr lang="de-DE" dirty="0"/>
            </a:br>
            <a:r>
              <a:rPr lang="de-DE" sz="1800" b="0" i="0" dirty="0">
                <a:solidFill>
                  <a:srgbClr val="201F1E"/>
                </a:solidFill>
                <a:effectLst/>
                <a:latin typeface="Arial" panose="020B0604020202020204" pitchFamily="34" charset="0"/>
              </a:rPr>
              <a:t>Grob geht es uns um den Aufbau einer Businessschicht auf SQL-Server Basis (mit SSAS Tabular Model) die wir auch außerhalb vom DWH nutzen können.</a:t>
            </a:r>
            <a:br>
              <a:rPr lang="de-DE" dirty="0"/>
            </a:br>
            <a:r>
              <a:rPr lang="de-DE" sz="1800" b="0" i="0" dirty="0">
                <a:solidFill>
                  <a:srgbClr val="201F1E"/>
                </a:solidFill>
                <a:effectLst/>
                <a:latin typeface="Arial" panose="020B0604020202020204" pitchFamily="34" charset="0"/>
              </a:rPr>
              <a:t>Weiters soll auch das Rechtekonzept so flexibel wie möglich gestaltet werden. D.h z.b einfache Erweiterung der Rechteabfragen um neue Parameter oder keine doppelte Implementierung der Rechtesteuerung (Nutzung der Rechtesteuerung sowohl in den normalen SQL-Server Datenbanken als auch in den SSAS Datenbanken)</a:t>
            </a:r>
            <a:br>
              <a:rPr lang="de-DE" dirty="0"/>
            </a:br>
            <a:br>
              <a:rPr lang="de-DE" dirty="0"/>
            </a:br>
            <a:r>
              <a:rPr lang="de-DE" sz="1800" b="0" i="0" dirty="0">
                <a:solidFill>
                  <a:srgbClr val="201F1E"/>
                </a:solidFill>
                <a:effectLst/>
                <a:latin typeface="Arial" panose="020B0604020202020204" pitchFamily="34" charset="0"/>
              </a:rPr>
              <a:t>Die Details können wir dann gerne am Montag besprechen:</a:t>
            </a:r>
            <a:br>
              <a:rPr lang="de-DE" dirty="0"/>
            </a:br>
            <a:r>
              <a:rPr lang="de-DE" sz="1800" b="1" i="0" dirty="0">
                <a:solidFill>
                  <a:srgbClr val="00204F"/>
                </a:solidFill>
                <a:effectLst/>
                <a:latin typeface="Segoe UI" panose="020B0502040204020203" pitchFamily="34" charset="0"/>
              </a:rPr>
              <a:t>Zieldefinition: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Mandantenfähigkeit</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Die RSG bedient mit ihren Produkten mehrere Banken welche auf unterschiedlichen SQL Server Instanzen betrieben werden. Die Datenbanken unterscheiden sich zusätzlich durch die Bzeichnung (Beispiel: Datenbank R34_ZDW, R36_ZDW). Diese Bezeichnungen sollen durch Synonyme ersetzt werden können.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Verwendung im BI Reporting</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Der Drittanbieter WebFocus für unsere BI Frontends unterstützt vollumfänglich Tabular Model als analytische Datenquelle.</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Einbindung von Datenbankobjekten aus dem</a:t>
            </a:r>
            <a:r>
              <a:rPr lang="de-DE" sz="1800" b="0" i="0" dirty="0">
                <a:solidFill>
                  <a:srgbClr val="00204F"/>
                </a:solidFill>
                <a:effectLst/>
                <a:latin typeface="Segoe UI" panose="020B0502040204020203" pitchFamily="34" charset="0"/>
              </a:rPr>
              <a:t> RDW</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Es können beliebige Datenquellen aus dem RDW(SQL Server) eingebunden werden. Zusätzlich soll direkt im Zuge der Einbindung die Datenmenge in Form einer "Wehere" Bedingung eingeschränkt werden können. (Beispiel: TagID&lt;@aktuellerStichtag-365)</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Row-Level Security</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Es kann direkt im Tabular Model eine Row-Level Security für jedes eingebundene Datenbankobjekt implementiert werden (Beispiel: BLZ). Alternativ kann die Einschränkung in der relationalen Datenbank implementiert werden. Quelle ist eine Tabelle mit allen Berechtigungsinformationen.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Verwendung eines externen Berechtigungssystems</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Zur Berechtigungsverwaltung wird IDM verwendet.</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In-Memory Funktionalitäten</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Das System bietet zum einen die Möglichkeit, dass Daten direkt zur Laufzeit aus der relationalen Datenbank  ermittelt werden und zum anderen, dass besonders wichtige Informationen im Hauptspeicher vorgehalten werden. Die Definition kann je Datenbankobjekt aber auch je Stichtag(das letzte Monat) erfolgen.</a:t>
            </a:r>
            <a:br>
              <a:rPr lang="de-DE" sz="1800" b="0" i="0" dirty="0">
                <a:solidFill>
                  <a:srgbClr val="FF0000"/>
                </a:solidFill>
                <a:effectLst/>
                <a:latin typeface="Segoe UI" panose="020B0502040204020203" pitchFamily="34" charset="0"/>
              </a:rPr>
            </a:br>
            <a:r>
              <a:rPr lang="de-DE" sz="1800" b="0" i="0" dirty="0">
                <a:solidFill>
                  <a:srgbClr val="FF0000"/>
                </a:solidFill>
                <a:effectLst/>
                <a:latin typeface="Segoe UI" panose="020B0502040204020203" pitchFamily="34" charset="0"/>
              </a:rPr>
              <a:t>Wie erfolgt die Aktualisierung der gespeicherten Daten? Können Rahmen definiert werden, dass bsp. maximal 250 MB je Objekt im Speicher gehalten werden dürfen?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intuitive Modellierung</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Die konkrete Modellierung der Datenbereiche erfolgt von den zuständigen RSG Fachteams</a:t>
            </a:r>
            <a:r>
              <a:rPr lang="de-DE" sz="1800" b="0" i="0" dirty="0">
                <a:solidFill>
                  <a:srgbClr val="2F2F2F"/>
                </a:solidFill>
                <a:effectLst/>
                <a:latin typeface="Segoe UI" panose="020B0502040204020203" pitchFamily="34" charset="0"/>
              </a:rPr>
              <a:t>, die Produktgruppe BI sorgt lediglich für die Einhaltung von Standards.</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00204F"/>
                </a:solidFill>
                <a:effectLst/>
                <a:latin typeface="Segoe UI" panose="020B0502040204020203" pitchFamily="34" charset="0"/>
              </a:rPr>
              <a:t>Release Unabhängig</a:t>
            </a:r>
            <a:br>
              <a:rPr lang="de-DE" sz="1800" b="0" i="0" dirty="0">
                <a:solidFill>
                  <a:srgbClr val="00204F"/>
                </a:solidFill>
                <a:effectLst/>
                <a:latin typeface="Segoe UI" panose="020B0502040204020203" pitchFamily="34" charset="0"/>
              </a:rPr>
            </a:br>
            <a:r>
              <a:rPr lang="de-DE" sz="1800" b="0" i="0" dirty="0">
                <a:solidFill>
                  <a:srgbClr val="00204F"/>
                </a:solidFill>
                <a:effectLst/>
                <a:latin typeface="Segoe UI" panose="020B0502040204020203" pitchFamily="34" charset="0"/>
              </a:rPr>
              <a:t>Das Deployment ist Release unabhängig für RSG- Requirements Engineers möglich. Trotzdem arbeitet der Ersteller auf einer entsprechende Entwicklungsumgebung, testet auf einer Testumgebung und kann selbständig deployen.</a:t>
            </a:r>
            <a:br>
              <a:rPr lang="de-DE" sz="1800" b="0" i="0" dirty="0">
                <a:solidFill>
                  <a:srgbClr val="2F2F2F"/>
                </a:solidFill>
                <a:effectLst/>
                <a:latin typeface="Segoe UI" panose="020B0502040204020203" pitchFamily="34" charset="0"/>
              </a:rPr>
            </a:br>
            <a:r>
              <a:rPr lang="de-DE" sz="1800" b="0" i="0" dirty="0">
                <a:solidFill>
                  <a:srgbClr val="2F2F2F"/>
                </a:solidFill>
                <a:effectLst/>
                <a:latin typeface="Segoe UI" panose="020B0502040204020203" pitchFamily="34" charset="0"/>
              </a:rPr>
              <a:t>Kurze </a:t>
            </a:r>
            <a:r>
              <a:rPr lang="de-DE" sz="1800" b="0" i="0" dirty="0">
                <a:solidFill>
                  <a:srgbClr val="00204F"/>
                </a:solidFill>
                <a:effectLst/>
                <a:latin typeface="Segoe UI" panose="020B0502040204020203" pitchFamily="34" charset="0"/>
              </a:rPr>
              <a:t>Time-to-Solution</a:t>
            </a:r>
            <a:r>
              <a:rPr lang="de-DE" sz="1800" b="0" i="0" dirty="0">
                <a:solidFill>
                  <a:srgbClr val="2F2F2F"/>
                </a:solidFill>
                <a:effectLst/>
                <a:latin typeface="Segoe UI" panose="020B0502040204020203" pitchFamily="34" charset="0"/>
              </a:rPr>
              <a:t> Zyklen und Technologie ist </a:t>
            </a:r>
            <a:r>
              <a:rPr lang="de-DE" sz="1800" b="0" i="0" dirty="0">
                <a:solidFill>
                  <a:srgbClr val="00204F"/>
                </a:solidFill>
                <a:effectLst/>
                <a:latin typeface="Segoe UI" panose="020B0502040204020203" pitchFamily="34" charset="0"/>
              </a:rPr>
              <a:t>vergleichsweise einfach zu erlernen</a:t>
            </a:r>
            <a:r>
              <a:rPr lang="de-DE" sz="1800" b="0" i="0" dirty="0">
                <a:solidFill>
                  <a:srgbClr val="2F2F2F"/>
                </a:solidFill>
                <a:effectLst/>
                <a:latin typeface="Segoe UI" panose="020B0502040204020203" pitchFamily="34" charset="0"/>
              </a:rPr>
              <a:t>.</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2F2F2F"/>
                </a:solidFill>
                <a:effectLst/>
                <a:latin typeface="Segoe UI" panose="020B0502040204020203" pitchFamily="34" charset="0"/>
              </a:rPr>
              <a:t>Logging</a:t>
            </a:r>
            <a:br>
              <a:rPr lang="de-DE" sz="1800" b="0" i="0" dirty="0">
                <a:solidFill>
                  <a:srgbClr val="2F2F2F"/>
                </a:solidFill>
                <a:effectLst/>
                <a:latin typeface="Segoe UI" panose="020B0502040204020203" pitchFamily="34" charset="0"/>
              </a:rPr>
            </a:br>
            <a:r>
              <a:rPr lang="de-DE" sz="1800" b="0" i="0" dirty="0">
                <a:solidFill>
                  <a:srgbClr val="2F2F2F"/>
                </a:solidFill>
                <a:effectLst/>
                <a:latin typeface="Segoe UI" panose="020B0502040204020203" pitchFamily="34" charset="0"/>
              </a:rPr>
              <a:t>Alle sowohl alle Datenabfragen als auch Änderungen eines Modells müssen aufgezeichnet und im Bedarsfall ausgewertet werden können.</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u="sng" dirty="0">
                <a:solidFill>
                  <a:srgbClr val="2F2F2F"/>
                </a:solidFill>
                <a:effectLst/>
                <a:latin typeface="Segoe UI" panose="020B0502040204020203" pitchFamily="34" charset="0"/>
              </a:rPr>
              <a:t>Ressourcensteuerung</a:t>
            </a:r>
            <a:br>
              <a:rPr lang="de-DE" sz="1800" b="0" i="0" dirty="0">
                <a:solidFill>
                  <a:srgbClr val="2F2F2F"/>
                </a:solidFill>
                <a:effectLst/>
                <a:latin typeface="Segoe UI" panose="020B0502040204020203" pitchFamily="34" charset="0"/>
              </a:rPr>
            </a:br>
            <a:r>
              <a:rPr lang="de-DE" sz="1800" b="0" i="0" dirty="0">
                <a:solidFill>
                  <a:srgbClr val="2F2F2F"/>
                </a:solidFill>
                <a:effectLst/>
                <a:latin typeface="Segoe UI" panose="020B0502040204020203" pitchFamily="34" charset="0"/>
              </a:rPr>
              <a:t>Priorisierung je User; Max temp. TB Verbrauch</a:t>
            </a:r>
            <a:endParaRPr lang="de-DE" b="0" i="0" dirty="0">
              <a:solidFill>
                <a:srgbClr val="201F1E"/>
              </a:solidFill>
              <a:effectLst/>
              <a:latin typeface="Segoe UI" panose="020B0502040204020203" pitchFamily="34" charset="0"/>
            </a:endParaRPr>
          </a:p>
          <a:p>
            <a:pPr algn="l">
              <a:buFont typeface="Arial" panose="020B0604020202020204" pitchFamily="34" charset="0"/>
              <a:buChar char="•"/>
            </a:pPr>
            <a:r>
              <a:rPr lang="de-DE" sz="1800" b="0" i="0" dirty="0">
                <a:solidFill>
                  <a:srgbClr val="2F2F2F"/>
                </a:solidFill>
                <a:effectLst/>
                <a:latin typeface="Segoe UI" panose="020B0502040204020203" pitchFamily="34" charset="0"/>
              </a:rPr>
              <a:t>Bewirtschaftungslogiken</a:t>
            </a:r>
            <a:br>
              <a:rPr lang="de-DE" sz="1800" b="0" i="0" dirty="0">
                <a:solidFill>
                  <a:srgbClr val="201F1E"/>
                </a:solidFill>
                <a:effectLst/>
                <a:latin typeface="Arial" panose="020B0604020202020204" pitchFamily="34" charset="0"/>
              </a:rPr>
            </a:br>
            <a:endParaRPr lang="de-DE" b="0" i="0" dirty="0">
              <a:solidFill>
                <a:srgbClr val="201F1E"/>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26</a:t>
            </a:fld>
            <a:endParaRPr lang="en-US"/>
          </a:p>
        </p:txBody>
      </p:sp>
    </p:spTree>
    <p:extLst>
      <p:ext uri="{BB962C8B-B14F-4D97-AF65-F5344CB8AC3E}">
        <p14:creationId xmlns:p14="http://schemas.microsoft.com/office/powerpoint/2010/main" val="820787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https://docs.microsoft.com/en-us/analysis-services/comparing-tabular-and-multidimensional-solutions-ssas?view=asallproducts-allversions</a:t>
            </a: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3</a:t>
            </a:fld>
            <a:endParaRPr lang="en-US"/>
          </a:p>
        </p:txBody>
      </p:sp>
    </p:spTree>
    <p:extLst>
      <p:ext uri="{BB962C8B-B14F-4D97-AF65-F5344CB8AC3E}">
        <p14:creationId xmlns:p14="http://schemas.microsoft.com/office/powerpoint/2010/main" val="1474793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6</a:t>
            </a:fld>
            <a:endParaRPr lang="en-US"/>
          </a:p>
        </p:txBody>
      </p:sp>
    </p:spTree>
    <p:extLst>
      <p:ext uri="{BB962C8B-B14F-4D97-AF65-F5344CB8AC3E}">
        <p14:creationId xmlns:p14="http://schemas.microsoft.com/office/powerpoint/2010/main" val="3692440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7</a:t>
            </a:fld>
            <a:endParaRPr lang="en-US"/>
          </a:p>
        </p:txBody>
      </p:sp>
    </p:spTree>
    <p:extLst>
      <p:ext uri="{BB962C8B-B14F-4D97-AF65-F5344CB8AC3E}">
        <p14:creationId xmlns:p14="http://schemas.microsoft.com/office/powerpoint/2010/main" val="1964801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9</a:t>
            </a:fld>
            <a:endParaRPr lang="en-US"/>
          </a:p>
        </p:txBody>
      </p:sp>
    </p:spTree>
    <p:extLst>
      <p:ext uri="{BB962C8B-B14F-4D97-AF65-F5344CB8AC3E}">
        <p14:creationId xmlns:p14="http://schemas.microsoft.com/office/powerpoint/2010/main" val="2605837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19</a:t>
            </a:fld>
            <a:endParaRPr lang="en-US"/>
          </a:p>
        </p:txBody>
      </p:sp>
    </p:spTree>
    <p:extLst>
      <p:ext uri="{BB962C8B-B14F-4D97-AF65-F5344CB8AC3E}">
        <p14:creationId xmlns:p14="http://schemas.microsoft.com/office/powerpoint/2010/main" val="3907796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Footer Placeholder 3"/>
          <p:cNvSpPr>
            <a:spLocks noGrp="1"/>
          </p:cNvSpPr>
          <p:nvPr>
            <p:ph type="ftr" sz="quarter" idx="10"/>
          </p:nvPr>
        </p:nvSpPr>
        <p:spPr/>
        <p:txBody>
          <a:bodyPr/>
          <a:lstStyle/>
          <a:p>
            <a:r>
              <a:rPr lang="en-US"/>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21</a:t>
            </a:fld>
            <a:endParaRPr lang="en-US" dirty="0"/>
          </a:p>
        </p:txBody>
      </p:sp>
    </p:spTree>
    <p:extLst>
      <p:ext uri="{BB962C8B-B14F-4D97-AF65-F5344CB8AC3E}">
        <p14:creationId xmlns:p14="http://schemas.microsoft.com/office/powerpoint/2010/main" val="823909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a:t>
            </a:r>
            <a:r>
              <a:rPr lang="en-US" b="1" dirty="0"/>
              <a:t>advantage</a:t>
            </a:r>
            <a:r>
              <a:rPr lang="en-US" dirty="0"/>
              <a:t> of using a </a:t>
            </a:r>
            <a:r>
              <a:rPr lang="en-US" b="1" dirty="0"/>
              <a:t>hybrid mode </a:t>
            </a:r>
            <a:r>
              <a:rPr lang="en-US" dirty="0"/>
              <a:t>is that you can serve clients that issue MDX queries (most of them) and clients that issue DAX queries (Crescent) from the same model. In Denali, only clients that issue DAX queries can use </a:t>
            </a:r>
            <a:r>
              <a:rPr lang="en-US" dirty="0" err="1"/>
              <a:t>DirectQuery</a:t>
            </a:r>
            <a:r>
              <a:rPr lang="en-US" dirty="0"/>
              <a:t>. Clients such as Excel which issue MDX queries must fetch results from the </a:t>
            </a:r>
            <a:r>
              <a:rPr lang="en-US" dirty="0" err="1"/>
              <a:t>VertiPaq</a:t>
            </a:r>
            <a:r>
              <a:rPr lang="en-US" dirty="0"/>
              <a:t> cache.</a:t>
            </a:r>
          </a:p>
          <a:p>
            <a:endParaRPr lang="en-US" dirty="0"/>
          </a:p>
          <a:p>
            <a:r>
              <a:rPr lang="en-US" dirty="0"/>
              <a:t>One </a:t>
            </a:r>
            <a:r>
              <a:rPr lang="en-US" b="1" dirty="0"/>
              <a:t>disadvantage</a:t>
            </a:r>
            <a:r>
              <a:rPr lang="en-US" dirty="0"/>
              <a:t> – if you have a hybrid mode, you must process the database. If your data doesn’t fit in memory, you have a problem.</a:t>
            </a:r>
          </a:p>
          <a:p>
            <a:endParaRPr lang="de-DE" dirty="0"/>
          </a:p>
          <a:p>
            <a:endParaRPr lang="de-DE" dirty="0"/>
          </a:p>
          <a:p>
            <a:r>
              <a:rPr lang="en-US" dirty="0"/>
              <a:t>The </a:t>
            </a:r>
            <a:r>
              <a:rPr lang="en-US" b="1" dirty="0"/>
              <a:t>connection string </a:t>
            </a:r>
            <a:r>
              <a:rPr lang="en-US" dirty="0"/>
              <a:t>you would use </a:t>
            </a:r>
            <a:r>
              <a:rPr lang="en-US" b="1" dirty="0"/>
              <a:t>in Excel </a:t>
            </a:r>
            <a:r>
              <a:rPr lang="en-US" dirty="0"/>
              <a:t>is something like:</a:t>
            </a:r>
          </a:p>
          <a:p>
            <a:endParaRPr lang="en-US" dirty="0"/>
          </a:p>
          <a:p>
            <a:r>
              <a:rPr lang="en-US" dirty="0"/>
              <a:t>Provider=MSOLAP.5;Integrated Security=</a:t>
            </a:r>
            <a:r>
              <a:rPr lang="en-US" dirty="0" err="1"/>
              <a:t>SSPI;Persist</a:t>
            </a:r>
            <a:r>
              <a:rPr lang="en-US" dirty="0"/>
              <a:t> Security Info=</a:t>
            </a:r>
            <a:r>
              <a:rPr lang="en-US" dirty="0" err="1"/>
              <a:t>True;Data</a:t>
            </a:r>
            <a:r>
              <a:rPr lang="en-US" dirty="0"/>
              <a:t> Source=.;Initial Catalog=</a:t>
            </a:r>
            <a:r>
              <a:rPr lang="en-US" dirty="0" err="1"/>
              <a:t>DirectQuery</a:t>
            </a:r>
            <a:r>
              <a:rPr lang="en-US" dirty="0"/>
              <a:t> </a:t>
            </a:r>
            <a:r>
              <a:rPr lang="en-US" dirty="0" err="1"/>
              <a:t>test;</a:t>
            </a:r>
            <a:r>
              <a:rPr lang="en-US" b="1" dirty="0" err="1">
                <a:effectLst/>
              </a:rPr>
              <a:t>DirectQueryMode</a:t>
            </a:r>
            <a:r>
              <a:rPr lang="en-US" b="1" dirty="0">
                <a:effectLst/>
              </a:rPr>
              <a:t>=</a:t>
            </a:r>
            <a:r>
              <a:rPr lang="en-US" b="1" dirty="0" err="1">
                <a:effectLst/>
              </a:rPr>
              <a:t>InMemory</a:t>
            </a:r>
            <a:r>
              <a:rPr lang="en-US" dirty="0">
                <a:effectLst/>
              </a:rPr>
              <a:t>;</a:t>
            </a:r>
            <a:endParaRPr lang="en-US" dirty="0"/>
          </a:p>
          <a:p>
            <a:endParaRPr lang="de-DE" dirty="0"/>
          </a:p>
        </p:txBody>
      </p:sp>
      <p:sp>
        <p:nvSpPr>
          <p:cNvPr id="4" name="Footer Placeholder 3"/>
          <p:cNvSpPr>
            <a:spLocks noGrp="1"/>
          </p:cNvSpPr>
          <p:nvPr>
            <p:ph type="ftr" sz="quarter" idx="10"/>
          </p:nvPr>
        </p:nvSpPr>
        <p:spPr/>
        <p:txBody>
          <a:bodyPr/>
          <a:lstStyle/>
          <a:p>
            <a:r>
              <a:rPr lang="en-US"/>
              <a:t>© 2011 Microsoft Corporation    	Microsoft Confidential</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22</a:t>
            </a:fld>
            <a:endParaRPr lang="en-US" dirty="0"/>
          </a:p>
        </p:txBody>
      </p:sp>
    </p:spTree>
    <p:extLst>
      <p:ext uri="{BB962C8B-B14F-4D97-AF65-F5344CB8AC3E}">
        <p14:creationId xmlns:p14="http://schemas.microsoft.com/office/powerpoint/2010/main" val="1131725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err="1">
                <a:solidFill>
                  <a:srgbClr val="000000"/>
                </a:solidFill>
                <a:effectLst/>
                <a:latin typeface="Calibri" panose="020F0502020204030204" pitchFamily="34" charset="0"/>
              </a:rPr>
              <a:t>Vergleich</a:t>
            </a:r>
            <a:r>
              <a:rPr lang="en-US" b="1" i="0" dirty="0">
                <a:solidFill>
                  <a:srgbClr val="000000"/>
                </a:solidFill>
                <a:effectLst/>
                <a:latin typeface="Calibri" panose="020F0502020204030204" pitchFamily="34" charset="0"/>
              </a:rPr>
              <a:t> Tabular Model und Multidimensional Modelling (</a:t>
            </a:r>
            <a:r>
              <a:rPr lang="en-US" b="1" i="0" dirty="0" err="1">
                <a:solidFill>
                  <a:srgbClr val="000000"/>
                </a:solidFill>
                <a:effectLst/>
                <a:latin typeface="Calibri" panose="020F0502020204030204" pitchFamily="34" charset="0"/>
              </a:rPr>
              <a:t>Vorteile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Nachteile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Limitierungen</a:t>
            </a:r>
            <a:r>
              <a:rPr lang="en-US" b="1" i="0" dirty="0">
                <a:solidFill>
                  <a:srgbClr val="000000"/>
                </a:solidFill>
                <a:effectLst/>
                <a:latin typeface="Calibri" panose="020F0502020204030204" pitchFamily="34" charset="0"/>
              </a:rPr>
              <a:t>)</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Row Level Security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SQL Server und </a:t>
            </a:r>
            <a:r>
              <a:rPr lang="en-US" b="1" i="0" dirty="0" err="1">
                <a:solidFill>
                  <a:srgbClr val="000000"/>
                </a:solidFill>
                <a:effectLst/>
                <a:latin typeface="Calibri" panose="020F0502020204030204" pitchFamily="34" charset="0"/>
              </a:rPr>
              <a:t>im</a:t>
            </a:r>
            <a:r>
              <a:rPr lang="en-US" b="1" i="0" dirty="0">
                <a:solidFill>
                  <a:srgbClr val="000000"/>
                </a:solidFill>
                <a:effectLst/>
                <a:latin typeface="Calibri" panose="020F0502020204030204" pitchFamily="34" charset="0"/>
              </a:rPr>
              <a:t> Tabular Model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Direct Query Vs </a:t>
            </a:r>
            <a:r>
              <a:rPr lang="en-US" b="1" i="0" dirty="0" err="1">
                <a:solidFill>
                  <a:srgbClr val="000000"/>
                </a:solidFill>
                <a:effectLst/>
                <a:latin typeface="Calibri" panose="020F0502020204030204" pitchFamily="34" charset="0"/>
              </a:rPr>
              <a:t>InMemory</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Processing Options</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Deployment </a:t>
            </a:r>
            <a:r>
              <a:rPr lang="en-US" b="1" i="0" dirty="0" err="1">
                <a:solidFill>
                  <a:srgbClr val="000000"/>
                </a:solidFill>
                <a:effectLst/>
                <a:latin typeface="Calibri" panose="020F0502020204030204" pitchFamily="34" charset="0"/>
              </a:rPr>
              <a:t>Optionen</a:t>
            </a:r>
            <a:r>
              <a:rPr lang="en-US" b="1" i="0" dirty="0">
                <a:solidFill>
                  <a:srgbClr val="000000"/>
                </a:solidFill>
                <a:effectLst/>
                <a:latin typeface="Calibri" panose="020F0502020204030204" pitchFamily="34" charset="0"/>
              </a:rPr>
              <a:t> (OnPrem </a:t>
            </a:r>
            <a:r>
              <a:rPr lang="en-US" b="1" i="0" dirty="0" err="1">
                <a:solidFill>
                  <a:srgbClr val="000000"/>
                </a:solidFill>
                <a:effectLst/>
                <a:latin typeface="Calibri" panose="020F0502020204030204" pitchFamily="34" charset="0"/>
              </a:rPr>
              <a:t>Dienst</a:t>
            </a:r>
            <a:r>
              <a:rPr lang="en-US" b="1" i="0" dirty="0">
                <a:solidFill>
                  <a:srgbClr val="000000"/>
                </a:solidFill>
                <a:effectLst/>
                <a:latin typeface="Calibri" panose="020F0502020204030204" pitchFamily="34" charset="0"/>
              </a:rPr>
              <a:t> / Azure) </a:t>
            </a:r>
            <a:endParaRPr lang="en-US" b="0" i="0" dirty="0">
              <a:solidFill>
                <a:srgbClr val="000000"/>
              </a:solidFill>
              <a:effectLst/>
              <a:latin typeface="Calibri" panose="020F0502020204030204" pitchFamily="34" charset="0"/>
            </a:endParaRPr>
          </a:p>
          <a:p>
            <a:pPr algn="l">
              <a:buFont typeface="+mj-lt"/>
              <a:buAutoNum type="arabicPeriod"/>
            </a:pPr>
            <a:r>
              <a:rPr lang="en-US" b="1" i="0" dirty="0">
                <a:solidFill>
                  <a:srgbClr val="000000"/>
                </a:solidFill>
                <a:effectLst/>
                <a:latin typeface="Calibri" panose="020F0502020204030204" pitchFamily="34" charset="0"/>
              </a:rPr>
              <a:t>Eine </a:t>
            </a:r>
            <a:r>
              <a:rPr lang="en-US" b="1" i="0" dirty="0" err="1">
                <a:solidFill>
                  <a:srgbClr val="000000"/>
                </a:solidFill>
                <a:effectLst/>
                <a:latin typeface="Calibri" panose="020F0502020204030204" pitchFamily="34" charset="0"/>
              </a:rPr>
              <a:t>kurze</a:t>
            </a:r>
            <a:r>
              <a:rPr lang="en-US" b="1" i="0" dirty="0">
                <a:solidFill>
                  <a:srgbClr val="000000"/>
                </a:solidFill>
                <a:effectLst/>
                <a:latin typeface="Calibri" panose="020F0502020204030204" pitchFamily="34" charset="0"/>
              </a:rPr>
              <a:t> </a:t>
            </a:r>
            <a:r>
              <a:rPr lang="en-US" b="1" i="0" dirty="0" err="1">
                <a:solidFill>
                  <a:srgbClr val="000000"/>
                </a:solidFill>
                <a:effectLst/>
                <a:latin typeface="Calibri" panose="020F0502020204030204" pitchFamily="34" charset="0"/>
              </a:rPr>
              <a:t>Einführung</a:t>
            </a:r>
            <a:r>
              <a:rPr lang="en-US" b="1" i="0" dirty="0">
                <a:solidFill>
                  <a:srgbClr val="000000"/>
                </a:solidFill>
                <a:effectLst/>
                <a:latin typeface="Calibri" panose="020F0502020204030204" pitchFamily="34" charset="0"/>
              </a:rPr>
              <a:t> in DAX</a:t>
            </a:r>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F7719C4-5CCB-4564-8DFB-21D3D1DEC7F1}" type="slidenum">
              <a:rPr lang="en-US" smtClean="0"/>
              <a:t>23</a:t>
            </a:fld>
            <a:endParaRPr lang="en-US"/>
          </a:p>
        </p:txBody>
      </p:sp>
    </p:spTree>
    <p:extLst>
      <p:ext uri="{BB962C8B-B14F-4D97-AF65-F5344CB8AC3E}">
        <p14:creationId xmlns:p14="http://schemas.microsoft.com/office/powerpoint/2010/main" val="483413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62CD7-EE48-4D8A-BE7F-D682D0D9D1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D694C6-2A64-446B-8796-0DC244024A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E6974F-D2D5-48AE-9742-834735F22D18}"/>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A63796D5-F3DE-44C3-9912-607EA2C8B8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0E065-631D-41EB-8887-DA954B40C253}"/>
              </a:ext>
            </a:extLst>
          </p:cNvPr>
          <p:cNvSpPr>
            <a:spLocks noGrp="1"/>
          </p:cNvSpPr>
          <p:nvPr>
            <p:ph type="sldNum" sz="quarter" idx="12"/>
          </p:nvPr>
        </p:nvSpPr>
        <p:spPr/>
        <p:txBody>
          <a:bodyPr/>
          <a:lstStyle/>
          <a:p>
            <a:fld id="{4173581D-C70C-4C40-9FB5-8923DA202D44}" type="slidenum">
              <a:rPr lang="en-US" smtClean="0"/>
              <a:t>‹#›</a:t>
            </a:fld>
            <a:endParaRPr lang="en-US"/>
          </a:p>
        </p:txBody>
      </p:sp>
    </p:spTree>
    <p:extLst>
      <p:ext uri="{BB962C8B-B14F-4D97-AF65-F5344CB8AC3E}">
        <p14:creationId xmlns:p14="http://schemas.microsoft.com/office/powerpoint/2010/main" val="1743544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CDA2B-52D6-4938-B02D-DC8B669455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47AD70-1D34-4F9B-9BEA-1F243395FB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F9D24B-5ABB-49F2-9BE4-A20AFA655389}"/>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800FDA38-5601-4198-A634-2A06937968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D4427A-213F-4228-BAA6-9A26D17C40CF}"/>
              </a:ext>
            </a:extLst>
          </p:cNvPr>
          <p:cNvSpPr>
            <a:spLocks noGrp="1"/>
          </p:cNvSpPr>
          <p:nvPr>
            <p:ph type="sldNum" sz="quarter" idx="12"/>
          </p:nvPr>
        </p:nvSpPr>
        <p:spPr/>
        <p:txBody>
          <a:bodyPr/>
          <a:lstStyle/>
          <a:p>
            <a:fld id="{4173581D-C70C-4C40-9FB5-8923DA202D44}" type="slidenum">
              <a:rPr lang="en-US" smtClean="0"/>
              <a:t>‹#›</a:t>
            </a:fld>
            <a:endParaRPr lang="en-US"/>
          </a:p>
        </p:txBody>
      </p:sp>
    </p:spTree>
    <p:extLst>
      <p:ext uri="{BB962C8B-B14F-4D97-AF65-F5344CB8AC3E}">
        <p14:creationId xmlns:p14="http://schemas.microsoft.com/office/powerpoint/2010/main" val="82193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9F049-9178-40F6-9572-5EA1755EA4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88338C-D35B-4667-B77E-CEAC67D344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3169ED-4AD3-4A0B-A5BC-36442AE12F19}"/>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A2BE2435-1286-448A-9FD6-4E20CC8ACA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DF7B5D-CBB7-4088-9938-71A29642953C}"/>
              </a:ext>
            </a:extLst>
          </p:cNvPr>
          <p:cNvSpPr>
            <a:spLocks noGrp="1"/>
          </p:cNvSpPr>
          <p:nvPr>
            <p:ph type="sldNum" sz="quarter" idx="12"/>
          </p:nvPr>
        </p:nvSpPr>
        <p:spPr/>
        <p:txBody>
          <a:bodyPr/>
          <a:lstStyle/>
          <a:p>
            <a:fld id="{4173581D-C70C-4C40-9FB5-8923DA202D44}" type="slidenum">
              <a:rPr lang="en-US" smtClean="0"/>
              <a:t>‹#›</a:t>
            </a:fld>
            <a:endParaRPr lang="en-US"/>
          </a:p>
        </p:txBody>
      </p:sp>
    </p:spTree>
    <p:extLst>
      <p:ext uri="{BB962C8B-B14F-4D97-AF65-F5344CB8AC3E}">
        <p14:creationId xmlns:p14="http://schemas.microsoft.com/office/powerpoint/2010/main" val="2613948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1 Topic Title_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152400"/>
            <a:ext cx="11379200" cy="914400"/>
          </a:xfrm>
        </p:spPr>
        <p:txBody>
          <a:bodyPr anchor="b" anchorCtr="0">
            <a:normAutofit/>
          </a:bodyPr>
          <a:lstStyle>
            <a:lvl1pPr>
              <a:defRPr sz="3200">
                <a:solidFill>
                  <a:schemeClr val="tx2"/>
                </a:solidFill>
              </a:defRPr>
            </a:lvl1pPr>
          </a:lstStyle>
          <a:p>
            <a:r>
              <a:rPr lang="en-US" dirty="0"/>
              <a:t>Click to edit Topic title</a:t>
            </a:r>
          </a:p>
        </p:txBody>
      </p:sp>
      <p:sp>
        <p:nvSpPr>
          <p:cNvPr id="3" name="Content Placeholder 2"/>
          <p:cNvSpPr>
            <a:spLocks noGrp="1"/>
          </p:cNvSpPr>
          <p:nvPr>
            <p:ph idx="1" hasCustomPrompt="1"/>
          </p:nvPr>
        </p:nvSpPr>
        <p:spPr>
          <a:xfrm>
            <a:off x="406400" y="1188720"/>
            <a:ext cx="113792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Topic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dirty="0">
                <a:solidFill>
                  <a:prstClr val="white"/>
                </a:solidFill>
              </a:rPr>
              <a:t>Microsoft Confidential</a:t>
            </a:r>
          </a:p>
        </p:txBody>
      </p:sp>
      <p:sp>
        <p:nvSpPr>
          <p:cNvPr id="19"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20"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pic>
        <p:nvPicPr>
          <p:cNvPr id="10" name="Picture 9"/>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98420" y="6544607"/>
            <a:ext cx="2430683" cy="166268"/>
          </a:xfrm>
          <a:prstGeom prst="rect">
            <a:avLst/>
          </a:prstGeom>
        </p:spPr>
      </p:pic>
    </p:spTree>
    <p:extLst>
      <p:ext uri="{BB962C8B-B14F-4D97-AF65-F5344CB8AC3E}">
        <p14:creationId xmlns:p14="http://schemas.microsoft.com/office/powerpoint/2010/main" val="376645891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FB40E-3CFA-4702-9572-D484F07055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4F7228-7042-49BD-BACD-A8A8D8DF22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14EED7-FF22-4C75-916A-E72993685AD5}"/>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DEDF36B3-1ABA-46B8-98E1-B756C8702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D18157-5C1C-402E-921D-AE27C7312376}"/>
              </a:ext>
            </a:extLst>
          </p:cNvPr>
          <p:cNvSpPr>
            <a:spLocks noGrp="1"/>
          </p:cNvSpPr>
          <p:nvPr>
            <p:ph type="sldNum" sz="quarter" idx="12"/>
          </p:nvPr>
        </p:nvSpPr>
        <p:spPr/>
        <p:txBody>
          <a:bodyPr/>
          <a:lstStyle/>
          <a:p>
            <a:fld id="{4173581D-C70C-4C40-9FB5-8923DA202D44}" type="slidenum">
              <a:rPr lang="en-US" smtClean="0"/>
              <a:t>‹#›</a:t>
            </a:fld>
            <a:endParaRPr lang="en-US"/>
          </a:p>
        </p:txBody>
      </p:sp>
    </p:spTree>
    <p:extLst>
      <p:ext uri="{BB962C8B-B14F-4D97-AF65-F5344CB8AC3E}">
        <p14:creationId xmlns:p14="http://schemas.microsoft.com/office/powerpoint/2010/main" val="316287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375A-EC0C-4AF4-B488-C866AD2602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2C0248-ECD6-40CF-B72C-1540737173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DCEE77-8DBA-4E7C-ABC0-4FC8A2C58CB0}"/>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E0D5C688-1713-4473-9C31-4EF0DCE31C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55B66-781F-43CE-9CD3-A90F96B945A2}"/>
              </a:ext>
            </a:extLst>
          </p:cNvPr>
          <p:cNvSpPr>
            <a:spLocks noGrp="1"/>
          </p:cNvSpPr>
          <p:nvPr>
            <p:ph type="sldNum" sz="quarter" idx="12"/>
          </p:nvPr>
        </p:nvSpPr>
        <p:spPr/>
        <p:txBody>
          <a:bodyPr/>
          <a:lstStyle/>
          <a:p>
            <a:fld id="{4173581D-C70C-4C40-9FB5-8923DA202D44}" type="slidenum">
              <a:rPr lang="en-US" smtClean="0"/>
              <a:t>‹#›</a:t>
            </a:fld>
            <a:endParaRPr lang="en-US"/>
          </a:p>
        </p:txBody>
      </p:sp>
    </p:spTree>
    <p:extLst>
      <p:ext uri="{BB962C8B-B14F-4D97-AF65-F5344CB8AC3E}">
        <p14:creationId xmlns:p14="http://schemas.microsoft.com/office/powerpoint/2010/main" val="4290523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53C7-507D-469C-8F19-7B0E124F1E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4F4DCF-1EA9-4832-B024-B24C204C91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DDC56F-C535-467D-B0C9-1984215B42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C62A81-8538-4FE6-87AB-C429C3B99FA7}"/>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6" name="Footer Placeholder 5">
            <a:extLst>
              <a:ext uri="{FF2B5EF4-FFF2-40B4-BE49-F238E27FC236}">
                <a16:creationId xmlns:a16="http://schemas.microsoft.com/office/drawing/2014/main" id="{34A30D4C-DD0B-40BE-A79D-AEDEF12DD0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8EFD5A-7F85-454C-8105-767BC4386A58}"/>
              </a:ext>
            </a:extLst>
          </p:cNvPr>
          <p:cNvSpPr>
            <a:spLocks noGrp="1"/>
          </p:cNvSpPr>
          <p:nvPr>
            <p:ph type="sldNum" sz="quarter" idx="12"/>
          </p:nvPr>
        </p:nvSpPr>
        <p:spPr/>
        <p:txBody>
          <a:bodyPr/>
          <a:lstStyle/>
          <a:p>
            <a:fld id="{4173581D-C70C-4C40-9FB5-8923DA202D44}" type="slidenum">
              <a:rPr lang="en-US" smtClean="0"/>
              <a:t>‹#›</a:t>
            </a:fld>
            <a:endParaRPr lang="en-US"/>
          </a:p>
        </p:txBody>
      </p:sp>
    </p:spTree>
    <p:extLst>
      <p:ext uri="{BB962C8B-B14F-4D97-AF65-F5344CB8AC3E}">
        <p14:creationId xmlns:p14="http://schemas.microsoft.com/office/powerpoint/2010/main" val="3465828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1F5E-7250-43E3-9BD1-C3883AEA74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259213-53A9-4DEA-A78F-09AFB6D931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F889D7-1A86-4339-8BDB-D6060F7787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E7F8DB-A169-48BA-8738-0E4F0FBAE2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29DA2D-7373-4111-BDA0-478DF5370D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5B0416-5B07-44F4-A6A0-D16E15920B3F}"/>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8" name="Footer Placeholder 7">
            <a:extLst>
              <a:ext uri="{FF2B5EF4-FFF2-40B4-BE49-F238E27FC236}">
                <a16:creationId xmlns:a16="http://schemas.microsoft.com/office/drawing/2014/main" id="{595F39CC-E7C7-4CAE-83DA-242C178735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AECFDF-7351-4FD7-905B-9602CA4A4F32}"/>
              </a:ext>
            </a:extLst>
          </p:cNvPr>
          <p:cNvSpPr>
            <a:spLocks noGrp="1"/>
          </p:cNvSpPr>
          <p:nvPr>
            <p:ph type="sldNum" sz="quarter" idx="12"/>
          </p:nvPr>
        </p:nvSpPr>
        <p:spPr/>
        <p:txBody>
          <a:bodyPr/>
          <a:lstStyle/>
          <a:p>
            <a:fld id="{4173581D-C70C-4C40-9FB5-8923DA202D44}" type="slidenum">
              <a:rPr lang="en-US" smtClean="0"/>
              <a:t>‹#›</a:t>
            </a:fld>
            <a:endParaRPr lang="en-US"/>
          </a:p>
        </p:txBody>
      </p:sp>
    </p:spTree>
    <p:extLst>
      <p:ext uri="{BB962C8B-B14F-4D97-AF65-F5344CB8AC3E}">
        <p14:creationId xmlns:p14="http://schemas.microsoft.com/office/powerpoint/2010/main" val="2911224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FA0AB-DB20-4304-8997-8CCD3EE9DF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FA692D-04DA-4BBA-B992-5B5594076A8A}"/>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4" name="Footer Placeholder 3">
            <a:extLst>
              <a:ext uri="{FF2B5EF4-FFF2-40B4-BE49-F238E27FC236}">
                <a16:creationId xmlns:a16="http://schemas.microsoft.com/office/drawing/2014/main" id="{C50C499E-88A6-4855-935A-28B0104080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59E748-AA33-41F6-83B7-E235215B0097}"/>
              </a:ext>
            </a:extLst>
          </p:cNvPr>
          <p:cNvSpPr>
            <a:spLocks noGrp="1"/>
          </p:cNvSpPr>
          <p:nvPr>
            <p:ph type="sldNum" sz="quarter" idx="12"/>
          </p:nvPr>
        </p:nvSpPr>
        <p:spPr/>
        <p:txBody>
          <a:bodyPr/>
          <a:lstStyle/>
          <a:p>
            <a:fld id="{4173581D-C70C-4C40-9FB5-8923DA202D44}" type="slidenum">
              <a:rPr lang="en-US" smtClean="0"/>
              <a:t>‹#›</a:t>
            </a:fld>
            <a:endParaRPr lang="en-US"/>
          </a:p>
        </p:txBody>
      </p:sp>
    </p:spTree>
    <p:extLst>
      <p:ext uri="{BB962C8B-B14F-4D97-AF65-F5344CB8AC3E}">
        <p14:creationId xmlns:p14="http://schemas.microsoft.com/office/powerpoint/2010/main" val="2570068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5FE044-C021-4D8C-972D-3B3B4A73E5F4}"/>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3" name="Footer Placeholder 2">
            <a:extLst>
              <a:ext uri="{FF2B5EF4-FFF2-40B4-BE49-F238E27FC236}">
                <a16:creationId xmlns:a16="http://schemas.microsoft.com/office/drawing/2014/main" id="{4E5654EA-7E1A-4A4B-A0F6-280F86D163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8B3A4C-ADAA-4C5E-99C1-E1F2F384E01E}"/>
              </a:ext>
            </a:extLst>
          </p:cNvPr>
          <p:cNvSpPr>
            <a:spLocks noGrp="1"/>
          </p:cNvSpPr>
          <p:nvPr>
            <p:ph type="sldNum" sz="quarter" idx="12"/>
          </p:nvPr>
        </p:nvSpPr>
        <p:spPr/>
        <p:txBody>
          <a:bodyPr/>
          <a:lstStyle/>
          <a:p>
            <a:fld id="{4173581D-C70C-4C40-9FB5-8923DA202D44}" type="slidenum">
              <a:rPr lang="en-US" smtClean="0"/>
              <a:t>‹#›</a:t>
            </a:fld>
            <a:endParaRPr lang="en-US"/>
          </a:p>
        </p:txBody>
      </p:sp>
    </p:spTree>
    <p:extLst>
      <p:ext uri="{BB962C8B-B14F-4D97-AF65-F5344CB8AC3E}">
        <p14:creationId xmlns:p14="http://schemas.microsoft.com/office/powerpoint/2010/main" val="1982157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1AAC8-9F40-4944-9EBC-12C7F505D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93C845-8C97-4AB9-9383-CFB97DBD2C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762C5F-E598-45EF-85C5-D77E51A31A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5B7EEF-6284-4409-B067-148CBC5050AC}"/>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6" name="Footer Placeholder 5">
            <a:extLst>
              <a:ext uri="{FF2B5EF4-FFF2-40B4-BE49-F238E27FC236}">
                <a16:creationId xmlns:a16="http://schemas.microsoft.com/office/drawing/2014/main" id="{01517631-7211-416F-972C-B335D86513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5C19EA-6C47-48AD-8FCE-5154DCA0E489}"/>
              </a:ext>
            </a:extLst>
          </p:cNvPr>
          <p:cNvSpPr>
            <a:spLocks noGrp="1"/>
          </p:cNvSpPr>
          <p:nvPr>
            <p:ph type="sldNum" sz="quarter" idx="12"/>
          </p:nvPr>
        </p:nvSpPr>
        <p:spPr/>
        <p:txBody>
          <a:bodyPr/>
          <a:lstStyle/>
          <a:p>
            <a:fld id="{4173581D-C70C-4C40-9FB5-8923DA202D44}" type="slidenum">
              <a:rPr lang="en-US" smtClean="0"/>
              <a:t>‹#›</a:t>
            </a:fld>
            <a:endParaRPr lang="en-US"/>
          </a:p>
        </p:txBody>
      </p:sp>
    </p:spTree>
    <p:extLst>
      <p:ext uri="{BB962C8B-B14F-4D97-AF65-F5344CB8AC3E}">
        <p14:creationId xmlns:p14="http://schemas.microsoft.com/office/powerpoint/2010/main" val="995224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55CA2-5EC0-40EF-A583-F709707BA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AAC0FE-C880-4061-A94E-186380D7F2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98B8BF-82CE-4AC4-806D-6C87AC061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3C6D5D-9EF9-4306-8EC9-B6DC5F98BBCA}"/>
              </a:ext>
            </a:extLst>
          </p:cNvPr>
          <p:cNvSpPr>
            <a:spLocks noGrp="1"/>
          </p:cNvSpPr>
          <p:nvPr>
            <p:ph type="dt" sz="half" idx="10"/>
          </p:nvPr>
        </p:nvSpPr>
        <p:spPr/>
        <p:txBody>
          <a:bodyPr/>
          <a:lstStyle/>
          <a:p>
            <a:fld id="{36C38877-F049-4D72-8548-4E2DCAD5C327}" type="datetimeFigureOut">
              <a:rPr lang="en-US" smtClean="0"/>
              <a:t>10/21/2020</a:t>
            </a:fld>
            <a:endParaRPr lang="en-US"/>
          </a:p>
        </p:txBody>
      </p:sp>
      <p:sp>
        <p:nvSpPr>
          <p:cNvPr id="6" name="Footer Placeholder 5">
            <a:extLst>
              <a:ext uri="{FF2B5EF4-FFF2-40B4-BE49-F238E27FC236}">
                <a16:creationId xmlns:a16="http://schemas.microsoft.com/office/drawing/2014/main" id="{7C02EC26-5D9F-4AD9-A09E-DE24982D60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93DAF-0EC0-4D38-B259-E2EEF102BBEF}"/>
              </a:ext>
            </a:extLst>
          </p:cNvPr>
          <p:cNvSpPr>
            <a:spLocks noGrp="1"/>
          </p:cNvSpPr>
          <p:nvPr>
            <p:ph type="sldNum" sz="quarter" idx="12"/>
          </p:nvPr>
        </p:nvSpPr>
        <p:spPr/>
        <p:txBody>
          <a:bodyPr/>
          <a:lstStyle/>
          <a:p>
            <a:fld id="{4173581D-C70C-4C40-9FB5-8923DA202D44}" type="slidenum">
              <a:rPr lang="en-US" smtClean="0"/>
              <a:t>‹#›</a:t>
            </a:fld>
            <a:endParaRPr lang="en-US"/>
          </a:p>
        </p:txBody>
      </p:sp>
    </p:spTree>
    <p:extLst>
      <p:ext uri="{BB962C8B-B14F-4D97-AF65-F5344CB8AC3E}">
        <p14:creationId xmlns:p14="http://schemas.microsoft.com/office/powerpoint/2010/main" val="3516128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165A8A-C893-4558-9B6D-0F6403CE1E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3098F7-1C3B-4773-98D1-BB375C6B5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CDE454-E2C8-44DA-8843-0625FE5C6B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38877-F049-4D72-8548-4E2DCAD5C327}" type="datetimeFigureOut">
              <a:rPr lang="en-US" smtClean="0"/>
              <a:t>10/21/2020</a:t>
            </a:fld>
            <a:endParaRPr lang="en-US"/>
          </a:p>
        </p:txBody>
      </p:sp>
      <p:sp>
        <p:nvSpPr>
          <p:cNvPr id="5" name="Footer Placeholder 4">
            <a:extLst>
              <a:ext uri="{FF2B5EF4-FFF2-40B4-BE49-F238E27FC236}">
                <a16:creationId xmlns:a16="http://schemas.microsoft.com/office/drawing/2014/main" id="{4F7FF423-47CF-4B32-9834-CF6CA3A390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8C7EC0-72B3-4755-9022-800D3B89B7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73581D-C70C-4C40-9FB5-8923DA202D44}" type="slidenum">
              <a:rPr lang="en-US" smtClean="0"/>
              <a:t>‹#›</a:t>
            </a:fld>
            <a:endParaRPr lang="en-US"/>
          </a:p>
        </p:txBody>
      </p:sp>
    </p:spTree>
    <p:extLst>
      <p:ext uri="{BB962C8B-B14F-4D97-AF65-F5344CB8AC3E}">
        <p14:creationId xmlns:p14="http://schemas.microsoft.com/office/powerpoint/2010/main" val="2351060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655673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78E4A-57E9-4087-8612-2FB66557EB13}"/>
              </a:ext>
            </a:extLst>
          </p:cNvPr>
          <p:cNvSpPr>
            <a:spLocks noGrp="1"/>
          </p:cNvSpPr>
          <p:nvPr>
            <p:ph type="title"/>
          </p:nvPr>
        </p:nvSpPr>
        <p:spPr/>
        <p:txBody>
          <a:bodyPr/>
          <a:lstStyle/>
          <a:p>
            <a:r>
              <a:rPr lang="de-AT" dirty="0"/>
              <a:t>Operatives Systeme</a:t>
            </a:r>
          </a:p>
        </p:txBody>
      </p:sp>
      <p:sp>
        <p:nvSpPr>
          <p:cNvPr id="3" name="Content Placeholder 2">
            <a:extLst>
              <a:ext uri="{FF2B5EF4-FFF2-40B4-BE49-F238E27FC236}">
                <a16:creationId xmlns:a16="http://schemas.microsoft.com/office/drawing/2014/main" id="{2D4C81FA-7408-4667-AFA3-C356AAA5D4CF}"/>
              </a:ext>
            </a:extLst>
          </p:cNvPr>
          <p:cNvSpPr>
            <a:spLocks noGrp="1"/>
          </p:cNvSpPr>
          <p:nvPr>
            <p:ph idx="1"/>
          </p:nvPr>
        </p:nvSpPr>
        <p:spPr/>
        <p:txBody>
          <a:bodyPr/>
          <a:lstStyle/>
          <a:p>
            <a:r>
              <a:rPr lang="de-AT" dirty="0"/>
              <a:t>Filiale Purbach</a:t>
            </a:r>
          </a:p>
          <a:p>
            <a:endParaRPr lang="de-AT" dirty="0"/>
          </a:p>
          <a:p>
            <a:endParaRPr lang="de-AT" dirty="0"/>
          </a:p>
          <a:p>
            <a:endParaRPr lang="de-AT" dirty="0"/>
          </a:p>
          <a:p>
            <a:endParaRPr lang="de-AT" dirty="0"/>
          </a:p>
          <a:p>
            <a:r>
              <a:rPr lang="de-AT" dirty="0"/>
              <a:t>Filiale Bruck</a:t>
            </a:r>
          </a:p>
          <a:p>
            <a:endParaRPr lang="de-AT" dirty="0"/>
          </a:p>
          <a:p>
            <a:endParaRPr lang="de-AT" dirty="0"/>
          </a:p>
          <a:p>
            <a:endParaRPr lang="de-AT" dirty="0"/>
          </a:p>
          <a:p>
            <a:endParaRPr lang="de-AT" dirty="0"/>
          </a:p>
          <a:p>
            <a:endParaRPr lang="de-AT" dirty="0"/>
          </a:p>
          <a:p>
            <a:endParaRPr lang="de-AT" dirty="0"/>
          </a:p>
          <a:p>
            <a:pPr marL="0" indent="0">
              <a:buNone/>
            </a:pPr>
            <a:endParaRPr lang="en-US" dirty="0"/>
          </a:p>
        </p:txBody>
      </p:sp>
      <p:pic>
        <p:nvPicPr>
          <p:cNvPr id="5" name="Picture 4">
            <a:extLst>
              <a:ext uri="{FF2B5EF4-FFF2-40B4-BE49-F238E27FC236}">
                <a16:creationId xmlns:a16="http://schemas.microsoft.com/office/drawing/2014/main" id="{A91657D2-11C2-4E2E-B610-29096AC5DB41}"/>
              </a:ext>
            </a:extLst>
          </p:cNvPr>
          <p:cNvPicPr>
            <a:picLocks noChangeAspect="1"/>
          </p:cNvPicPr>
          <p:nvPr/>
        </p:nvPicPr>
        <p:blipFill>
          <a:blip r:embed="rId2"/>
          <a:stretch>
            <a:fillRect/>
          </a:stretch>
        </p:blipFill>
        <p:spPr>
          <a:xfrm>
            <a:off x="2461452" y="2328835"/>
            <a:ext cx="5788639" cy="1824626"/>
          </a:xfrm>
          <a:prstGeom prst="rect">
            <a:avLst/>
          </a:prstGeom>
        </p:spPr>
      </p:pic>
      <p:pic>
        <p:nvPicPr>
          <p:cNvPr id="13" name="Picture 12">
            <a:extLst>
              <a:ext uri="{FF2B5EF4-FFF2-40B4-BE49-F238E27FC236}">
                <a16:creationId xmlns:a16="http://schemas.microsoft.com/office/drawing/2014/main" id="{13CFB3D6-C75A-415B-A5BD-62570FBB6585}"/>
              </a:ext>
            </a:extLst>
          </p:cNvPr>
          <p:cNvPicPr>
            <a:picLocks noChangeAspect="1"/>
          </p:cNvPicPr>
          <p:nvPr/>
        </p:nvPicPr>
        <p:blipFill>
          <a:blip r:embed="rId2"/>
          <a:stretch>
            <a:fillRect/>
          </a:stretch>
        </p:blipFill>
        <p:spPr>
          <a:xfrm>
            <a:off x="2461452" y="4756564"/>
            <a:ext cx="5788639" cy="1824626"/>
          </a:xfrm>
          <a:prstGeom prst="rect">
            <a:avLst/>
          </a:prstGeom>
        </p:spPr>
      </p:pic>
    </p:spTree>
    <p:extLst>
      <p:ext uri="{BB962C8B-B14F-4D97-AF65-F5344CB8AC3E}">
        <p14:creationId xmlns:p14="http://schemas.microsoft.com/office/powerpoint/2010/main" val="73350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8F04F-81EE-42C1-83CF-21B2769DC87C}"/>
              </a:ext>
            </a:extLst>
          </p:cNvPr>
          <p:cNvSpPr>
            <a:spLocks noGrp="1"/>
          </p:cNvSpPr>
          <p:nvPr>
            <p:ph type="title"/>
          </p:nvPr>
        </p:nvSpPr>
        <p:spPr/>
        <p:txBody>
          <a:bodyPr/>
          <a:lstStyle/>
          <a:p>
            <a:r>
              <a:rPr lang="de-AT" dirty="0"/>
              <a:t>Beispielbuchungen</a:t>
            </a:r>
            <a:endParaRPr lang="en-US" dirty="0"/>
          </a:p>
        </p:txBody>
      </p:sp>
      <p:sp>
        <p:nvSpPr>
          <p:cNvPr id="5" name="TextBox 4">
            <a:extLst>
              <a:ext uri="{FF2B5EF4-FFF2-40B4-BE49-F238E27FC236}">
                <a16:creationId xmlns:a16="http://schemas.microsoft.com/office/drawing/2014/main" id="{A6D64ECB-F236-4356-A0CE-A3841C2B7346}"/>
              </a:ext>
            </a:extLst>
          </p:cNvPr>
          <p:cNvSpPr txBox="1"/>
          <p:nvPr/>
        </p:nvSpPr>
        <p:spPr>
          <a:xfrm>
            <a:off x="838200" y="1537037"/>
            <a:ext cx="10651992" cy="4801314"/>
          </a:xfrm>
          <a:prstGeom prst="rect">
            <a:avLst/>
          </a:prstGeom>
          <a:noFill/>
        </p:spPr>
        <p:txBody>
          <a:bodyPr wrap="square">
            <a:spAutoFit/>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Database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BankPurbach</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GO</a:t>
            </a:r>
          </a:p>
          <a:p>
            <a:r>
              <a:rPr lang="en-US" sz="1800" dirty="0">
                <a:solidFill>
                  <a:srgbClr val="0000FF"/>
                </a:solidFill>
                <a:latin typeface="Consolas" panose="020B0609020204030204" pitchFamily="49" charset="0"/>
              </a:rPr>
              <a:t>Use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BankPurbach</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GO</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KundenNr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identity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Nachname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255</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'Mayer'</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'Huber'</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Drop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exists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KontoNr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identity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Bezeichnung</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255</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'Anlagevermögen'</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Barmittel</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'Beteiligungen'</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'Forderungen Kreditnehmer'</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Konten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'Verbindlichkeiten Kreditnehmer'</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Zinsertrag</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Insert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Values </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Eigenkapital</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536210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3BCA3-1998-470B-8067-E543E97625B7}"/>
              </a:ext>
            </a:extLst>
          </p:cNvPr>
          <p:cNvSpPr>
            <a:spLocks noGrp="1"/>
          </p:cNvSpPr>
          <p:nvPr>
            <p:ph type="title"/>
          </p:nvPr>
        </p:nvSpPr>
        <p:spPr/>
        <p:txBody>
          <a:bodyPr/>
          <a:lstStyle/>
          <a:p>
            <a:r>
              <a:rPr lang="de-AT" dirty="0"/>
              <a:t>Beispielbuchungen</a:t>
            </a:r>
            <a:endParaRPr lang="en-US" dirty="0"/>
          </a:p>
        </p:txBody>
      </p:sp>
      <p:sp>
        <p:nvSpPr>
          <p:cNvPr id="5" name="TextBox 4">
            <a:extLst>
              <a:ext uri="{FF2B5EF4-FFF2-40B4-BE49-F238E27FC236}">
                <a16:creationId xmlns:a16="http://schemas.microsoft.com/office/drawing/2014/main" id="{3450508A-3D5E-47F0-B9FA-6CB990B2FDFD}"/>
              </a:ext>
            </a:extLst>
          </p:cNvPr>
          <p:cNvSpPr txBox="1"/>
          <p:nvPr/>
        </p:nvSpPr>
        <p:spPr>
          <a:xfrm>
            <a:off x="838200" y="1760995"/>
            <a:ext cx="9929694" cy="4801314"/>
          </a:xfrm>
          <a:prstGeom prst="rect">
            <a:avLst/>
          </a:prstGeom>
          <a:noFill/>
        </p:spPr>
        <p:txBody>
          <a:bodyPr wrap="square">
            <a:spAutoFit/>
          </a:bodyPr>
          <a:lstStyle/>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Buchungen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BuchungsNr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identity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KontoNr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Konten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Betrag</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Buchungsdatum</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KundenNr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Kunden</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de-DE" sz="1800" dirty="0">
                <a:solidFill>
                  <a:srgbClr val="008000"/>
                </a:solidFill>
                <a:latin typeface="Consolas" panose="020B0609020204030204" pitchFamily="49" charset="0"/>
              </a:rPr>
              <a:t>--vergabe eines Kredits: Buchungssatz Forderungen Kreditnehmer an Verbindlichkeiten Kreditnehmer: </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4</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5</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de-DE" sz="1800" dirty="0">
                <a:solidFill>
                  <a:srgbClr val="008000"/>
                </a:solidFill>
                <a:latin typeface="Consolas" panose="020B0609020204030204" pitchFamily="49" charset="0"/>
              </a:rPr>
              <a:t>--auszahlung eines Kredits Verbindlichkeit Kreditnehmer an Barmittel </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5</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2</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3500</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'2020-01-01'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a:t>
            </a:r>
            <a:r>
              <a:rPr lang="en-US" sz="1800" dirty="0" err="1">
                <a:solidFill>
                  <a:srgbClr val="008000"/>
                </a:solidFill>
                <a:latin typeface="Consolas" panose="020B0609020204030204" pitchFamily="49" charset="0"/>
              </a:rPr>
              <a:t>Zinsertrag</a:t>
            </a:r>
            <a:r>
              <a:rPr lang="en-US" sz="1800" dirty="0">
                <a:solidFill>
                  <a:srgbClr val="008000"/>
                </a:solidFill>
                <a:latin typeface="Consolas" panose="020B0609020204030204" pitchFamily="49" charset="0"/>
              </a:rPr>
              <a:t>: </a:t>
            </a:r>
            <a:r>
              <a:rPr lang="en-US" sz="1800" dirty="0" err="1">
                <a:solidFill>
                  <a:srgbClr val="008000"/>
                </a:solidFill>
                <a:latin typeface="Consolas" panose="020B0609020204030204" pitchFamily="49" charset="0"/>
              </a:rPr>
              <a:t>Forderung</a:t>
            </a:r>
            <a:r>
              <a:rPr lang="en-US" sz="1800" dirty="0">
                <a:solidFill>
                  <a:srgbClr val="008000"/>
                </a:solidFill>
                <a:latin typeface="Consolas" panose="020B0609020204030204" pitchFamily="49" charset="0"/>
              </a:rPr>
              <a:t> an </a:t>
            </a:r>
            <a:r>
              <a:rPr lang="en-US" sz="1800" dirty="0" err="1">
                <a:solidFill>
                  <a:srgbClr val="008000"/>
                </a:solidFill>
                <a:latin typeface="Consolas" panose="020B0609020204030204" pitchFamily="49" charset="0"/>
              </a:rPr>
              <a:t>Zinsertrag</a:t>
            </a:r>
            <a:endParaRPr lang="en-US"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5</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300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r>
              <a:rPr lang="de-DE" sz="1800" dirty="0">
                <a:solidFill>
                  <a:srgbClr val="FF0000"/>
                </a:solidFill>
                <a:latin typeface="Consolas" panose="020B0609020204030204" pitchFamily="49" charset="0"/>
              </a:rPr>
              <a:t>'2020-06-30'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endParaRPr lang="de-DE" sz="1800" dirty="0">
              <a:solidFill>
                <a:srgbClr val="000000"/>
              </a:solidFill>
              <a:latin typeface="Consolas" panose="020B0609020204030204" pitchFamily="49" charset="0"/>
            </a:endParaRPr>
          </a:p>
          <a:p>
            <a:r>
              <a:rPr lang="de-DE" sz="1800" dirty="0">
                <a:solidFill>
                  <a:srgbClr val="0000FF"/>
                </a:solidFill>
                <a:latin typeface="Consolas" panose="020B0609020204030204" pitchFamily="49" charset="0"/>
              </a:rPr>
              <a:t>Insert</a:t>
            </a:r>
            <a:r>
              <a:rPr lang="de-DE" sz="1800" dirty="0">
                <a:solidFill>
                  <a:srgbClr val="000000"/>
                </a:solidFill>
                <a:latin typeface="Consolas" panose="020B0609020204030204" pitchFamily="49" charset="0"/>
              </a:rPr>
              <a:t> </a:t>
            </a:r>
            <a:r>
              <a:rPr lang="de-DE" sz="1800" dirty="0">
                <a:solidFill>
                  <a:srgbClr val="0000FF"/>
                </a:solidFill>
                <a:latin typeface="Consolas" panose="020B0609020204030204" pitchFamily="49" charset="0"/>
              </a:rPr>
              <a:t>Into</a:t>
            </a:r>
            <a:r>
              <a:rPr lang="de-DE" sz="1800" dirty="0">
                <a:solidFill>
                  <a:srgbClr val="000000"/>
                </a:solidFill>
                <a:latin typeface="Consolas" panose="020B0609020204030204" pitchFamily="49" charset="0"/>
              </a:rPr>
              <a:t> Buchungen </a:t>
            </a:r>
            <a:r>
              <a:rPr lang="de-DE" sz="1800" dirty="0">
                <a:solidFill>
                  <a:srgbClr val="0000FF"/>
                </a:solidFill>
                <a:latin typeface="Consolas" panose="020B0609020204030204" pitchFamily="49" charset="0"/>
              </a:rPr>
              <a:t>values </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6</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300</a:t>
            </a:r>
            <a:r>
              <a:rPr lang="de-DE" sz="1800" dirty="0">
                <a:solidFill>
                  <a:srgbClr val="808080"/>
                </a:solidFill>
                <a:latin typeface="Consolas" panose="020B0609020204030204" pitchFamily="49" charset="0"/>
              </a:rPr>
              <a:t>,</a:t>
            </a:r>
            <a:r>
              <a:rPr lang="de-DE" sz="1800" dirty="0">
                <a:solidFill>
                  <a:srgbClr val="FF0000"/>
                </a:solidFill>
                <a:latin typeface="Consolas" panose="020B0609020204030204" pitchFamily="49" charset="0"/>
              </a:rPr>
              <a:t>'2020-06-30'</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1</a:t>
            </a:r>
            <a:r>
              <a:rPr lang="de-DE" sz="1800" dirty="0">
                <a:solidFill>
                  <a:srgbClr val="808080"/>
                </a:solidFill>
                <a:latin typeface="Consolas" panose="020B0609020204030204" pitchFamily="49" charset="0"/>
              </a:rPr>
              <a:t>)</a:t>
            </a:r>
            <a:r>
              <a:rPr lang="de-DE" sz="1800" dirty="0">
                <a:solidFill>
                  <a:srgbClr val="000000"/>
                </a:solidFill>
                <a:latin typeface="Consolas" panose="020B0609020204030204" pitchFamily="49" charset="0"/>
              </a:rPr>
              <a:t>  </a:t>
            </a:r>
          </a:p>
          <a:p>
            <a:r>
              <a:rPr lang="de-DE" sz="18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1105646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79CFC-17B7-4F79-BB42-41D3477B314F}"/>
              </a:ext>
            </a:extLst>
          </p:cNvPr>
          <p:cNvSpPr>
            <a:spLocks noGrp="1"/>
          </p:cNvSpPr>
          <p:nvPr>
            <p:ph type="title"/>
          </p:nvPr>
        </p:nvSpPr>
        <p:spPr/>
        <p:txBody>
          <a:bodyPr/>
          <a:lstStyle/>
          <a:p>
            <a:r>
              <a:rPr lang="de-AT" dirty="0"/>
              <a:t>Relationales Datawarehouse</a:t>
            </a:r>
            <a:endParaRPr lang="en-US" dirty="0"/>
          </a:p>
        </p:txBody>
      </p:sp>
      <p:pic>
        <p:nvPicPr>
          <p:cNvPr id="9" name="Picture 8">
            <a:extLst>
              <a:ext uri="{FF2B5EF4-FFF2-40B4-BE49-F238E27FC236}">
                <a16:creationId xmlns:a16="http://schemas.microsoft.com/office/drawing/2014/main" id="{05CF3C5A-3A0C-463B-956A-38E2E940A6F3}"/>
              </a:ext>
            </a:extLst>
          </p:cNvPr>
          <p:cNvPicPr>
            <a:picLocks noChangeAspect="1"/>
          </p:cNvPicPr>
          <p:nvPr/>
        </p:nvPicPr>
        <p:blipFill>
          <a:blip r:embed="rId2"/>
          <a:stretch>
            <a:fillRect/>
          </a:stretch>
        </p:blipFill>
        <p:spPr>
          <a:xfrm>
            <a:off x="838200" y="1513755"/>
            <a:ext cx="10066736" cy="4582860"/>
          </a:xfrm>
          <a:prstGeom prst="rect">
            <a:avLst/>
          </a:prstGeom>
        </p:spPr>
      </p:pic>
    </p:spTree>
    <p:extLst>
      <p:ext uri="{BB962C8B-B14F-4D97-AF65-F5344CB8AC3E}">
        <p14:creationId xmlns:p14="http://schemas.microsoft.com/office/powerpoint/2010/main" val="2148925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DDECC-EF14-4F69-BC98-4419F589640D}"/>
              </a:ext>
            </a:extLst>
          </p:cNvPr>
          <p:cNvSpPr>
            <a:spLocks noGrp="1"/>
          </p:cNvSpPr>
          <p:nvPr>
            <p:ph type="title"/>
          </p:nvPr>
        </p:nvSpPr>
        <p:spPr/>
        <p:txBody>
          <a:bodyPr/>
          <a:lstStyle/>
          <a:p>
            <a:r>
              <a:rPr lang="de-AT" dirty="0"/>
              <a:t>Tabular Model</a:t>
            </a:r>
            <a:endParaRPr lang="en-US" dirty="0"/>
          </a:p>
        </p:txBody>
      </p:sp>
      <p:sp>
        <p:nvSpPr>
          <p:cNvPr id="3" name="Content Placeholder 2">
            <a:extLst>
              <a:ext uri="{FF2B5EF4-FFF2-40B4-BE49-F238E27FC236}">
                <a16:creationId xmlns:a16="http://schemas.microsoft.com/office/drawing/2014/main" id="{A23FE9C1-EDFA-432E-961F-91EC4237A23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6C171C7-3A9E-465E-B037-D98EE38F1A11}"/>
              </a:ext>
            </a:extLst>
          </p:cNvPr>
          <p:cNvPicPr>
            <a:picLocks noChangeAspect="1"/>
          </p:cNvPicPr>
          <p:nvPr/>
        </p:nvPicPr>
        <p:blipFill>
          <a:blip r:embed="rId2"/>
          <a:stretch>
            <a:fillRect/>
          </a:stretch>
        </p:blipFill>
        <p:spPr>
          <a:xfrm>
            <a:off x="838200" y="1613462"/>
            <a:ext cx="8888507" cy="4563501"/>
          </a:xfrm>
          <a:prstGeom prst="rect">
            <a:avLst/>
          </a:prstGeom>
        </p:spPr>
      </p:pic>
    </p:spTree>
    <p:extLst>
      <p:ext uri="{BB962C8B-B14F-4D97-AF65-F5344CB8AC3E}">
        <p14:creationId xmlns:p14="http://schemas.microsoft.com/office/powerpoint/2010/main" val="3401351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19BD-BD96-49E0-A24E-57A632696B42}"/>
              </a:ext>
            </a:extLst>
          </p:cNvPr>
          <p:cNvSpPr>
            <a:spLocks noGrp="1"/>
          </p:cNvSpPr>
          <p:nvPr>
            <p:ph type="title"/>
          </p:nvPr>
        </p:nvSpPr>
        <p:spPr/>
        <p:txBody>
          <a:bodyPr/>
          <a:lstStyle/>
          <a:p>
            <a:r>
              <a:rPr lang="de-AT" dirty="0"/>
              <a:t>Implementing Row Level Security</a:t>
            </a:r>
            <a:endParaRPr lang="en-US" dirty="0"/>
          </a:p>
        </p:txBody>
      </p:sp>
      <p:sp>
        <p:nvSpPr>
          <p:cNvPr id="3" name="Content Placeholder 2">
            <a:extLst>
              <a:ext uri="{FF2B5EF4-FFF2-40B4-BE49-F238E27FC236}">
                <a16:creationId xmlns:a16="http://schemas.microsoft.com/office/drawing/2014/main" id="{792E0403-61D1-441E-A422-3E58EF1CC62D}"/>
              </a:ext>
            </a:extLst>
          </p:cNvPr>
          <p:cNvSpPr>
            <a:spLocks noGrp="1"/>
          </p:cNvSpPr>
          <p:nvPr>
            <p:ph idx="1"/>
          </p:nvPr>
        </p:nvSpPr>
        <p:spPr/>
        <p:txBody>
          <a:bodyPr/>
          <a:lstStyle/>
          <a:p>
            <a:r>
              <a:rPr lang="de-AT" dirty="0"/>
              <a:t>Beispielanforderung: Es sollen Bankangestellte nur auf Daten ihrer jeweiligen Filiale zugreifen können</a:t>
            </a:r>
          </a:p>
        </p:txBody>
      </p:sp>
      <p:pic>
        <p:nvPicPr>
          <p:cNvPr id="9" name="Picture 8">
            <a:extLst>
              <a:ext uri="{FF2B5EF4-FFF2-40B4-BE49-F238E27FC236}">
                <a16:creationId xmlns:a16="http://schemas.microsoft.com/office/drawing/2014/main" id="{5BA6DECC-E2CD-431C-B1FF-C821B18C8C8B}"/>
              </a:ext>
            </a:extLst>
          </p:cNvPr>
          <p:cNvPicPr>
            <a:picLocks noChangeAspect="1"/>
          </p:cNvPicPr>
          <p:nvPr/>
        </p:nvPicPr>
        <p:blipFill>
          <a:blip r:embed="rId2"/>
          <a:stretch>
            <a:fillRect/>
          </a:stretch>
        </p:blipFill>
        <p:spPr>
          <a:xfrm>
            <a:off x="244698" y="3332616"/>
            <a:ext cx="5328949" cy="2979284"/>
          </a:xfrm>
          <a:prstGeom prst="rect">
            <a:avLst/>
          </a:prstGeom>
        </p:spPr>
      </p:pic>
      <p:sp>
        <p:nvSpPr>
          <p:cNvPr id="10" name="Arrow: Right 9">
            <a:extLst>
              <a:ext uri="{FF2B5EF4-FFF2-40B4-BE49-F238E27FC236}">
                <a16:creationId xmlns:a16="http://schemas.microsoft.com/office/drawing/2014/main" id="{0978E914-2DCC-4977-A317-588518363BA3}"/>
              </a:ext>
            </a:extLst>
          </p:cNvPr>
          <p:cNvSpPr/>
          <p:nvPr/>
        </p:nvSpPr>
        <p:spPr>
          <a:xfrm>
            <a:off x="5859864" y="4595052"/>
            <a:ext cx="635854" cy="7991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D5781EE-5471-4D93-A9F7-119FDA46B065}"/>
              </a:ext>
            </a:extLst>
          </p:cNvPr>
          <p:cNvPicPr>
            <a:picLocks noChangeAspect="1"/>
          </p:cNvPicPr>
          <p:nvPr/>
        </p:nvPicPr>
        <p:blipFill>
          <a:blip r:embed="rId3"/>
          <a:stretch>
            <a:fillRect/>
          </a:stretch>
        </p:blipFill>
        <p:spPr>
          <a:xfrm>
            <a:off x="6618355" y="4000830"/>
            <a:ext cx="5493936" cy="1642855"/>
          </a:xfrm>
          <a:prstGeom prst="rect">
            <a:avLst/>
          </a:prstGeom>
        </p:spPr>
      </p:pic>
      <p:sp>
        <p:nvSpPr>
          <p:cNvPr id="13" name="TextBox 12">
            <a:extLst>
              <a:ext uri="{FF2B5EF4-FFF2-40B4-BE49-F238E27FC236}">
                <a16:creationId xmlns:a16="http://schemas.microsoft.com/office/drawing/2014/main" id="{FC2317C8-9130-44DF-9B2B-057E8D90BCC8}"/>
              </a:ext>
            </a:extLst>
          </p:cNvPr>
          <p:cNvSpPr txBox="1"/>
          <p:nvPr/>
        </p:nvSpPr>
        <p:spPr>
          <a:xfrm>
            <a:off x="6618355" y="3588444"/>
            <a:ext cx="2110258" cy="369332"/>
          </a:xfrm>
          <a:prstGeom prst="rect">
            <a:avLst/>
          </a:prstGeom>
          <a:noFill/>
        </p:spPr>
        <p:txBody>
          <a:bodyPr wrap="none" rtlCol="0">
            <a:spAutoFit/>
          </a:bodyPr>
          <a:lstStyle/>
          <a:p>
            <a:r>
              <a:rPr lang="de-AT" dirty="0"/>
              <a:t>Eingeschränkte Sicht</a:t>
            </a:r>
            <a:endParaRPr lang="en-US" dirty="0"/>
          </a:p>
        </p:txBody>
      </p:sp>
    </p:spTree>
    <p:extLst>
      <p:ext uri="{BB962C8B-B14F-4D97-AF65-F5344CB8AC3E}">
        <p14:creationId xmlns:p14="http://schemas.microsoft.com/office/powerpoint/2010/main" val="14148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19BD-BD96-49E0-A24E-57A632696B42}"/>
              </a:ext>
            </a:extLst>
          </p:cNvPr>
          <p:cNvSpPr>
            <a:spLocks noGrp="1"/>
          </p:cNvSpPr>
          <p:nvPr>
            <p:ph type="title"/>
          </p:nvPr>
        </p:nvSpPr>
        <p:spPr/>
        <p:txBody>
          <a:bodyPr/>
          <a:lstStyle/>
          <a:p>
            <a:r>
              <a:rPr lang="de-AT" dirty="0"/>
              <a:t>Implementing Row Level Security</a:t>
            </a:r>
            <a:endParaRPr lang="en-US" dirty="0"/>
          </a:p>
        </p:txBody>
      </p:sp>
      <p:sp>
        <p:nvSpPr>
          <p:cNvPr id="3" name="Content Placeholder 2">
            <a:extLst>
              <a:ext uri="{FF2B5EF4-FFF2-40B4-BE49-F238E27FC236}">
                <a16:creationId xmlns:a16="http://schemas.microsoft.com/office/drawing/2014/main" id="{792E0403-61D1-441E-A422-3E58EF1CC62D}"/>
              </a:ext>
            </a:extLst>
          </p:cNvPr>
          <p:cNvSpPr>
            <a:spLocks noGrp="1"/>
          </p:cNvSpPr>
          <p:nvPr>
            <p:ph idx="1"/>
          </p:nvPr>
        </p:nvSpPr>
        <p:spPr>
          <a:xfrm>
            <a:off x="838200" y="1456791"/>
            <a:ext cx="10515600" cy="4351338"/>
          </a:xfrm>
        </p:spPr>
        <p:txBody>
          <a:bodyPr/>
          <a:lstStyle/>
          <a:p>
            <a:r>
              <a:rPr lang="de-AT" dirty="0"/>
              <a:t>Lösung: </a:t>
            </a:r>
          </a:p>
          <a:p>
            <a:pPr marL="971550" lvl="1" indent="-514350">
              <a:buFont typeface="+mj-lt"/>
              <a:buAutoNum type="arabicPeriod"/>
            </a:pPr>
            <a:r>
              <a:rPr lang="de-AT" dirty="0"/>
              <a:t>Abbildung der Organisationsstruktur in einer Tabelle</a:t>
            </a:r>
          </a:p>
          <a:p>
            <a:pPr marL="971550" lvl="1" indent="-514350">
              <a:buFont typeface="+mj-lt"/>
              <a:buAutoNum type="arabicPeriod"/>
            </a:pPr>
            <a:r>
              <a:rPr lang="de-AT" dirty="0"/>
              <a:t>Anlegen einer Rolle „Bankangestellter“ im Tabular Model</a:t>
            </a:r>
          </a:p>
          <a:p>
            <a:pPr marL="971550" lvl="1" indent="-514350">
              <a:buFont typeface="+mj-lt"/>
              <a:buAutoNum type="arabicPeriod"/>
            </a:pPr>
            <a:r>
              <a:rPr lang="de-AT" dirty="0"/>
              <a:t>Dax-Ausdruck der die lesbaren Zeilen für den aktuellen Benutzer auf TRUE evaluiert </a:t>
            </a:r>
          </a:p>
        </p:txBody>
      </p:sp>
      <p:grpSp>
        <p:nvGrpSpPr>
          <p:cNvPr id="7" name="Group 6">
            <a:extLst>
              <a:ext uri="{FF2B5EF4-FFF2-40B4-BE49-F238E27FC236}">
                <a16:creationId xmlns:a16="http://schemas.microsoft.com/office/drawing/2014/main" id="{0369067F-6F30-4DA8-90B7-84C9E3F999E3}"/>
              </a:ext>
            </a:extLst>
          </p:cNvPr>
          <p:cNvGrpSpPr/>
          <p:nvPr/>
        </p:nvGrpSpPr>
        <p:grpSpPr>
          <a:xfrm>
            <a:off x="2046810" y="3956336"/>
            <a:ext cx="3057270" cy="2253343"/>
            <a:chOff x="8086460" y="3923620"/>
            <a:chExt cx="3057270" cy="2253343"/>
          </a:xfrm>
        </p:grpSpPr>
        <p:pic>
          <p:nvPicPr>
            <p:cNvPr id="5" name="Picture 4">
              <a:extLst>
                <a:ext uri="{FF2B5EF4-FFF2-40B4-BE49-F238E27FC236}">
                  <a16:creationId xmlns:a16="http://schemas.microsoft.com/office/drawing/2014/main" id="{A5CC51F4-C467-4A2C-B9AB-277F415D51E3}"/>
                </a:ext>
              </a:extLst>
            </p:cNvPr>
            <p:cNvPicPr>
              <a:picLocks noChangeAspect="1"/>
            </p:cNvPicPr>
            <p:nvPr/>
          </p:nvPicPr>
          <p:blipFill>
            <a:blip r:embed="rId2"/>
            <a:stretch>
              <a:fillRect/>
            </a:stretch>
          </p:blipFill>
          <p:spPr>
            <a:xfrm>
              <a:off x="8086460" y="3923620"/>
              <a:ext cx="3057270" cy="2253343"/>
            </a:xfrm>
            <a:prstGeom prst="rect">
              <a:avLst/>
            </a:prstGeom>
          </p:spPr>
        </p:pic>
        <p:sp>
          <p:nvSpPr>
            <p:cNvPr id="6" name="Rectangle 5">
              <a:extLst>
                <a:ext uri="{FF2B5EF4-FFF2-40B4-BE49-F238E27FC236}">
                  <a16:creationId xmlns:a16="http://schemas.microsoft.com/office/drawing/2014/main" id="{1E810148-3529-4234-8A70-A0467ABC6115}"/>
                </a:ext>
              </a:extLst>
            </p:cNvPr>
            <p:cNvSpPr/>
            <p:nvPr/>
          </p:nvSpPr>
          <p:spPr>
            <a:xfrm>
              <a:off x="8152715" y="4963886"/>
              <a:ext cx="2924760" cy="59935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dirty="0"/>
            </a:p>
          </p:txBody>
        </p:sp>
      </p:grpSp>
      <p:pic>
        <p:nvPicPr>
          <p:cNvPr id="8" name="Picture 7">
            <a:extLst>
              <a:ext uri="{FF2B5EF4-FFF2-40B4-BE49-F238E27FC236}">
                <a16:creationId xmlns:a16="http://schemas.microsoft.com/office/drawing/2014/main" id="{A80562B6-75FD-4A4B-A2BB-3CF1165665C3}"/>
              </a:ext>
            </a:extLst>
          </p:cNvPr>
          <p:cNvPicPr>
            <a:picLocks noChangeAspect="1"/>
          </p:cNvPicPr>
          <p:nvPr/>
        </p:nvPicPr>
        <p:blipFill>
          <a:blip r:embed="rId3"/>
          <a:stretch>
            <a:fillRect/>
          </a:stretch>
        </p:blipFill>
        <p:spPr>
          <a:xfrm>
            <a:off x="6096000" y="3221610"/>
            <a:ext cx="4600601" cy="3549983"/>
          </a:xfrm>
          <a:prstGeom prst="rect">
            <a:avLst/>
          </a:prstGeom>
        </p:spPr>
      </p:pic>
    </p:spTree>
    <p:extLst>
      <p:ext uri="{BB962C8B-B14F-4D97-AF65-F5344CB8AC3E}">
        <p14:creationId xmlns:p14="http://schemas.microsoft.com/office/powerpoint/2010/main" val="3732767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19BD-BD96-49E0-A24E-57A632696B42}"/>
              </a:ext>
            </a:extLst>
          </p:cNvPr>
          <p:cNvSpPr>
            <a:spLocks noGrp="1"/>
          </p:cNvSpPr>
          <p:nvPr>
            <p:ph type="title"/>
          </p:nvPr>
        </p:nvSpPr>
        <p:spPr/>
        <p:txBody>
          <a:bodyPr/>
          <a:lstStyle/>
          <a:p>
            <a:r>
              <a:rPr lang="de-AT" dirty="0"/>
              <a:t>Implementing Row Level Security</a:t>
            </a:r>
            <a:endParaRPr lang="en-US" dirty="0"/>
          </a:p>
        </p:txBody>
      </p:sp>
      <p:sp>
        <p:nvSpPr>
          <p:cNvPr id="3" name="Content Placeholder 2">
            <a:extLst>
              <a:ext uri="{FF2B5EF4-FFF2-40B4-BE49-F238E27FC236}">
                <a16:creationId xmlns:a16="http://schemas.microsoft.com/office/drawing/2014/main" id="{792E0403-61D1-441E-A422-3E58EF1CC62D}"/>
              </a:ext>
            </a:extLst>
          </p:cNvPr>
          <p:cNvSpPr>
            <a:spLocks noGrp="1"/>
          </p:cNvSpPr>
          <p:nvPr>
            <p:ph idx="1"/>
          </p:nvPr>
        </p:nvSpPr>
        <p:spPr>
          <a:xfrm>
            <a:off x="838200" y="1456791"/>
            <a:ext cx="10515600" cy="4351338"/>
          </a:xfrm>
        </p:spPr>
        <p:txBody>
          <a:bodyPr/>
          <a:lstStyle/>
          <a:p>
            <a:r>
              <a:rPr lang="de-AT" dirty="0"/>
              <a:t>Lösung: </a:t>
            </a:r>
          </a:p>
          <a:p>
            <a:pPr marL="971550" lvl="1" indent="-514350">
              <a:buFont typeface="+mj-lt"/>
              <a:buAutoNum type="arabicPeriod"/>
            </a:pPr>
            <a:r>
              <a:rPr lang="de-AT" dirty="0"/>
              <a:t>Abbildung der Organisationsstruktur in einer Tabelle</a:t>
            </a:r>
          </a:p>
          <a:p>
            <a:pPr marL="971550" lvl="1" indent="-514350">
              <a:buFont typeface="+mj-lt"/>
              <a:buAutoNum type="arabicPeriod"/>
            </a:pPr>
            <a:r>
              <a:rPr lang="de-AT" dirty="0"/>
              <a:t>Anlegen einer Rolle „Bankangestellter“ im Tabular Model</a:t>
            </a:r>
          </a:p>
          <a:p>
            <a:pPr marL="971550" lvl="1" indent="-514350">
              <a:buFont typeface="+mj-lt"/>
              <a:buAutoNum type="arabicPeriod"/>
            </a:pPr>
            <a:r>
              <a:rPr lang="de-AT" dirty="0"/>
              <a:t>Dax-Ausdruck der die lesbaren Zeilen für den aktuellen Benutzer auf TRUE evaluiert </a:t>
            </a:r>
          </a:p>
        </p:txBody>
      </p:sp>
      <p:sp>
        <p:nvSpPr>
          <p:cNvPr id="4" name="TextBox 3">
            <a:extLst>
              <a:ext uri="{FF2B5EF4-FFF2-40B4-BE49-F238E27FC236}">
                <a16:creationId xmlns:a16="http://schemas.microsoft.com/office/drawing/2014/main" id="{269D498F-7094-41EF-B468-28C97AD0318A}"/>
              </a:ext>
            </a:extLst>
          </p:cNvPr>
          <p:cNvSpPr txBox="1"/>
          <p:nvPr/>
        </p:nvSpPr>
        <p:spPr>
          <a:xfrm>
            <a:off x="1398493" y="3895466"/>
            <a:ext cx="10235569" cy="646331"/>
          </a:xfrm>
          <a:prstGeom prst="rect">
            <a:avLst/>
          </a:prstGeom>
          <a:noFill/>
        </p:spPr>
        <p:txBody>
          <a:bodyPr wrap="square">
            <a:spAutoFit/>
          </a:bodyPr>
          <a:lstStyle/>
          <a:p>
            <a:r>
              <a:rPr lang="de-DE" sz="1800" dirty="0">
                <a:solidFill>
                  <a:srgbClr val="484848"/>
                </a:solidFill>
                <a:latin typeface="Tahoma" panose="020B0604030504040204" pitchFamily="34" charset="0"/>
              </a:rPr>
              <a:t>=[Bankleitzahl] = LOOKUPVALUE(MitarbeiterPermission[Bankleitzahl], MitarbeiterPermission[UserName], </a:t>
            </a:r>
            <a:r>
              <a:rPr lang="de-DE" sz="1800" dirty="0">
                <a:solidFill>
                  <a:srgbClr val="0000FF"/>
                </a:solidFill>
                <a:latin typeface="Tahoma" panose="020B0604030504040204" pitchFamily="34" charset="0"/>
              </a:rPr>
              <a:t>USERNAME</a:t>
            </a:r>
            <a:r>
              <a:rPr lang="de-DE" sz="1800" dirty="0">
                <a:solidFill>
                  <a:srgbClr val="484848"/>
                </a:solidFill>
                <a:latin typeface="Tahoma" panose="020B0604030504040204" pitchFamily="34" charset="0"/>
              </a:rPr>
              <a:t>())</a:t>
            </a:r>
            <a:endParaRPr lang="en-US" dirty="0"/>
          </a:p>
        </p:txBody>
      </p:sp>
    </p:spTree>
    <p:extLst>
      <p:ext uri="{BB962C8B-B14F-4D97-AF65-F5344CB8AC3E}">
        <p14:creationId xmlns:p14="http://schemas.microsoft.com/office/powerpoint/2010/main" val="1847090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6EBD6-81F7-47EF-BDD8-99DFA9048D4D}"/>
              </a:ext>
            </a:extLst>
          </p:cNvPr>
          <p:cNvSpPr>
            <a:spLocks noGrp="1"/>
          </p:cNvSpPr>
          <p:nvPr>
            <p:ph type="title"/>
          </p:nvPr>
        </p:nvSpPr>
        <p:spPr/>
        <p:txBody>
          <a:bodyPr/>
          <a:lstStyle/>
          <a:p>
            <a:r>
              <a:rPr lang="de-AT" dirty="0"/>
              <a:t>Demo!</a:t>
            </a:r>
            <a:endParaRPr lang="en-US" dirty="0"/>
          </a:p>
        </p:txBody>
      </p:sp>
      <p:sp>
        <p:nvSpPr>
          <p:cNvPr id="3" name="Content Placeholder 2">
            <a:extLst>
              <a:ext uri="{FF2B5EF4-FFF2-40B4-BE49-F238E27FC236}">
                <a16:creationId xmlns:a16="http://schemas.microsoft.com/office/drawing/2014/main" id="{8CC21F33-58FF-40B8-A18B-1708A3E3092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03198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Direct Query vs Inmemory</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229489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F36FD-5669-404E-90FE-B6D0F7BE33DD}"/>
              </a:ext>
            </a:extLst>
          </p:cNvPr>
          <p:cNvSpPr>
            <a:spLocks noGrp="1"/>
          </p:cNvSpPr>
          <p:nvPr>
            <p:ph type="title"/>
          </p:nvPr>
        </p:nvSpPr>
        <p:spPr/>
        <p:txBody>
          <a:bodyPr/>
          <a:lstStyle/>
          <a:p>
            <a:r>
              <a:rPr lang="de-AT" dirty="0"/>
              <a:t>Agenda</a:t>
            </a:r>
            <a:endParaRPr lang="en-US" dirty="0"/>
          </a:p>
        </p:txBody>
      </p:sp>
      <p:sp>
        <p:nvSpPr>
          <p:cNvPr id="3" name="Content Placeholder 2">
            <a:extLst>
              <a:ext uri="{FF2B5EF4-FFF2-40B4-BE49-F238E27FC236}">
                <a16:creationId xmlns:a16="http://schemas.microsoft.com/office/drawing/2014/main" id="{21E02B05-F9AF-47DE-94CE-CDD003591ED0}"/>
              </a:ext>
            </a:extLst>
          </p:cNvPr>
          <p:cNvSpPr>
            <a:spLocks noGrp="1"/>
          </p:cNvSpPr>
          <p:nvPr>
            <p:ph idx="1"/>
          </p:nvPr>
        </p:nvSpPr>
        <p:spPr/>
        <p:txBody>
          <a:bodyPr/>
          <a:lstStyle/>
          <a:p>
            <a:r>
              <a:rPr lang="de-AT" dirty="0"/>
              <a:t>Comparing Tabular Model (InMemory) to Multidimensional Modelling (MOLAP)</a:t>
            </a:r>
          </a:p>
          <a:p>
            <a:r>
              <a:rPr lang="de-AT" dirty="0"/>
              <a:t>dynamic row level security</a:t>
            </a:r>
          </a:p>
          <a:p>
            <a:r>
              <a:rPr lang="de-AT" dirty="0"/>
              <a:t>Direct Query vs Inmemory</a:t>
            </a:r>
          </a:p>
          <a:p>
            <a:r>
              <a:rPr lang="de-AT" dirty="0"/>
              <a:t>Processing Options</a:t>
            </a:r>
          </a:p>
          <a:p>
            <a:r>
              <a:rPr lang="de-AT" dirty="0"/>
              <a:t>Deployment</a:t>
            </a:r>
          </a:p>
          <a:p>
            <a:r>
              <a:rPr lang="de-AT" dirty="0"/>
              <a:t>Short Introduction to DAX</a:t>
            </a:r>
          </a:p>
          <a:p>
            <a:endParaRPr lang="de-AT" dirty="0"/>
          </a:p>
          <a:p>
            <a:endParaRPr lang="en-US" dirty="0"/>
          </a:p>
        </p:txBody>
      </p:sp>
    </p:spTree>
    <p:extLst>
      <p:ext uri="{BB962C8B-B14F-4D97-AF65-F5344CB8AC3E}">
        <p14:creationId xmlns:p14="http://schemas.microsoft.com/office/powerpoint/2010/main" val="2151600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367D-0F97-422D-85D1-33B31A1F1D27}"/>
              </a:ext>
            </a:extLst>
          </p:cNvPr>
          <p:cNvSpPr>
            <a:spLocks noGrp="1"/>
          </p:cNvSpPr>
          <p:nvPr>
            <p:ph type="title"/>
          </p:nvPr>
        </p:nvSpPr>
        <p:spPr/>
        <p:txBody>
          <a:bodyPr/>
          <a:lstStyle/>
          <a:p>
            <a:r>
              <a:rPr lang="de-AT" dirty="0"/>
              <a:t>Direct Query vs Inmemory</a:t>
            </a:r>
            <a:endParaRPr lang="en-US" dirty="0"/>
          </a:p>
        </p:txBody>
      </p:sp>
      <p:sp>
        <p:nvSpPr>
          <p:cNvPr id="3" name="Content Placeholder 2">
            <a:extLst>
              <a:ext uri="{FF2B5EF4-FFF2-40B4-BE49-F238E27FC236}">
                <a16:creationId xmlns:a16="http://schemas.microsoft.com/office/drawing/2014/main" id="{DD615498-C172-4816-952C-426AF209F931}"/>
              </a:ext>
            </a:extLst>
          </p:cNvPr>
          <p:cNvSpPr>
            <a:spLocks noGrp="1"/>
          </p:cNvSpPr>
          <p:nvPr>
            <p:ph idx="1"/>
          </p:nvPr>
        </p:nvSpPr>
        <p:spPr/>
        <p:txBody>
          <a:bodyPr/>
          <a:lstStyle/>
          <a:p>
            <a:r>
              <a:rPr lang="de-AT" dirty="0"/>
              <a:t>Direct Query is similar to ROLAP</a:t>
            </a:r>
            <a:endParaRPr lang="en-US" dirty="0"/>
          </a:p>
        </p:txBody>
      </p:sp>
    </p:spTree>
    <p:extLst>
      <p:ext uri="{BB962C8B-B14F-4D97-AF65-F5344CB8AC3E}">
        <p14:creationId xmlns:p14="http://schemas.microsoft.com/office/powerpoint/2010/main" val="3943735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VertiPaq</a:t>
            </a:r>
            <a:r>
              <a:rPr lang="en-GB" dirty="0"/>
              <a:t> Modes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7599938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809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VertiPaq</a:t>
            </a:r>
            <a:r>
              <a:rPr lang="en-GB" dirty="0"/>
              <a:t> Modes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303470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5439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Processing Options</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2111908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Deployment</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204027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B97F3-2653-4C6E-80C2-9D8DBB2FF641}"/>
              </a:ext>
            </a:extLst>
          </p:cNvPr>
          <p:cNvSpPr>
            <a:spLocks noGrp="1"/>
          </p:cNvSpPr>
          <p:nvPr>
            <p:ph type="title"/>
          </p:nvPr>
        </p:nvSpPr>
        <p:spPr/>
        <p:txBody>
          <a:bodyPr/>
          <a:lstStyle/>
          <a:p>
            <a:r>
              <a:rPr lang="de-AT" dirty="0"/>
              <a:t>Deployment</a:t>
            </a:r>
            <a:endParaRPr lang="en-US" dirty="0"/>
          </a:p>
        </p:txBody>
      </p:sp>
      <p:sp>
        <p:nvSpPr>
          <p:cNvPr id="3" name="Content Placeholder 2">
            <a:extLst>
              <a:ext uri="{FF2B5EF4-FFF2-40B4-BE49-F238E27FC236}">
                <a16:creationId xmlns:a16="http://schemas.microsoft.com/office/drawing/2014/main" id="{E8417546-AF84-464D-B9C9-7AE279074BE1}"/>
              </a:ext>
            </a:extLst>
          </p:cNvPr>
          <p:cNvSpPr>
            <a:spLocks noGrp="1"/>
          </p:cNvSpPr>
          <p:nvPr>
            <p:ph idx="1"/>
          </p:nvPr>
        </p:nvSpPr>
        <p:spPr/>
        <p:txBody>
          <a:bodyPr/>
          <a:lstStyle/>
          <a:p>
            <a:r>
              <a:rPr lang="de-AT" dirty="0"/>
              <a:t>Analysis Services on Premise</a:t>
            </a:r>
          </a:p>
          <a:p>
            <a:r>
              <a:rPr lang="de-AT" dirty="0"/>
              <a:t>Analysis Services Service in Azure</a:t>
            </a:r>
          </a:p>
          <a:p>
            <a:r>
              <a:rPr lang="de-AT" dirty="0"/>
              <a:t>Power BI Premium Service</a:t>
            </a:r>
            <a:endParaRPr lang="en-US" dirty="0"/>
          </a:p>
        </p:txBody>
      </p:sp>
      <p:sp>
        <p:nvSpPr>
          <p:cNvPr id="5" name="TextBox 4">
            <a:extLst>
              <a:ext uri="{FF2B5EF4-FFF2-40B4-BE49-F238E27FC236}">
                <a16:creationId xmlns:a16="http://schemas.microsoft.com/office/drawing/2014/main" id="{6D14F06E-ADA7-4DA8-80DA-D2FB21CC83C3}"/>
              </a:ext>
            </a:extLst>
          </p:cNvPr>
          <p:cNvSpPr txBox="1"/>
          <p:nvPr/>
        </p:nvSpPr>
        <p:spPr>
          <a:xfrm>
            <a:off x="838200" y="6080756"/>
            <a:ext cx="11110472" cy="646331"/>
          </a:xfrm>
          <a:prstGeom prst="rect">
            <a:avLst/>
          </a:prstGeom>
          <a:noFill/>
        </p:spPr>
        <p:txBody>
          <a:bodyPr wrap="square">
            <a:spAutoFit/>
          </a:bodyPr>
          <a:lstStyle/>
          <a:p>
            <a:r>
              <a:rPr lang="en-US" dirty="0"/>
              <a:t>https://docs.microsoft.com/en-us/analysis-services/deployment/deploy-from-visual-studio-tabular?view=asallproducts-allversions</a:t>
            </a:r>
          </a:p>
        </p:txBody>
      </p:sp>
    </p:spTree>
    <p:extLst>
      <p:ext uri="{BB962C8B-B14F-4D97-AF65-F5344CB8AC3E}">
        <p14:creationId xmlns:p14="http://schemas.microsoft.com/office/powerpoint/2010/main" val="2989899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Short Introduction to DAX</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757803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BBAEC-243A-42C1-B366-E7B267F024F9}"/>
              </a:ext>
            </a:extLst>
          </p:cNvPr>
          <p:cNvSpPr>
            <a:spLocks noGrp="1"/>
          </p:cNvSpPr>
          <p:nvPr>
            <p:ph type="title"/>
          </p:nvPr>
        </p:nvSpPr>
        <p:spPr/>
        <p:txBody>
          <a:bodyPr/>
          <a:lstStyle/>
          <a:p>
            <a:r>
              <a:rPr lang="de-AT" dirty="0"/>
              <a:t>Calculation Groups</a:t>
            </a:r>
            <a:endParaRPr lang="en-US" dirty="0"/>
          </a:p>
        </p:txBody>
      </p:sp>
      <p:sp>
        <p:nvSpPr>
          <p:cNvPr id="3" name="Content Placeholder 2">
            <a:extLst>
              <a:ext uri="{FF2B5EF4-FFF2-40B4-BE49-F238E27FC236}">
                <a16:creationId xmlns:a16="http://schemas.microsoft.com/office/drawing/2014/main" id="{DCF03F16-6962-49B3-8958-57694FCA48D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03673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Comparing Tabular Model (InMemory) to Multidimensional Modelling (MOLAP)</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2946617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FD73F-BB57-4DA2-AE13-1FC9B81D722D}"/>
              </a:ext>
            </a:extLst>
          </p:cNvPr>
          <p:cNvSpPr>
            <a:spLocks noGrp="1"/>
          </p:cNvSpPr>
          <p:nvPr>
            <p:ph type="title"/>
          </p:nvPr>
        </p:nvSpPr>
        <p:spPr/>
        <p:txBody>
          <a:bodyPr/>
          <a:lstStyle/>
          <a:p>
            <a:r>
              <a:rPr lang="de-AT"/>
              <a:t>Tabular Model vs Multidimensional Model</a:t>
            </a:r>
            <a:endParaRPr lang="en-US" dirty="0"/>
          </a:p>
        </p:txBody>
      </p:sp>
      <p:pic>
        <p:nvPicPr>
          <p:cNvPr id="4" name="Picture 3">
            <a:extLst>
              <a:ext uri="{FF2B5EF4-FFF2-40B4-BE49-F238E27FC236}">
                <a16:creationId xmlns:a16="http://schemas.microsoft.com/office/drawing/2014/main" id="{BBA5241E-3A41-4687-9DF6-528F95C22745}"/>
              </a:ext>
            </a:extLst>
          </p:cNvPr>
          <p:cNvPicPr>
            <a:picLocks noChangeAspect="1"/>
          </p:cNvPicPr>
          <p:nvPr/>
        </p:nvPicPr>
        <p:blipFill>
          <a:blip r:embed="rId2"/>
          <a:stretch>
            <a:fillRect/>
          </a:stretch>
        </p:blipFill>
        <p:spPr>
          <a:xfrm>
            <a:off x="1208954" y="2387759"/>
            <a:ext cx="4191000" cy="3783667"/>
          </a:xfrm>
          <a:prstGeom prst="rect">
            <a:avLst/>
          </a:prstGeom>
        </p:spPr>
      </p:pic>
      <p:pic>
        <p:nvPicPr>
          <p:cNvPr id="5" name="Picture 4">
            <a:extLst>
              <a:ext uri="{FF2B5EF4-FFF2-40B4-BE49-F238E27FC236}">
                <a16:creationId xmlns:a16="http://schemas.microsoft.com/office/drawing/2014/main" id="{E1EC4035-DA57-4409-8F0F-D207A2B25CDD}"/>
              </a:ext>
            </a:extLst>
          </p:cNvPr>
          <p:cNvPicPr>
            <a:picLocks noChangeAspect="1"/>
          </p:cNvPicPr>
          <p:nvPr/>
        </p:nvPicPr>
        <p:blipFill>
          <a:blip r:embed="rId3"/>
          <a:stretch>
            <a:fillRect/>
          </a:stretch>
        </p:blipFill>
        <p:spPr>
          <a:xfrm>
            <a:off x="6659495" y="2400515"/>
            <a:ext cx="3810000" cy="3758157"/>
          </a:xfrm>
          <a:prstGeom prst="rect">
            <a:avLst/>
          </a:prstGeom>
        </p:spPr>
      </p:pic>
    </p:spTree>
    <p:extLst>
      <p:ext uri="{BB962C8B-B14F-4D97-AF65-F5344CB8AC3E}">
        <p14:creationId xmlns:p14="http://schemas.microsoft.com/office/powerpoint/2010/main" val="285038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BC6D5-42F7-4A2C-844E-336BEBCF046B}"/>
              </a:ext>
            </a:extLst>
          </p:cNvPr>
          <p:cNvSpPr>
            <a:spLocks noGrp="1"/>
          </p:cNvSpPr>
          <p:nvPr>
            <p:ph type="title"/>
          </p:nvPr>
        </p:nvSpPr>
        <p:spPr/>
        <p:txBody>
          <a:bodyPr/>
          <a:lstStyle/>
          <a:p>
            <a:r>
              <a:rPr lang="de-AT" dirty="0"/>
              <a:t>Development</a:t>
            </a:r>
            <a:endParaRPr lang="en-US" dirty="0"/>
          </a:p>
        </p:txBody>
      </p:sp>
      <p:sp>
        <p:nvSpPr>
          <p:cNvPr id="4" name="Content Placeholder 3">
            <a:extLst>
              <a:ext uri="{FF2B5EF4-FFF2-40B4-BE49-F238E27FC236}">
                <a16:creationId xmlns:a16="http://schemas.microsoft.com/office/drawing/2014/main" id="{D0DBF831-881D-4F19-93E2-FFF06895FEBB}"/>
              </a:ext>
            </a:extLst>
          </p:cNvPr>
          <p:cNvSpPr>
            <a:spLocks noGrp="1"/>
          </p:cNvSpPr>
          <p:nvPr>
            <p:ph sz="half" idx="1"/>
          </p:nvPr>
        </p:nvSpPr>
        <p:spPr/>
        <p:txBody>
          <a:bodyPr/>
          <a:lstStyle/>
          <a:p>
            <a:pPr marL="0" indent="0">
              <a:buNone/>
            </a:pPr>
            <a:r>
              <a:rPr lang="de-AT" dirty="0"/>
              <a:t>Tabular Model</a:t>
            </a:r>
          </a:p>
          <a:p>
            <a:r>
              <a:rPr lang="de-AT" dirty="0"/>
              <a:t>Speaks DAX and MDX (for Queries)</a:t>
            </a:r>
            <a:endParaRPr lang="en-US" dirty="0"/>
          </a:p>
        </p:txBody>
      </p:sp>
      <p:sp>
        <p:nvSpPr>
          <p:cNvPr id="5" name="Content Placeholder 4">
            <a:extLst>
              <a:ext uri="{FF2B5EF4-FFF2-40B4-BE49-F238E27FC236}">
                <a16:creationId xmlns:a16="http://schemas.microsoft.com/office/drawing/2014/main" id="{D3F6CBF1-4D2A-455C-97C5-FD5C568F05BA}"/>
              </a:ext>
            </a:extLst>
          </p:cNvPr>
          <p:cNvSpPr>
            <a:spLocks noGrp="1"/>
          </p:cNvSpPr>
          <p:nvPr>
            <p:ph sz="half" idx="2"/>
          </p:nvPr>
        </p:nvSpPr>
        <p:spPr/>
        <p:txBody>
          <a:bodyPr/>
          <a:lstStyle/>
          <a:p>
            <a:pPr marL="0" indent="0">
              <a:buNone/>
            </a:pPr>
            <a:r>
              <a:rPr lang="de-AT" dirty="0"/>
              <a:t>Multidimensional Model</a:t>
            </a:r>
          </a:p>
          <a:p>
            <a:r>
              <a:rPr lang="en-US" dirty="0"/>
              <a:t>Speaks MDX only</a:t>
            </a:r>
          </a:p>
        </p:txBody>
      </p:sp>
    </p:spTree>
    <p:extLst>
      <p:ext uri="{BB962C8B-B14F-4D97-AF65-F5344CB8AC3E}">
        <p14:creationId xmlns:p14="http://schemas.microsoft.com/office/powerpoint/2010/main" val="1800776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46D03B-7563-4DA6-A681-B58F1DC7064B}"/>
              </a:ext>
            </a:extLst>
          </p:cNvPr>
          <p:cNvSpPr>
            <a:spLocks noGrp="1"/>
          </p:cNvSpPr>
          <p:nvPr>
            <p:ph type="title"/>
          </p:nvPr>
        </p:nvSpPr>
        <p:spPr/>
        <p:txBody>
          <a:bodyPr/>
          <a:lstStyle/>
          <a:p>
            <a:r>
              <a:rPr lang="de-AT" dirty="0"/>
              <a:t>Scalability</a:t>
            </a:r>
            <a:endParaRPr lang="en-US" dirty="0"/>
          </a:p>
        </p:txBody>
      </p:sp>
      <p:sp>
        <p:nvSpPr>
          <p:cNvPr id="6" name="Content Placeholder 5">
            <a:extLst>
              <a:ext uri="{FF2B5EF4-FFF2-40B4-BE49-F238E27FC236}">
                <a16:creationId xmlns:a16="http://schemas.microsoft.com/office/drawing/2014/main" id="{BC272FB9-231A-4A7E-9BEB-0211509B368C}"/>
              </a:ext>
            </a:extLst>
          </p:cNvPr>
          <p:cNvSpPr>
            <a:spLocks noGrp="1"/>
          </p:cNvSpPr>
          <p:nvPr>
            <p:ph sz="half" idx="1"/>
          </p:nvPr>
        </p:nvSpPr>
        <p:spPr/>
        <p:txBody>
          <a:bodyPr/>
          <a:lstStyle/>
          <a:p>
            <a:pPr marL="0" indent="0">
              <a:buNone/>
            </a:pPr>
            <a:r>
              <a:rPr lang="en-US" sz="2800" dirty="0">
                <a:solidFill>
                  <a:schemeClr val="tx1"/>
                </a:solidFill>
              </a:rPr>
              <a:t>Tabular Model</a:t>
            </a:r>
          </a:p>
          <a:p>
            <a:r>
              <a:rPr lang="en-US" sz="2800" dirty="0">
                <a:solidFill>
                  <a:schemeClr val="tx1"/>
                </a:solidFill>
              </a:rPr>
              <a:t>Can Store Large Amounts of Data</a:t>
            </a:r>
          </a:p>
          <a:p>
            <a:r>
              <a:rPr lang="en-US" sz="2800" dirty="0">
                <a:solidFill>
                  <a:schemeClr val="tx1"/>
                </a:solidFill>
              </a:rPr>
              <a:t>In-Memory Technology </a:t>
            </a:r>
          </a:p>
          <a:p>
            <a:r>
              <a:rPr lang="en-US" sz="2800" dirty="0">
                <a:solidFill>
                  <a:schemeClr val="tx1"/>
                </a:solidFill>
              </a:rPr>
              <a:t>No Aggregations.  Column-Based Storage.</a:t>
            </a:r>
          </a:p>
          <a:p>
            <a:r>
              <a:rPr lang="en-US" sz="2800" dirty="0">
                <a:solidFill>
                  <a:schemeClr val="tx1"/>
                </a:solidFill>
              </a:rPr>
              <a:t>Data Compression 10x</a:t>
            </a:r>
          </a:p>
          <a:p>
            <a:endParaRPr lang="en-US" dirty="0"/>
          </a:p>
        </p:txBody>
      </p:sp>
      <p:sp>
        <p:nvSpPr>
          <p:cNvPr id="7" name="Content Placeholder 6">
            <a:extLst>
              <a:ext uri="{FF2B5EF4-FFF2-40B4-BE49-F238E27FC236}">
                <a16:creationId xmlns:a16="http://schemas.microsoft.com/office/drawing/2014/main" id="{3C4A4EBE-E3A7-4DD7-B82F-4749FCB441A4}"/>
              </a:ext>
            </a:extLst>
          </p:cNvPr>
          <p:cNvSpPr>
            <a:spLocks noGrp="1"/>
          </p:cNvSpPr>
          <p:nvPr>
            <p:ph sz="half" idx="2"/>
          </p:nvPr>
        </p:nvSpPr>
        <p:spPr/>
        <p:txBody>
          <a:bodyPr/>
          <a:lstStyle/>
          <a:p>
            <a:pPr marL="0" indent="0">
              <a:buNone/>
            </a:pPr>
            <a:r>
              <a:rPr lang="en-US" sz="2800" dirty="0">
                <a:solidFill>
                  <a:schemeClr val="tx1"/>
                </a:solidFill>
              </a:rPr>
              <a:t>Multidimensional Model</a:t>
            </a:r>
          </a:p>
          <a:p>
            <a:r>
              <a:rPr lang="en-US" sz="2800" dirty="0">
                <a:solidFill>
                  <a:schemeClr val="tx1"/>
                </a:solidFill>
              </a:rPr>
              <a:t>Can Store Very Large Amounts of Data</a:t>
            </a:r>
          </a:p>
          <a:p>
            <a:r>
              <a:rPr lang="en-US" sz="2800" dirty="0">
                <a:solidFill>
                  <a:schemeClr val="tx1"/>
                </a:solidFill>
              </a:rPr>
              <a:t>Pre-Aggregated Data From Disk</a:t>
            </a:r>
          </a:p>
          <a:p>
            <a:r>
              <a:rPr lang="en-US" sz="2800" dirty="0">
                <a:solidFill>
                  <a:schemeClr val="tx1"/>
                </a:solidFill>
              </a:rPr>
              <a:t>Uses Aggregations to Increase Query Performance</a:t>
            </a:r>
          </a:p>
          <a:p>
            <a:r>
              <a:rPr lang="en-US" sz="2800" dirty="0">
                <a:solidFill>
                  <a:schemeClr val="tx1"/>
                </a:solidFill>
              </a:rPr>
              <a:t>Data Compression 3x</a:t>
            </a:r>
          </a:p>
          <a:p>
            <a:pPr marL="0" indent="0">
              <a:buNone/>
            </a:pPr>
            <a:endParaRPr lang="en-US" dirty="0"/>
          </a:p>
        </p:txBody>
      </p:sp>
    </p:spTree>
    <p:extLst>
      <p:ext uri="{BB962C8B-B14F-4D97-AF65-F5344CB8AC3E}">
        <p14:creationId xmlns:p14="http://schemas.microsoft.com/office/powerpoint/2010/main" val="703797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46D03B-7563-4DA6-A681-B58F1DC7064B}"/>
              </a:ext>
            </a:extLst>
          </p:cNvPr>
          <p:cNvSpPr>
            <a:spLocks noGrp="1"/>
          </p:cNvSpPr>
          <p:nvPr>
            <p:ph type="title"/>
          </p:nvPr>
        </p:nvSpPr>
        <p:spPr/>
        <p:txBody>
          <a:bodyPr/>
          <a:lstStyle/>
          <a:p>
            <a:r>
              <a:rPr lang="de-AT" dirty="0"/>
              <a:t>Performance</a:t>
            </a:r>
            <a:endParaRPr lang="en-US" dirty="0"/>
          </a:p>
        </p:txBody>
      </p:sp>
      <p:sp>
        <p:nvSpPr>
          <p:cNvPr id="6" name="Content Placeholder 5">
            <a:extLst>
              <a:ext uri="{FF2B5EF4-FFF2-40B4-BE49-F238E27FC236}">
                <a16:creationId xmlns:a16="http://schemas.microsoft.com/office/drawing/2014/main" id="{BC272FB9-231A-4A7E-9BEB-0211509B368C}"/>
              </a:ext>
            </a:extLst>
          </p:cNvPr>
          <p:cNvSpPr>
            <a:spLocks noGrp="1"/>
          </p:cNvSpPr>
          <p:nvPr>
            <p:ph sz="half" idx="1"/>
          </p:nvPr>
        </p:nvSpPr>
        <p:spPr/>
        <p:txBody>
          <a:bodyPr/>
          <a:lstStyle/>
          <a:p>
            <a:pPr marL="0" indent="0">
              <a:buNone/>
            </a:pPr>
            <a:r>
              <a:rPr lang="en-US" sz="2800" dirty="0">
                <a:solidFill>
                  <a:schemeClr val="tx1"/>
                </a:solidFill>
              </a:rPr>
              <a:t>Tabular Model</a:t>
            </a:r>
          </a:p>
          <a:p>
            <a:r>
              <a:rPr lang="en-US" dirty="0"/>
              <a:t>Generally Speaking Tabular will Perform Faster</a:t>
            </a:r>
          </a:p>
          <a:p>
            <a:r>
              <a:rPr lang="en-US" sz="2800" dirty="0">
                <a:solidFill>
                  <a:schemeClr val="tx1"/>
                </a:solidFill>
              </a:rPr>
              <a:t>Tabular Engine Does Not Require a Great Deal of Performance Tuning</a:t>
            </a:r>
          </a:p>
          <a:p>
            <a:r>
              <a:rPr lang="en-US" sz="2800" dirty="0">
                <a:solidFill>
                  <a:schemeClr val="tx1"/>
                </a:solidFill>
              </a:rPr>
              <a:t>Best at Returning Low Granularity Data</a:t>
            </a:r>
          </a:p>
          <a:p>
            <a:endParaRPr lang="en-US" dirty="0"/>
          </a:p>
        </p:txBody>
      </p:sp>
      <p:sp>
        <p:nvSpPr>
          <p:cNvPr id="7" name="Content Placeholder 6">
            <a:extLst>
              <a:ext uri="{FF2B5EF4-FFF2-40B4-BE49-F238E27FC236}">
                <a16:creationId xmlns:a16="http://schemas.microsoft.com/office/drawing/2014/main" id="{3C4A4EBE-E3A7-4DD7-B82F-4749FCB441A4}"/>
              </a:ext>
            </a:extLst>
          </p:cNvPr>
          <p:cNvSpPr>
            <a:spLocks noGrp="1"/>
          </p:cNvSpPr>
          <p:nvPr>
            <p:ph sz="half" idx="2"/>
          </p:nvPr>
        </p:nvSpPr>
        <p:spPr/>
        <p:txBody>
          <a:bodyPr/>
          <a:lstStyle/>
          <a:p>
            <a:pPr marL="0" indent="0">
              <a:buNone/>
            </a:pPr>
            <a:r>
              <a:rPr lang="en-US" sz="2800" dirty="0">
                <a:solidFill>
                  <a:schemeClr val="tx1"/>
                </a:solidFill>
              </a:rPr>
              <a:t>Multidimensional Model</a:t>
            </a:r>
          </a:p>
          <a:p>
            <a:r>
              <a:rPr lang="en-US" sz="2800" dirty="0">
                <a:solidFill>
                  <a:schemeClr val="tx1"/>
                </a:solidFill>
              </a:rPr>
              <a:t>Pre-Aggregated Data From Disk</a:t>
            </a:r>
          </a:p>
          <a:p>
            <a:r>
              <a:rPr lang="en-US" sz="2800" dirty="0">
                <a:solidFill>
                  <a:schemeClr val="tx1"/>
                </a:solidFill>
              </a:rPr>
              <a:t>Uses Aggregations to Increase Query Performance</a:t>
            </a:r>
          </a:p>
          <a:p>
            <a:r>
              <a:rPr lang="en-US" sz="2800" dirty="0">
                <a:solidFill>
                  <a:schemeClr val="tx1"/>
                </a:solidFill>
              </a:rPr>
              <a:t>Sometimes Faster than Tabular When Pulling From Warm Cache</a:t>
            </a:r>
          </a:p>
          <a:p>
            <a:pPr marL="0" indent="0">
              <a:buNone/>
            </a:pPr>
            <a:endParaRPr lang="en-US" dirty="0"/>
          </a:p>
        </p:txBody>
      </p:sp>
    </p:spTree>
    <p:extLst>
      <p:ext uri="{BB962C8B-B14F-4D97-AF65-F5344CB8AC3E}">
        <p14:creationId xmlns:p14="http://schemas.microsoft.com/office/powerpoint/2010/main" val="1805195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4615A-B0B4-440C-A945-D1AC1082DE77}"/>
              </a:ext>
            </a:extLst>
          </p:cNvPr>
          <p:cNvSpPr>
            <a:spLocks noGrp="1"/>
          </p:cNvSpPr>
          <p:nvPr>
            <p:ph type="title"/>
          </p:nvPr>
        </p:nvSpPr>
        <p:spPr/>
        <p:txBody>
          <a:bodyPr/>
          <a:lstStyle/>
          <a:p>
            <a:r>
              <a:rPr lang="de-AT" dirty="0"/>
              <a:t>Features</a:t>
            </a:r>
            <a:endParaRPr lang="en-US" dirty="0"/>
          </a:p>
        </p:txBody>
      </p:sp>
      <p:sp>
        <p:nvSpPr>
          <p:cNvPr id="4" name="Content Placeholder 3">
            <a:extLst>
              <a:ext uri="{FF2B5EF4-FFF2-40B4-BE49-F238E27FC236}">
                <a16:creationId xmlns:a16="http://schemas.microsoft.com/office/drawing/2014/main" id="{A09E039F-323B-4614-8BC3-2A22D43CCB9C}"/>
              </a:ext>
            </a:extLst>
          </p:cNvPr>
          <p:cNvSpPr>
            <a:spLocks noGrp="1"/>
          </p:cNvSpPr>
          <p:nvPr>
            <p:ph sz="half" idx="1"/>
          </p:nvPr>
        </p:nvSpPr>
        <p:spPr/>
        <p:txBody>
          <a:bodyPr/>
          <a:lstStyle/>
          <a:p>
            <a:pPr marL="0" indent="0">
              <a:buNone/>
            </a:pPr>
            <a:r>
              <a:rPr lang="de-AT" dirty="0"/>
              <a:t>Tabular Model</a:t>
            </a:r>
          </a:p>
          <a:p>
            <a:endParaRPr lang="en-US" dirty="0"/>
          </a:p>
        </p:txBody>
      </p:sp>
      <p:sp>
        <p:nvSpPr>
          <p:cNvPr id="5" name="Content Placeholder 4">
            <a:extLst>
              <a:ext uri="{FF2B5EF4-FFF2-40B4-BE49-F238E27FC236}">
                <a16:creationId xmlns:a16="http://schemas.microsoft.com/office/drawing/2014/main" id="{AEE5B735-C52A-4D96-9578-ECBBCD817020}"/>
              </a:ext>
            </a:extLst>
          </p:cNvPr>
          <p:cNvSpPr>
            <a:spLocks noGrp="1"/>
          </p:cNvSpPr>
          <p:nvPr>
            <p:ph sz="half" idx="2"/>
          </p:nvPr>
        </p:nvSpPr>
        <p:spPr/>
        <p:txBody>
          <a:bodyPr/>
          <a:lstStyle/>
          <a:p>
            <a:pPr marL="0" indent="0">
              <a:buNone/>
            </a:pPr>
            <a:r>
              <a:rPr lang="de-AT" dirty="0"/>
              <a:t>Multidimensional Model</a:t>
            </a:r>
          </a:p>
          <a:p>
            <a:r>
              <a:rPr lang="en-US" dirty="0"/>
              <a:t>Account </a:t>
            </a:r>
            <a:r>
              <a:rPr lang="en-US" dirty="0" err="1"/>
              <a:t>Dimesions</a:t>
            </a:r>
            <a:endParaRPr lang="en-US" dirty="0"/>
          </a:p>
        </p:txBody>
      </p:sp>
      <p:sp>
        <p:nvSpPr>
          <p:cNvPr id="7" name="TextBox 6">
            <a:extLst>
              <a:ext uri="{FF2B5EF4-FFF2-40B4-BE49-F238E27FC236}">
                <a16:creationId xmlns:a16="http://schemas.microsoft.com/office/drawing/2014/main" id="{867AE4C7-62DA-4C28-9115-DADF70A76459}"/>
              </a:ext>
            </a:extLst>
          </p:cNvPr>
          <p:cNvSpPr txBox="1"/>
          <p:nvPr/>
        </p:nvSpPr>
        <p:spPr>
          <a:xfrm>
            <a:off x="626248" y="6072982"/>
            <a:ext cx="10787103" cy="646331"/>
          </a:xfrm>
          <a:prstGeom prst="rect">
            <a:avLst/>
          </a:prstGeom>
          <a:noFill/>
        </p:spPr>
        <p:txBody>
          <a:bodyPr wrap="square">
            <a:spAutoFit/>
          </a:bodyPr>
          <a:lstStyle/>
          <a:p>
            <a:r>
              <a:rPr lang="en-US" dirty="0"/>
              <a:t>https://docs.microsoft.com/en-us/analysis-services/comparing-tabular-and-multidimensional-solutions-ssas?view=asallproducts-allversions</a:t>
            </a:r>
          </a:p>
        </p:txBody>
      </p:sp>
    </p:spTree>
    <p:extLst>
      <p:ext uri="{BB962C8B-B14F-4D97-AF65-F5344CB8AC3E}">
        <p14:creationId xmlns:p14="http://schemas.microsoft.com/office/powerpoint/2010/main" val="2635802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9477-7E33-4EA3-A56B-48F51E0F8CB7}"/>
              </a:ext>
            </a:extLst>
          </p:cNvPr>
          <p:cNvSpPr>
            <a:spLocks noGrp="1"/>
          </p:cNvSpPr>
          <p:nvPr>
            <p:ph type="ctrTitle"/>
          </p:nvPr>
        </p:nvSpPr>
        <p:spPr/>
        <p:txBody>
          <a:bodyPr>
            <a:normAutofit/>
          </a:bodyPr>
          <a:lstStyle/>
          <a:p>
            <a:r>
              <a:rPr lang="de-AT" dirty="0"/>
              <a:t>Tabular-Model for Financial Reporting</a:t>
            </a:r>
            <a:endParaRPr lang="en-US" dirty="0"/>
          </a:p>
        </p:txBody>
      </p:sp>
      <p:sp>
        <p:nvSpPr>
          <p:cNvPr id="3" name="Subtitle 2">
            <a:extLst>
              <a:ext uri="{FF2B5EF4-FFF2-40B4-BE49-F238E27FC236}">
                <a16:creationId xmlns:a16="http://schemas.microsoft.com/office/drawing/2014/main" id="{716F2DA5-4CEE-41BC-9745-C38E9377E7A4}"/>
              </a:ext>
            </a:extLst>
          </p:cNvPr>
          <p:cNvSpPr>
            <a:spLocks noGrp="1"/>
          </p:cNvSpPr>
          <p:nvPr>
            <p:ph type="subTitle" idx="1"/>
          </p:nvPr>
        </p:nvSpPr>
        <p:spPr/>
        <p:txBody>
          <a:bodyPr/>
          <a:lstStyle/>
          <a:p>
            <a:r>
              <a:rPr lang="de-AT" dirty="0"/>
              <a:t>dynamic row level security</a:t>
            </a:r>
          </a:p>
          <a:p>
            <a:endParaRPr lang="de-AT" dirty="0"/>
          </a:p>
          <a:p>
            <a:endParaRPr lang="de-AT" dirty="0"/>
          </a:p>
          <a:p>
            <a:endParaRPr lang="en-US" dirty="0"/>
          </a:p>
        </p:txBody>
      </p:sp>
      <p:sp>
        <p:nvSpPr>
          <p:cNvPr id="4" name="TextBox 3">
            <a:extLst>
              <a:ext uri="{FF2B5EF4-FFF2-40B4-BE49-F238E27FC236}">
                <a16:creationId xmlns:a16="http://schemas.microsoft.com/office/drawing/2014/main" id="{622AB541-8D83-4DC9-97A3-3161C8A92D33}"/>
              </a:ext>
            </a:extLst>
          </p:cNvPr>
          <p:cNvSpPr txBox="1"/>
          <p:nvPr/>
        </p:nvSpPr>
        <p:spPr>
          <a:xfrm>
            <a:off x="891348" y="5763025"/>
            <a:ext cx="2565061" cy="646331"/>
          </a:xfrm>
          <a:prstGeom prst="rect">
            <a:avLst/>
          </a:prstGeom>
          <a:noFill/>
        </p:spPr>
        <p:txBody>
          <a:bodyPr wrap="none" rtlCol="0">
            <a:spAutoFit/>
          </a:bodyPr>
          <a:lstStyle/>
          <a:p>
            <a:r>
              <a:rPr lang="de-AT" dirty="0"/>
              <a:t>Custom Workshop</a:t>
            </a:r>
          </a:p>
          <a:p>
            <a:r>
              <a:rPr lang="de-AT" dirty="0"/>
              <a:t>Lukas Steindl, 16.10.2020</a:t>
            </a:r>
            <a:endParaRPr lang="en-US" dirty="0"/>
          </a:p>
        </p:txBody>
      </p:sp>
    </p:spTree>
    <p:extLst>
      <p:ext uri="{BB962C8B-B14F-4D97-AF65-F5344CB8AC3E}">
        <p14:creationId xmlns:p14="http://schemas.microsoft.com/office/powerpoint/2010/main" val="1131234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TotalTime>
  <Words>1699</Words>
  <Application>Microsoft Office PowerPoint</Application>
  <PresentationFormat>Widescreen</PresentationFormat>
  <Paragraphs>224</Paragraphs>
  <Slides>27</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Consolas</vt:lpstr>
      <vt:lpstr>Segoe UI</vt:lpstr>
      <vt:lpstr>Tahoma</vt:lpstr>
      <vt:lpstr>Office Theme</vt:lpstr>
      <vt:lpstr>Tabular-Model for Financial Reporting</vt:lpstr>
      <vt:lpstr>Agenda</vt:lpstr>
      <vt:lpstr>Tabular-Model for Financial Reporting</vt:lpstr>
      <vt:lpstr>Tabular Model vs Multidimensional Model</vt:lpstr>
      <vt:lpstr>Development</vt:lpstr>
      <vt:lpstr>Scalability</vt:lpstr>
      <vt:lpstr>Performance</vt:lpstr>
      <vt:lpstr>Features</vt:lpstr>
      <vt:lpstr>Tabular-Model for Financial Reporting</vt:lpstr>
      <vt:lpstr>Operatives Systeme</vt:lpstr>
      <vt:lpstr>Beispielbuchungen</vt:lpstr>
      <vt:lpstr>Beispielbuchungen</vt:lpstr>
      <vt:lpstr>Relationales Datawarehouse</vt:lpstr>
      <vt:lpstr>Tabular Model</vt:lpstr>
      <vt:lpstr>Implementing Row Level Security</vt:lpstr>
      <vt:lpstr>Implementing Row Level Security</vt:lpstr>
      <vt:lpstr>Implementing Row Level Security</vt:lpstr>
      <vt:lpstr>Demo!</vt:lpstr>
      <vt:lpstr>Tabular-Model for Financial Reporting</vt:lpstr>
      <vt:lpstr>Direct Query vs Inmemory</vt:lpstr>
      <vt:lpstr>VertiPaq Modes</vt:lpstr>
      <vt:lpstr>VertiPaq Modes</vt:lpstr>
      <vt:lpstr>Tabular-Model for Financial Reporting</vt:lpstr>
      <vt:lpstr>Tabular-Model for Financial Reporting</vt:lpstr>
      <vt:lpstr>Deployment</vt:lpstr>
      <vt:lpstr>Tabular-Model for Financial Reporting</vt:lpstr>
      <vt:lpstr>Calculation Groups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Lukas Steindl</dc:creator>
  <cp:lastModifiedBy>Lukas Steindl</cp:lastModifiedBy>
  <cp:revision>47</cp:revision>
  <dcterms:created xsi:type="dcterms:W3CDTF">2020-10-16T12:13:30Z</dcterms:created>
  <dcterms:modified xsi:type="dcterms:W3CDTF">2020-10-21T05:38:56Z</dcterms:modified>
</cp:coreProperties>
</file>