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rtKj1EgmGkd4/mOfBMB3T48gQ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0dac1f61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0dac1f61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0dac1f61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0dac1f61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0dac1f61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0dac1f61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066b1f2c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066b1f2c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0dac1f61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0dac1f61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0dac1f61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0dac1f61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0dac1f61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0dac1f61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0dac1f618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0dac1f618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g120d1584236_0_176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120d1584236_0_176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90100" cy="2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120d1584236_0_176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901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g120d1584236_0_17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120d1584236_0_17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120d1584236_0_17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sche afbeelding met bijschrift">
  <p:cSld name="Panoramische afbeelding met bijschrif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g120d1584236_0_24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20d1584236_0_242"/>
          <p:cNvSpPr txBox="1">
            <a:spLocks noGrp="1"/>
          </p:cNvSpPr>
          <p:nvPr>
            <p:ph type="title"/>
          </p:nvPr>
        </p:nvSpPr>
        <p:spPr>
          <a:xfrm>
            <a:off x="913794" y="4289374"/>
            <a:ext cx="10364400" cy="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120d1584236_0_242"/>
          <p:cNvSpPr>
            <a:spLocks noGrp="1"/>
          </p:cNvSpPr>
          <p:nvPr>
            <p:ph type="pic" idx="2"/>
          </p:nvPr>
        </p:nvSpPr>
        <p:spPr>
          <a:xfrm>
            <a:off x="1184744" y="698261"/>
            <a:ext cx="9822600" cy="3214200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g120d1584236_0_242"/>
          <p:cNvSpPr txBox="1">
            <a:spLocks noGrp="1"/>
          </p:cNvSpPr>
          <p:nvPr>
            <p:ph type="body" idx="1"/>
          </p:nvPr>
        </p:nvSpPr>
        <p:spPr>
          <a:xfrm>
            <a:off x="913774" y="5108728"/>
            <a:ext cx="103644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g120d1584236_0_24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20d1584236_0_24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20d1584236_0_24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bijschrift">
  <p:cSld name="Titel en bijschrif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120d1584236_0_25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20d1584236_0_250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120d1584236_0_250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00" cy="1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g120d1584236_0_25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120d1584236_0_25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120d1584236_0_25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eraat met bijschrift">
  <p:cSld name="Citeraat met bijschrif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120d1584236_0_25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20d1584236_0_257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20d1584236_0_257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g120d1584236_0_257"/>
          <p:cNvSpPr txBox="1">
            <a:spLocks noGrp="1"/>
          </p:cNvSpPr>
          <p:nvPr>
            <p:ph type="body" idx="2"/>
          </p:nvPr>
        </p:nvSpPr>
        <p:spPr>
          <a:xfrm>
            <a:off x="913774" y="4372796"/>
            <a:ext cx="103644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g120d1584236_0_25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120d1584236_0_25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120d1584236_0_25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101" name="Google Shape;101;g120d1584236_0_257"/>
          <p:cNvSpPr txBox="1"/>
          <p:nvPr/>
        </p:nvSpPr>
        <p:spPr>
          <a:xfrm>
            <a:off x="1001488" y="75416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nl-BE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g120d1584236_0_257"/>
          <p:cNvSpPr txBox="1"/>
          <p:nvPr/>
        </p:nvSpPr>
        <p:spPr>
          <a:xfrm>
            <a:off x="10557558" y="29935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nl-BE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amkaartje">
  <p:cSld name="Naamkaartj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20d1584236_0_26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20d1584236_0_267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00" cy="25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120d1584236_0_267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00" cy="1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g120d1584236_0_26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120d1584236_0_26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120d1584236_0_26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olommen">
  <p:cSld name="3 kolomme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120d1584236_0_27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20d1584236_0_274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10364400" cy="1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20d1584236_0_274"/>
          <p:cNvSpPr txBox="1">
            <a:spLocks noGrp="1"/>
          </p:cNvSpPr>
          <p:nvPr>
            <p:ph type="body" idx="1"/>
          </p:nvPr>
        </p:nvSpPr>
        <p:spPr>
          <a:xfrm>
            <a:off x="913774" y="2367093"/>
            <a:ext cx="32991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g120d1584236_0_274"/>
          <p:cNvSpPr txBox="1">
            <a:spLocks noGrp="1"/>
          </p:cNvSpPr>
          <p:nvPr>
            <p:ph type="body" idx="2"/>
          </p:nvPr>
        </p:nvSpPr>
        <p:spPr>
          <a:xfrm>
            <a:off x="913774" y="2943355"/>
            <a:ext cx="3299100" cy="28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g120d1584236_0_274"/>
          <p:cNvSpPr txBox="1">
            <a:spLocks noGrp="1"/>
          </p:cNvSpPr>
          <p:nvPr>
            <p:ph type="body" idx="3"/>
          </p:nvPr>
        </p:nvSpPr>
        <p:spPr>
          <a:xfrm>
            <a:off x="4452389" y="2367093"/>
            <a:ext cx="3291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g120d1584236_0_274"/>
          <p:cNvSpPr txBox="1">
            <a:spLocks noGrp="1"/>
          </p:cNvSpPr>
          <p:nvPr>
            <p:ph type="body" idx="4"/>
          </p:nvPr>
        </p:nvSpPr>
        <p:spPr>
          <a:xfrm>
            <a:off x="4441348" y="2943355"/>
            <a:ext cx="3303300" cy="28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g120d1584236_0_274"/>
          <p:cNvSpPr txBox="1">
            <a:spLocks noGrp="1"/>
          </p:cNvSpPr>
          <p:nvPr>
            <p:ph type="body" idx="5"/>
          </p:nvPr>
        </p:nvSpPr>
        <p:spPr>
          <a:xfrm>
            <a:off x="7973298" y="2367093"/>
            <a:ext cx="330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120d1584236_0_274"/>
          <p:cNvSpPr txBox="1">
            <a:spLocks noGrp="1"/>
          </p:cNvSpPr>
          <p:nvPr>
            <p:ph type="body" idx="6"/>
          </p:nvPr>
        </p:nvSpPr>
        <p:spPr>
          <a:xfrm>
            <a:off x="7973298" y="2943355"/>
            <a:ext cx="3304800" cy="28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g120d1584236_0_27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120d1584236_0_27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120d1584236_0_27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fbeelding-kolom">
  <p:cSld name="3 Afbeelding-kolom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20d1584236_0_28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20d1584236_0_286"/>
          <p:cNvSpPr txBox="1">
            <a:spLocks noGrp="1"/>
          </p:cNvSpPr>
          <p:nvPr>
            <p:ph type="title"/>
          </p:nvPr>
        </p:nvSpPr>
        <p:spPr>
          <a:xfrm>
            <a:off x="913774" y="610772"/>
            <a:ext cx="103644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120d1584236_0_286"/>
          <p:cNvSpPr txBox="1">
            <a:spLocks noGrp="1"/>
          </p:cNvSpPr>
          <p:nvPr>
            <p:ph type="body" idx="1"/>
          </p:nvPr>
        </p:nvSpPr>
        <p:spPr>
          <a:xfrm>
            <a:off x="913774" y="4204820"/>
            <a:ext cx="32964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g120d1584236_0_286"/>
          <p:cNvSpPr>
            <a:spLocks noGrp="1"/>
          </p:cNvSpPr>
          <p:nvPr>
            <p:ph type="pic" idx="2"/>
          </p:nvPr>
        </p:nvSpPr>
        <p:spPr>
          <a:xfrm>
            <a:off x="913774" y="2367093"/>
            <a:ext cx="3296400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g120d1584236_0_286"/>
          <p:cNvSpPr txBox="1">
            <a:spLocks noGrp="1"/>
          </p:cNvSpPr>
          <p:nvPr>
            <p:ph type="body" idx="3"/>
          </p:nvPr>
        </p:nvSpPr>
        <p:spPr>
          <a:xfrm>
            <a:off x="913774" y="4781082"/>
            <a:ext cx="32964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8" name="Google Shape;128;g120d1584236_0_286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120d1584236_0_286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00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g120d1584236_0_286"/>
          <p:cNvSpPr txBox="1">
            <a:spLocks noGrp="1"/>
          </p:cNvSpPr>
          <p:nvPr>
            <p:ph type="body" idx="6"/>
          </p:nvPr>
        </p:nvSpPr>
        <p:spPr>
          <a:xfrm>
            <a:off x="4441348" y="4781080"/>
            <a:ext cx="33033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1" name="Google Shape;131;g120d1584236_0_286"/>
          <p:cNvSpPr txBox="1">
            <a:spLocks noGrp="1"/>
          </p:cNvSpPr>
          <p:nvPr>
            <p:ph type="body" idx="7"/>
          </p:nvPr>
        </p:nvSpPr>
        <p:spPr>
          <a:xfrm>
            <a:off x="7973298" y="4204820"/>
            <a:ext cx="3300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g120d1584236_0_286"/>
          <p:cNvSpPr>
            <a:spLocks noGrp="1"/>
          </p:cNvSpPr>
          <p:nvPr>
            <p:ph type="pic" idx="8"/>
          </p:nvPr>
        </p:nvSpPr>
        <p:spPr>
          <a:xfrm>
            <a:off x="7973298" y="2367093"/>
            <a:ext cx="3304800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Google Shape;133;g120d1584236_0_286"/>
          <p:cNvSpPr txBox="1">
            <a:spLocks noGrp="1"/>
          </p:cNvSpPr>
          <p:nvPr>
            <p:ph type="body" idx="9"/>
          </p:nvPr>
        </p:nvSpPr>
        <p:spPr>
          <a:xfrm>
            <a:off x="7973173" y="4781078"/>
            <a:ext cx="33051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g120d1584236_0_28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20d1584236_0_28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120d1584236_0_28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verticale teks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120d1584236_0_30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20d1584236_0_30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120d1584236_0_301"/>
          <p:cNvSpPr txBox="1">
            <a:spLocks noGrp="1"/>
          </p:cNvSpPr>
          <p:nvPr>
            <p:ph type="body" idx="1"/>
          </p:nvPr>
        </p:nvSpPr>
        <p:spPr>
          <a:xfrm rot="5400000">
            <a:off x="4383927" y="-1103007"/>
            <a:ext cx="3424200" cy="10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g120d1584236_0_30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20d1584236_0_30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20d1584236_0_30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e titel en teks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120d1584236_0_30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20d1584236_0_308"/>
          <p:cNvSpPr txBox="1">
            <a:spLocks noGrp="1"/>
          </p:cNvSpPr>
          <p:nvPr>
            <p:ph type="title"/>
          </p:nvPr>
        </p:nvSpPr>
        <p:spPr>
          <a:xfrm rot="5400000">
            <a:off x="7410776" y="1923751"/>
            <a:ext cx="5181600" cy="25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120d1584236_0_308"/>
          <p:cNvSpPr txBox="1">
            <a:spLocks noGrp="1"/>
          </p:cNvSpPr>
          <p:nvPr>
            <p:ph type="body" idx="1"/>
          </p:nvPr>
        </p:nvSpPr>
        <p:spPr>
          <a:xfrm rot="5400000">
            <a:off x="2152349" y="-628949"/>
            <a:ext cx="5181600" cy="76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g120d1584236_0_30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120d1584236_0_30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120d1584236_0_30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g120d1584236_0_18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g120d1584236_0_183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20d1584236_0_18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g120d1584236_0_18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120d1584236_0_18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120d1584236_0_18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g120d1584236_0_19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20d1584236_0_190"/>
          <p:cNvSpPr txBox="1">
            <a:spLocks noGrp="1"/>
          </p:cNvSpPr>
          <p:nvPr>
            <p:ph type="title"/>
          </p:nvPr>
        </p:nvSpPr>
        <p:spPr>
          <a:xfrm>
            <a:off x="913774" y="828563"/>
            <a:ext cx="103518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20d1584236_0_190"/>
          <p:cNvSpPr txBox="1">
            <a:spLocks noGrp="1"/>
          </p:cNvSpPr>
          <p:nvPr>
            <p:ph type="body" idx="1"/>
          </p:nvPr>
        </p:nvSpPr>
        <p:spPr>
          <a:xfrm>
            <a:off x="913774" y="3657457"/>
            <a:ext cx="103518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g120d1584236_0_19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20d1584236_0_19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20d1584236_0_19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g120d1584236_0_19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120d1584236_0_197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20d1584236_0_197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g120d1584236_0_197"/>
          <p:cNvSpPr txBox="1">
            <a:spLocks noGrp="1"/>
          </p:cNvSpPr>
          <p:nvPr>
            <p:ph type="body" idx="2"/>
          </p:nvPr>
        </p:nvSpPr>
        <p:spPr>
          <a:xfrm>
            <a:off x="6172200" y="2367092"/>
            <a:ext cx="51054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g120d1584236_0_19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120d1584236_0_19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120d1584236_0_19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20d1584236_0_20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20d1584236_0_205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120d1584236_0_205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5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g120d1584236_0_205"/>
          <p:cNvSpPr txBox="1">
            <a:spLocks noGrp="1"/>
          </p:cNvSpPr>
          <p:nvPr>
            <p:ph type="body" idx="2"/>
          </p:nvPr>
        </p:nvSpPr>
        <p:spPr>
          <a:xfrm>
            <a:off x="913774" y="3051012"/>
            <a:ext cx="5106000" cy="2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20d1584236_0_205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9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g120d1584236_0_205"/>
          <p:cNvSpPr txBox="1">
            <a:spLocks noGrp="1"/>
          </p:cNvSpPr>
          <p:nvPr>
            <p:ph type="body" idx="4"/>
          </p:nvPr>
        </p:nvSpPr>
        <p:spPr>
          <a:xfrm>
            <a:off x="6172200" y="3051012"/>
            <a:ext cx="5105400" cy="2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g120d1584236_0_20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20d1584236_0_20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120d1584236_0_20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g120d1584236_0_21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120d1584236_0_215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20d1584236_0_21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120d1584236_0_21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120d1584236_0_2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120d1584236_0_22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120d1584236_0_22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120d1584236_0_22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120d1584236_0_2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120d1584236_0_22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120d1584236_0_226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70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120d1584236_0_226"/>
          <p:cNvSpPr txBox="1">
            <a:spLocks noGrp="1"/>
          </p:cNvSpPr>
          <p:nvPr>
            <p:ph type="body" idx="1"/>
          </p:nvPr>
        </p:nvSpPr>
        <p:spPr>
          <a:xfrm>
            <a:off x="5078062" y="609600"/>
            <a:ext cx="62001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g120d1584236_0_226"/>
          <p:cNvSpPr txBox="1">
            <a:spLocks noGrp="1"/>
          </p:cNvSpPr>
          <p:nvPr>
            <p:ph type="body" idx="2"/>
          </p:nvPr>
        </p:nvSpPr>
        <p:spPr>
          <a:xfrm>
            <a:off x="913774" y="2632852"/>
            <a:ext cx="3935700" cy="3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g120d1584236_0_22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20d1584236_0_22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120d1584236_0_2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120d1584236_0_23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20d1584236_0_234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593490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120d1584236_0_234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00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" name="Google Shape;74;g120d1584236_0_234"/>
          <p:cNvSpPr txBox="1">
            <a:spLocks noGrp="1"/>
          </p:cNvSpPr>
          <p:nvPr>
            <p:ph type="body" idx="1"/>
          </p:nvPr>
        </p:nvSpPr>
        <p:spPr>
          <a:xfrm>
            <a:off x="913794" y="2632852"/>
            <a:ext cx="5934900" cy="3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g120d1584236_0_23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20d1584236_0_23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20d1584236_0_23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EAEA"/>
            </a:gs>
            <a:gs pos="29000">
              <a:srgbClr val="EAEAEA"/>
            </a:gs>
            <a:gs pos="64000">
              <a:srgbClr val="D0E0E3"/>
            </a:gs>
            <a:gs pos="100000">
              <a:srgbClr val="D0E0E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120d1584236_0_169" descr="\\DROBO-FS\QuickDrops\JB\PPTX NG\Droplets\LightingOverlay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g120d1584236_0_169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g120d1584236_0_169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g120d1584236_0_16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g120d1584236_0_16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1" name="Google Shape;11;g120d1584236_0_16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90100" cy="2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nl-BE"/>
              <a:t>Weerstation</a:t>
            </a:r>
            <a:endParaRPr/>
          </a:p>
        </p:txBody>
      </p:sp>
      <p:sp>
        <p:nvSpPr>
          <p:cNvPr id="156" name="Google Shape;156;p1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901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nl-BE"/>
              <a:t>Jannes Breusegem en Lukas Verschraegen 2ELO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0dac1f618_1_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0dac1f618_0_1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nl-BE"/>
              <a:t>Inleiding</a:t>
            </a:r>
            <a:endParaRPr/>
          </a:p>
        </p:txBody>
      </p:sp>
      <p:sp>
        <p:nvSpPr>
          <p:cNvPr id="162" name="Google Shape;162;g120dac1f618_0_10"/>
          <p:cNvSpPr txBox="1">
            <a:spLocks noGrp="1"/>
          </p:cNvSpPr>
          <p:nvPr>
            <p:ph type="body" idx="1"/>
          </p:nvPr>
        </p:nvSpPr>
        <p:spPr>
          <a:xfrm>
            <a:off x="913775" y="1997950"/>
            <a:ext cx="10363800" cy="379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nl-BE" sz="2100"/>
              <a:t>Weerstation</a:t>
            </a:r>
            <a:endParaRPr sz="2300"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Temperatuursensor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Druksensor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Windmeter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Communicatie: LoRa</a:t>
            </a:r>
            <a:endParaRPr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nl-BE" sz="2100"/>
              <a:t>Microcontroller</a:t>
            </a:r>
            <a:endParaRPr sz="2300"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Ttgo LoRa/OLED module ESP32</a:t>
            </a:r>
            <a:endParaRPr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nl-BE" sz="2100"/>
              <a:t>Programmeertaal</a:t>
            </a:r>
            <a:endParaRPr sz="2300"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Micropython</a:t>
            </a:r>
            <a:endParaRPr/>
          </a:p>
        </p:txBody>
      </p:sp>
      <p:pic>
        <p:nvPicPr>
          <p:cNvPr id="163" name="Google Shape;163;g120dac1f618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3538" y="1997942"/>
            <a:ext cx="5628017" cy="3489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20dac1f618_0_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0dac1f618_0_16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l-BE"/>
              <a:t>OLED</a:t>
            </a:r>
            <a:endParaRPr/>
          </a:p>
        </p:txBody>
      </p:sp>
      <p:sp>
        <p:nvSpPr>
          <p:cNvPr id="170" name="Google Shape;170;g120dac1f618_0_16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nl-BE" sz="2100"/>
              <a:t>SSD1306 OLED display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nl-BE" sz="2100"/>
              <a:t>I2C</a:t>
            </a: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nl-BE" sz="2100"/>
              <a:t>Resolutie 128 x 64</a:t>
            </a: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nl-BE" sz="2100"/>
              <a:t>Display gemeten waarde</a:t>
            </a:r>
            <a:endParaRPr sz="21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Temperatuur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Druk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Windsnelheid</a:t>
            </a:r>
            <a:endParaRPr/>
          </a:p>
        </p:txBody>
      </p:sp>
      <p:sp>
        <p:nvSpPr>
          <p:cNvPr id="171" name="Google Shape;171;g120dac1f618_0_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066b1f2cf_1_5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Temperatuursensor</a:t>
            </a:r>
            <a:endParaRPr/>
          </a:p>
        </p:txBody>
      </p:sp>
      <p:sp>
        <p:nvSpPr>
          <p:cNvPr id="177" name="Google Shape;177;g12066b1f2cf_1_5"/>
          <p:cNvSpPr txBox="1">
            <a:spLocks noGrp="1"/>
          </p:cNvSpPr>
          <p:nvPr>
            <p:ph type="body" idx="1"/>
          </p:nvPr>
        </p:nvSpPr>
        <p:spPr>
          <a:xfrm>
            <a:off x="913775" y="2147751"/>
            <a:ext cx="10363800" cy="364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nl-BE" sz="2100"/>
              <a:t>BMP280</a:t>
            </a:r>
            <a:endParaRPr sz="21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Temperatuur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Barometrische druk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nl-BE" sz="2100"/>
              <a:t>I2C</a:t>
            </a: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nl-BE" sz="2100"/>
              <a:t>Nauwkeurigheid</a:t>
            </a:r>
            <a:endParaRPr sz="21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Afwijking van ±1 hPa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Afwijking van ±1.0°C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2066b1f2cf_1_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BE"/>
              <a:t>LoRa</a:t>
            </a:r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body" idx="1"/>
          </p:nvPr>
        </p:nvSpPr>
        <p:spPr>
          <a:xfrm>
            <a:off x="914100" y="2000175"/>
            <a:ext cx="10363800" cy="43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476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nl-BE" sz="2100"/>
              <a:t> LoRa? </a:t>
            </a:r>
            <a:endParaRPr sz="2100"/>
          </a:p>
          <a:p>
            <a:pPr marL="685800" lvl="1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BE"/>
              <a:t>Lange afstanden</a:t>
            </a:r>
            <a:endParaRPr/>
          </a:p>
          <a:p>
            <a:pPr marL="685800" lvl="1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BE"/>
              <a:t>Laag energieverbruik</a:t>
            </a:r>
            <a:endParaRPr/>
          </a:p>
          <a:p>
            <a:pPr marL="685800" lvl="1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BE"/>
              <a:t>Kleine hoeveelheid data</a:t>
            </a:r>
            <a:br>
              <a:rPr lang="nl-BE"/>
            </a:br>
            <a:endParaRPr/>
          </a:p>
          <a:p>
            <a:pPr marL="22860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nl-BE" sz="2100"/>
              <a:t>SX1276 </a:t>
            </a:r>
            <a:endParaRPr sz="2100"/>
          </a:p>
          <a:p>
            <a:pPr marL="22860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nl-BE" sz="2100"/>
              <a:t>Frequentie: 868 MHz </a:t>
            </a:r>
            <a:endParaRPr sz="210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BE"/>
              <a:t>Vrije frequentie voor Europa</a:t>
            </a:r>
            <a:endParaRPr/>
          </a:p>
          <a:p>
            <a:pPr marL="685800" lvl="1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BE"/>
              <a:t>433 MHz (Azië), 915 Mhz (Amerika)</a:t>
            </a:r>
            <a:endParaRPr sz="800"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nl-BE" sz="2100"/>
              <a:t>SPI</a:t>
            </a:r>
            <a:endParaRPr sz="21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0dac1f618_0_2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nl-BE"/>
              <a:t>I2C</a:t>
            </a:r>
            <a:endParaRPr/>
          </a:p>
        </p:txBody>
      </p:sp>
      <p:sp>
        <p:nvSpPr>
          <p:cNvPr id="191" name="Google Shape;191;g120dac1f618_0_21"/>
          <p:cNvSpPr txBox="1">
            <a:spLocks noGrp="1"/>
          </p:cNvSpPr>
          <p:nvPr>
            <p:ph type="body" idx="1"/>
          </p:nvPr>
        </p:nvSpPr>
        <p:spPr>
          <a:xfrm>
            <a:off x="765650" y="2111576"/>
            <a:ext cx="10363800" cy="394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nl-BE" sz="2100"/>
              <a:t>BMP280 </a:t>
            </a:r>
            <a:endParaRPr sz="2100"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Adres 0x76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In te stellen SD0 en CSB</a:t>
            </a:r>
            <a:endParaRPr sz="160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nl-BE" sz="2100"/>
              <a:t>OLED display </a:t>
            </a:r>
            <a:endParaRPr sz="2100"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Adres 0x3C 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Instellingen → fabrikant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Rst pin hoog</a:t>
            </a:r>
            <a:endParaRPr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nl-BE" sz="2100"/>
              <a:t>Declaratie</a:t>
            </a:r>
            <a:endParaRPr sz="2100"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BMP: i2c = I2C(0,scl = Pin(22), sda = Pin(21)) 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nl-BE"/>
              <a:t>OLED: i2c = I2C(0,scl = Pin(15), sda = Pin(4))</a:t>
            </a:r>
            <a:endParaRPr/>
          </a:p>
        </p:txBody>
      </p:sp>
      <p:pic>
        <p:nvPicPr>
          <p:cNvPr id="192" name="Google Shape;192;g120dac1f618_0_21"/>
          <p:cNvPicPr preferRelativeResize="0"/>
          <p:nvPr/>
        </p:nvPicPr>
        <p:blipFill rotWithShape="1">
          <a:blip r:embed="rId3">
            <a:alphaModFix/>
          </a:blip>
          <a:srcRect t="78724" r="42713" b="9270"/>
          <a:stretch/>
        </p:blipFill>
        <p:spPr>
          <a:xfrm>
            <a:off x="5292100" y="1831420"/>
            <a:ext cx="6098476" cy="76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20dac1f618_0_21"/>
          <p:cNvPicPr preferRelativeResize="0"/>
          <p:nvPr/>
        </p:nvPicPr>
        <p:blipFill rotWithShape="1">
          <a:blip r:embed="rId4">
            <a:alphaModFix/>
          </a:blip>
          <a:srcRect t="83193" r="35392" b="11117"/>
          <a:stretch/>
        </p:blipFill>
        <p:spPr>
          <a:xfrm>
            <a:off x="5292100" y="3087000"/>
            <a:ext cx="6473101" cy="3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20dac1f618_0_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0dac1f618_0_28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nl-BE"/>
              <a:t>I2C</a:t>
            </a:r>
            <a:endParaRPr/>
          </a:p>
        </p:txBody>
      </p:sp>
      <p:sp>
        <p:nvSpPr>
          <p:cNvPr id="200" name="Google Shape;200;g120dac1f618_0_28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nl-BE" sz="2100" dirty="0"/>
              <a:t>Bij meting</a:t>
            </a:r>
            <a:r>
              <a:rPr lang="nl-BE" sz="2100" dirty="0">
                <a:sym typeface="Wingdings" panose="05000000000000000000" pitchFamily="2" charset="2"/>
              </a:rPr>
              <a:t></a:t>
            </a:r>
            <a:r>
              <a:rPr lang="nl-BE" sz="2100" dirty="0"/>
              <a:t> probleem ondervonden</a:t>
            </a:r>
            <a:endParaRPr sz="2100" dirty="0"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nl-BE" dirty="0"/>
              <a:t>Pinmetingen = boot pin</a:t>
            </a:r>
            <a:endParaRPr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nl-BE" sz="2100" dirty="0"/>
              <a:t>BMP </a:t>
            </a:r>
            <a:r>
              <a:rPr lang="nl-BE" sz="2100" dirty="0" err="1"/>
              <a:t>library</a:t>
            </a:r>
            <a:endParaRPr sz="2100" dirty="0"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wentieth Century"/>
              <a:buChar char="○"/>
            </a:pPr>
            <a:r>
              <a:rPr lang="nl-BE" dirty="0"/>
              <a:t>Data per 8 bits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wentieth Century"/>
              <a:buChar char="○"/>
            </a:pPr>
            <a:r>
              <a:rPr lang="nl-BE" dirty="0"/>
              <a:t>4 keer </a:t>
            </a:r>
            <a:r>
              <a:rPr lang="nl-BE" dirty="0" err="1"/>
              <a:t>bitshift</a:t>
            </a:r>
            <a:r>
              <a:rPr lang="nl-BE" dirty="0"/>
              <a:t> rechts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wentieth Century"/>
              <a:buChar char="○"/>
            </a:pPr>
            <a:r>
              <a:rPr lang="nl-BE" dirty="0" err="1"/>
              <a:t>Raw</a:t>
            </a:r>
            <a:r>
              <a:rPr lang="nl-BE" dirty="0"/>
              <a:t> = ((</a:t>
            </a:r>
            <a:r>
              <a:rPr lang="nl-BE" dirty="0" err="1"/>
              <a:t>msb</a:t>
            </a:r>
            <a:r>
              <a:rPr lang="nl-BE" dirty="0"/>
              <a:t> &lt;&lt; 16) | (</a:t>
            </a:r>
            <a:r>
              <a:rPr lang="nl-BE" dirty="0" err="1"/>
              <a:t>lsb</a:t>
            </a:r>
            <a:r>
              <a:rPr lang="nl-BE" dirty="0"/>
              <a:t> &lt;&lt; 8) | </a:t>
            </a:r>
            <a:r>
              <a:rPr lang="nl-BE" dirty="0" err="1"/>
              <a:t>xlsb</a:t>
            </a:r>
            <a:r>
              <a:rPr lang="nl-BE" dirty="0"/>
              <a:t>) &gt;&gt; 4</a:t>
            </a:r>
            <a:endParaRPr dirty="0"/>
          </a:p>
        </p:txBody>
      </p:sp>
      <p:pic>
        <p:nvPicPr>
          <p:cNvPr id="201" name="Google Shape;201;g120dac1f618_0_28"/>
          <p:cNvPicPr preferRelativeResize="0"/>
          <p:nvPr/>
        </p:nvPicPr>
        <p:blipFill rotWithShape="1">
          <a:blip r:embed="rId3">
            <a:alphaModFix/>
          </a:blip>
          <a:srcRect b="65158"/>
          <a:stretch/>
        </p:blipFill>
        <p:spPr>
          <a:xfrm>
            <a:off x="5487895" y="2653071"/>
            <a:ext cx="6253212" cy="84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20dac1f618_0_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0dac1f618_0_34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BE"/>
              <a:t>Windmeter</a:t>
            </a:r>
            <a:endParaRPr/>
          </a:p>
        </p:txBody>
      </p:sp>
      <p:grpSp>
        <p:nvGrpSpPr>
          <p:cNvPr id="208" name="Google Shape;208;g120dac1f618_0_34"/>
          <p:cNvGrpSpPr/>
          <p:nvPr/>
        </p:nvGrpSpPr>
        <p:grpSpPr>
          <a:xfrm>
            <a:off x="913774" y="2060170"/>
            <a:ext cx="10363825" cy="4177514"/>
            <a:chOff x="0" y="1837"/>
            <a:chExt cx="10363825" cy="4177514"/>
          </a:xfrm>
        </p:grpSpPr>
        <p:sp>
          <p:nvSpPr>
            <p:cNvPr id="209" name="Google Shape;209;g120dac1f618_0_34"/>
            <p:cNvSpPr/>
            <p:nvPr/>
          </p:nvSpPr>
          <p:spPr>
            <a:xfrm>
              <a:off x="0" y="1837"/>
              <a:ext cx="3731100" cy="80340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g120dac1f618_0_34"/>
            <p:cNvSpPr txBox="1"/>
            <p:nvPr/>
          </p:nvSpPr>
          <p:spPr>
            <a:xfrm>
              <a:off x="39217" y="41054"/>
              <a:ext cx="36525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41900" rIns="838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nl-BE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RS485 omzetten via MAXRS485</a:t>
              </a:r>
              <a:endPara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g120dac1f618_0_34"/>
            <p:cNvSpPr/>
            <p:nvPr/>
          </p:nvSpPr>
          <p:spPr>
            <a:xfrm rot="5400000">
              <a:off x="6726175" y="-2069347"/>
              <a:ext cx="642600" cy="6632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CD3EA">
                <a:alpha val="89800"/>
              </a:srgbClr>
            </a:solidFill>
            <a:ln w="12700" cap="flat" cmpd="sng">
              <a:solidFill>
                <a:srgbClr val="CCD3EA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g120dac1f618_0_34"/>
            <p:cNvSpPr txBox="1"/>
            <p:nvPr/>
          </p:nvSpPr>
          <p:spPr>
            <a:xfrm>
              <a:off x="3730978" y="957075"/>
              <a:ext cx="66015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20950" rIns="41900" bIns="20950" anchor="ctr" anchorCtr="0">
              <a:noAutofit/>
            </a:bodyPr>
            <a:lstStyle/>
            <a:p>
              <a:pPr marL="57150" marR="0" lvl="1" indent="-952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nl-BE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</a:t>
              </a:r>
              <a:r>
                <a:rPr lang="nl-BE" sz="1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 1200 meter </a:t>
              </a:r>
              <a:endParaRPr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" marR="0" lvl="1" indent="-952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nl-BE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nl-BE" sz="1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9600 baud </a:t>
              </a:r>
              <a:r>
                <a:rPr lang="nl-BE" sz="1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Wingdings" panose="05000000000000000000" pitchFamily="2" charset="2"/>
                </a:rPr>
                <a:t></a:t>
              </a:r>
              <a:r>
                <a:rPr lang="nl-BE" sz="1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hoe lager, hoe groter de zendafstand</a:t>
              </a:r>
              <a:endParaRPr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" marR="0" lvl="1" indent="-952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nl-BE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</a:t>
              </a:r>
              <a:r>
                <a:rPr lang="nl-BE" sz="1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 35 </a:t>
              </a:r>
              <a:r>
                <a:rPr lang="nl-BE" sz="15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Mbps</a:t>
              </a:r>
              <a:r>
                <a:rPr lang="nl-BE" sz="1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@ 12 m (redelijk snel)</a:t>
              </a:r>
              <a:endParaRPr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g120dac1f618_0_34"/>
            <p:cNvSpPr/>
            <p:nvPr/>
          </p:nvSpPr>
          <p:spPr>
            <a:xfrm>
              <a:off x="0" y="845366"/>
              <a:ext cx="3731100" cy="80340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g120dac1f618_0_34"/>
            <p:cNvSpPr txBox="1"/>
            <p:nvPr/>
          </p:nvSpPr>
          <p:spPr>
            <a:xfrm>
              <a:off x="39217" y="884583"/>
              <a:ext cx="36525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41900" rIns="838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nl-BE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Half duplex</a:t>
              </a:r>
              <a:endPara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g120dac1f618_0_34"/>
            <p:cNvSpPr/>
            <p:nvPr/>
          </p:nvSpPr>
          <p:spPr>
            <a:xfrm rot="5400000">
              <a:off x="6726175" y="-1225819"/>
              <a:ext cx="642600" cy="6632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CD3EA">
                <a:alpha val="89800"/>
              </a:srgbClr>
            </a:solidFill>
            <a:ln w="12700" cap="flat" cmpd="sng">
              <a:solidFill>
                <a:srgbClr val="CCD3EA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g120dac1f618_0_34"/>
            <p:cNvSpPr txBox="1"/>
            <p:nvPr/>
          </p:nvSpPr>
          <p:spPr>
            <a:xfrm>
              <a:off x="3730978" y="1800603"/>
              <a:ext cx="66015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20950" rIns="41900" bIns="20950" anchor="ctr" anchorCtr="0">
              <a:noAutofit/>
            </a:bodyPr>
            <a:lstStyle/>
            <a:p>
              <a:pPr marL="57150" marR="0" lvl="1" indent="-952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nl-BE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nl-BE" sz="1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op pin </a:t>
              </a:r>
              <a:r>
                <a:rPr lang="nl-BE" sz="1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Wingdings" panose="05000000000000000000" pitchFamily="2" charset="2"/>
                </a:rPr>
                <a:t></a:t>
              </a:r>
              <a:r>
                <a:rPr lang="nl-BE" sz="1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sturen</a:t>
              </a:r>
              <a:endParaRPr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" marR="0" lvl="1" indent="-952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nl-BE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nl-BE" sz="1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 op pin</a:t>
              </a:r>
              <a:r>
                <a:rPr lang="nl-BE" sz="1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Wingdings" panose="05000000000000000000" pitchFamily="2" charset="2"/>
                </a:rPr>
                <a:t></a:t>
              </a:r>
              <a:r>
                <a:rPr lang="nl-BE" sz="1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ontvangen</a:t>
              </a:r>
              <a:endParaRPr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g120dac1f618_0_34"/>
            <p:cNvSpPr/>
            <p:nvPr/>
          </p:nvSpPr>
          <p:spPr>
            <a:xfrm>
              <a:off x="0" y="1688894"/>
              <a:ext cx="3731100" cy="80340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g120dac1f618_0_34"/>
            <p:cNvSpPr txBox="1"/>
            <p:nvPr/>
          </p:nvSpPr>
          <p:spPr>
            <a:xfrm>
              <a:off x="39217" y="1728111"/>
              <a:ext cx="36525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41900" rIns="838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nl-BE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</a:t>
              </a:r>
              <a:r>
                <a:rPr lang="nl-BE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ei</a:t>
              </a:r>
              <a:r>
                <a:rPr lang="nl-BE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 output enable/driver output enable verbinden (</a:t>
              </a:r>
              <a:r>
                <a:rPr lang="nl-BE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lang="nl-BE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ts)</a:t>
              </a:r>
              <a:endPara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g120dac1f618_0_34"/>
            <p:cNvSpPr/>
            <p:nvPr/>
          </p:nvSpPr>
          <p:spPr>
            <a:xfrm rot="5400000">
              <a:off x="6726175" y="-382290"/>
              <a:ext cx="642600" cy="6632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CD3EA">
                <a:alpha val="89800"/>
              </a:srgbClr>
            </a:solidFill>
            <a:ln w="12700" cap="flat" cmpd="sng">
              <a:solidFill>
                <a:srgbClr val="CCD3EA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g120dac1f618_0_34"/>
            <p:cNvSpPr txBox="1"/>
            <p:nvPr/>
          </p:nvSpPr>
          <p:spPr>
            <a:xfrm>
              <a:off x="3730978" y="2644132"/>
              <a:ext cx="66015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20950" rIns="41900" bIns="20950" anchor="ctr" anchorCtr="0">
              <a:noAutofit/>
            </a:bodyPr>
            <a:lstStyle/>
            <a:p>
              <a:pPr marL="57150" marR="0" lvl="1" indent="-952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nl-BE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</a:t>
              </a:r>
              <a:r>
                <a:rPr lang="nl-BE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ata = bytes([0x01, 0x03, 0x00, 0x16, 0x00, 0x01, 0x65, 0xCE])</a:t>
              </a: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" marR="0" lvl="1" indent="-952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nl-BE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nl-BE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ComPort.read(8)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g120dac1f618_0_34"/>
            <p:cNvSpPr/>
            <p:nvPr/>
          </p:nvSpPr>
          <p:spPr>
            <a:xfrm>
              <a:off x="0" y="2532423"/>
              <a:ext cx="3731100" cy="80340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g120dac1f618_0_34"/>
            <p:cNvSpPr txBox="1"/>
            <p:nvPr/>
          </p:nvSpPr>
          <p:spPr>
            <a:xfrm>
              <a:off x="39217" y="2571640"/>
              <a:ext cx="36525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41900" rIns="838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nl-BE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inquiry frame/answer frame</a:t>
              </a:r>
              <a:endPara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g120dac1f618_0_34"/>
            <p:cNvSpPr/>
            <p:nvPr/>
          </p:nvSpPr>
          <p:spPr>
            <a:xfrm rot="5400000">
              <a:off x="6726175" y="461237"/>
              <a:ext cx="642600" cy="6632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CD3EA">
                <a:alpha val="89800"/>
              </a:srgbClr>
            </a:solidFill>
            <a:ln w="12700" cap="flat" cmpd="sng">
              <a:solidFill>
                <a:srgbClr val="CCD3EA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g120dac1f618_0_34"/>
            <p:cNvSpPr txBox="1"/>
            <p:nvPr/>
          </p:nvSpPr>
          <p:spPr>
            <a:xfrm>
              <a:off x="3730978" y="3487660"/>
              <a:ext cx="66015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20950" rIns="41900" bIns="20950" anchor="ctr" anchorCtr="0">
              <a:noAutofit/>
            </a:bodyPr>
            <a:lstStyle/>
            <a:p>
              <a:pPr marL="57150" marR="0" lvl="1" indent="-952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nl-BE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nl-BE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negatief</a:t>
              </a: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" marR="0" lvl="1" indent="-952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nl-BE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nl-BE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 positief</a:t>
              </a: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g120dac1f618_0_34"/>
            <p:cNvSpPr/>
            <p:nvPr/>
          </p:nvSpPr>
          <p:spPr>
            <a:xfrm>
              <a:off x="0" y="3375951"/>
              <a:ext cx="3731100" cy="80340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g120dac1f618_0_34"/>
            <p:cNvSpPr txBox="1"/>
            <p:nvPr/>
          </p:nvSpPr>
          <p:spPr>
            <a:xfrm>
              <a:off x="39217" y="3415168"/>
              <a:ext cx="36525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41900" rIns="838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nl-BE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Verbinding A en B</a:t>
              </a:r>
              <a:endPara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g120dac1f618_0_3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120dac1f618_0_7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212" y="0"/>
            <a:ext cx="1063477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20dac1f618_0_7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uppel">
  <a:themeElements>
    <a:clrScheme name="Druppel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Breedbeeld</PresentationFormat>
  <Paragraphs>80</Paragraphs>
  <Slides>10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Twentieth Century</vt:lpstr>
      <vt:lpstr>Druppel</vt:lpstr>
      <vt:lpstr>Weerstation</vt:lpstr>
      <vt:lpstr>Inleiding</vt:lpstr>
      <vt:lpstr>OLED</vt:lpstr>
      <vt:lpstr>Temperatuursensor</vt:lpstr>
      <vt:lpstr>LoRa</vt:lpstr>
      <vt:lpstr>I2C</vt:lpstr>
      <vt:lpstr>I2C</vt:lpstr>
      <vt:lpstr>Windmeter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Weerstation</dc:title>
  <dc:creator>Lukas Verschraegen</dc:creator>
  <cp:lastModifiedBy>Lukas Verschraegen</cp:lastModifiedBy>
  <cp:revision>2</cp:revision>
  <dcterms:created xsi:type="dcterms:W3CDTF">2022-03-23T17:40:56Z</dcterms:created>
  <dcterms:modified xsi:type="dcterms:W3CDTF">2022-03-31T13:31:06Z</dcterms:modified>
</cp:coreProperties>
</file>