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351" r:id="rId2"/>
    <p:sldId id="370" r:id="rId3"/>
    <p:sldId id="372" r:id="rId4"/>
    <p:sldId id="373" r:id="rId5"/>
    <p:sldId id="375" r:id="rId6"/>
    <p:sldId id="374" r:id="rId7"/>
    <p:sldId id="371" r:id="rId8"/>
    <p:sldId id="256" r:id="rId9"/>
    <p:sldId id="354" r:id="rId10"/>
    <p:sldId id="355" r:id="rId11"/>
    <p:sldId id="356" r:id="rId12"/>
    <p:sldId id="359" r:id="rId13"/>
    <p:sldId id="369" r:id="rId14"/>
    <p:sldId id="368" r:id="rId15"/>
    <p:sldId id="364" r:id="rId16"/>
    <p:sldId id="366" r:id="rId17"/>
    <p:sldId id="358" r:id="rId18"/>
    <p:sldId id="363" r:id="rId19"/>
    <p:sldId id="362" r:id="rId20"/>
    <p:sldId id="264" r:id="rId21"/>
    <p:sldId id="360" r:id="rId22"/>
    <p:sldId id="361" r:id="rId23"/>
    <p:sldId id="365" r:id="rId24"/>
    <p:sldId id="357" r:id="rId25"/>
    <p:sldId id="266" r:id="rId26"/>
    <p:sldId id="257" r:id="rId27"/>
    <p:sldId id="258" r:id="rId28"/>
    <p:sldId id="259" r:id="rId29"/>
    <p:sldId id="260" r:id="rId30"/>
    <p:sldId id="261" r:id="rId31"/>
    <p:sldId id="262" r:id="rId32"/>
    <p:sldId id="271" r:id="rId33"/>
    <p:sldId id="263" r:id="rId34"/>
    <p:sldId id="272" r:id="rId35"/>
    <p:sldId id="265" r:id="rId36"/>
    <p:sldId id="270"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84565" autoAdjust="0"/>
  </p:normalViewPr>
  <p:slideViewPr>
    <p:cSldViewPr snapToGrid="0">
      <p:cViewPr varScale="1">
        <p:scale>
          <a:sx n="122" d="100"/>
          <a:sy n="122"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AA033-D06F-4026-B0B9-B73284884536}" type="datetimeFigureOut">
              <a:rPr lang="en-GB" smtClean="0"/>
              <a:t>15/10/2020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8262F-4E77-4005-A49E-2F8B762942A3}" type="slidenum">
              <a:rPr lang="en-GB" smtClean="0"/>
              <a:t>‹#›</a:t>
            </a:fld>
            <a:endParaRPr lang="en-GB"/>
          </a:p>
        </p:txBody>
      </p:sp>
    </p:spTree>
    <p:extLst>
      <p:ext uri="{BB962C8B-B14F-4D97-AF65-F5344CB8AC3E}">
        <p14:creationId xmlns:p14="http://schemas.microsoft.com/office/powerpoint/2010/main" val="560221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EB22AF3-94AE-4295-A318-5227653E850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898CEC-10D9-4D87-B7C2-24750942F57B}"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71" name="Rectangle 2">
            <a:extLst>
              <a:ext uri="{FF2B5EF4-FFF2-40B4-BE49-F238E27FC236}">
                <a16:creationId xmlns:a16="http://schemas.microsoft.com/office/drawing/2014/main" id="{01E366E5-DE5A-4F70-8679-BD14CEA0C644}"/>
              </a:ext>
            </a:extLst>
          </p:cNvPr>
          <p:cNvSpPr>
            <a:spLocks noGrp="1" noRot="1" noChangeAspect="1" noChangeArrowheads="1" noTextEdit="1"/>
          </p:cNvSpPr>
          <p:nvPr>
            <p:ph type="sldImg"/>
          </p:nvPr>
        </p:nvSpPr>
        <p:spPr>
          <a:xfrm>
            <a:off x="1371600" y="1143000"/>
            <a:ext cx="4114800" cy="3086100"/>
          </a:xfrm>
          <a:ln/>
        </p:spPr>
      </p:sp>
      <p:sp>
        <p:nvSpPr>
          <p:cNvPr id="7172" name="Rectangle 3">
            <a:extLst>
              <a:ext uri="{FF2B5EF4-FFF2-40B4-BE49-F238E27FC236}">
                <a16:creationId xmlns:a16="http://schemas.microsoft.com/office/drawing/2014/main" id="{F3F243B7-F6E6-4C0D-B20C-C155756C0F6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Content first – find something you want to communicate</a:t>
            </a:r>
          </a:p>
        </p:txBody>
      </p:sp>
    </p:spTree>
    <p:extLst>
      <p:ext uri="{BB962C8B-B14F-4D97-AF65-F5344CB8AC3E}">
        <p14:creationId xmlns:p14="http://schemas.microsoft.com/office/powerpoint/2010/main" val="3609455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Writing can be hard</a:t>
            </a:r>
          </a:p>
        </p:txBody>
      </p:sp>
      <p:sp>
        <p:nvSpPr>
          <p:cNvPr id="4" name="Slide Number Placeholder 3"/>
          <p:cNvSpPr>
            <a:spLocks noGrp="1"/>
          </p:cNvSpPr>
          <p:nvPr>
            <p:ph type="sldNum" sz="quarter" idx="5"/>
          </p:nvPr>
        </p:nvSpPr>
        <p:spPr/>
        <p:txBody>
          <a:bodyPr/>
          <a:lstStyle/>
          <a:p>
            <a:fld id="{D598262F-4E77-4005-A49E-2F8B762942A3}" type="slidenum">
              <a:rPr lang="en-GB" smtClean="0"/>
              <a:t>17</a:t>
            </a:fld>
            <a:endParaRPr lang="en-GB"/>
          </a:p>
        </p:txBody>
      </p:sp>
    </p:spTree>
    <p:extLst>
      <p:ext uri="{BB962C8B-B14F-4D97-AF65-F5344CB8AC3E}">
        <p14:creationId xmlns:p14="http://schemas.microsoft.com/office/powerpoint/2010/main" val="2453004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8262F-4E77-4005-A49E-2F8B762942A3}" type="slidenum">
              <a:rPr lang="en-GB" smtClean="0"/>
              <a:t>18</a:t>
            </a:fld>
            <a:endParaRPr lang="en-GB"/>
          </a:p>
        </p:txBody>
      </p:sp>
    </p:spTree>
    <p:extLst>
      <p:ext uri="{BB962C8B-B14F-4D97-AF65-F5344CB8AC3E}">
        <p14:creationId xmlns:p14="http://schemas.microsoft.com/office/powerpoint/2010/main" val="1749161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Learning a craft – not just from textbooks</a:t>
            </a:r>
          </a:p>
        </p:txBody>
      </p:sp>
      <p:sp>
        <p:nvSpPr>
          <p:cNvPr id="4" name="Slide Number Placeholder 3"/>
          <p:cNvSpPr>
            <a:spLocks noGrp="1"/>
          </p:cNvSpPr>
          <p:nvPr>
            <p:ph type="sldNum" sz="quarter" idx="5"/>
          </p:nvPr>
        </p:nvSpPr>
        <p:spPr/>
        <p:txBody>
          <a:bodyPr/>
          <a:lstStyle/>
          <a:p>
            <a:fld id="{D598262F-4E77-4005-A49E-2F8B762942A3}" type="slidenum">
              <a:rPr lang="en-GB" smtClean="0"/>
              <a:t>22</a:t>
            </a:fld>
            <a:endParaRPr lang="en-GB"/>
          </a:p>
        </p:txBody>
      </p:sp>
    </p:spTree>
    <p:extLst>
      <p:ext uri="{BB962C8B-B14F-4D97-AF65-F5344CB8AC3E}">
        <p14:creationId xmlns:p14="http://schemas.microsoft.com/office/powerpoint/2010/main" val="3196632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8262F-4E77-4005-A49E-2F8B762942A3}" type="slidenum">
              <a:rPr lang="en-GB" smtClean="0"/>
              <a:t>23</a:t>
            </a:fld>
            <a:endParaRPr lang="en-GB"/>
          </a:p>
        </p:txBody>
      </p:sp>
    </p:spTree>
    <p:extLst>
      <p:ext uri="{BB962C8B-B14F-4D97-AF65-F5344CB8AC3E}">
        <p14:creationId xmlns:p14="http://schemas.microsoft.com/office/powerpoint/2010/main" val="2338534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B1476D24-86E0-42A6-82E0-CFCD53C00C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77E3691-82BC-4C2B-AC5E-4D58D97145E2}" type="slidenum">
              <a:rPr lang="en-US" altLang="en-US" sz="1200"/>
              <a:pPr eaLnBrk="1" hangingPunct="1"/>
              <a:t>25</a:t>
            </a:fld>
            <a:endParaRPr lang="en-US" altLang="en-US" sz="1200"/>
          </a:p>
        </p:txBody>
      </p:sp>
      <p:sp>
        <p:nvSpPr>
          <p:cNvPr id="17411" name="Rectangle 2">
            <a:extLst>
              <a:ext uri="{FF2B5EF4-FFF2-40B4-BE49-F238E27FC236}">
                <a16:creationId xmlns:a16="http://schemas.microsoft.com/office/drawing/2014/main" id="{FFE18FD2-F4BB-4D05-8851-08828D2CA753}"/>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DECB1654-8FD7-46E5-8511-5818B6B952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01134A7E-BE90-4C2A-80DA-7FDCDB853B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28711835-FAAE-44EB-B256-794887A6574B}" type="slidenum">
              <a:rPr lang="en-US" altLang="en-US" sz="1200"/>
              <a:pPr eaLnBrk="1" hangingPunct="1"/>
              <a:t>26</a:t>
            </a:fld>
            <a:endParaRPr lang="en-US" altLang="en-US" sz="1200"/>
          </a:p>
        </p:txBody>
      </p:sp>
      <p:sp>
        <p:nvSpPr>
          <p:cNvPr id="19459" name="Rectangle 2">
            <a:extLst>
              <a:ext uri="{FF2B5EF4-FFF2-40B4-BE49-F238E27FC236}">
                <a16:creationId xmlns:a16="http://schemas.microsoft.com/office/drawing/2014/main" id="{916C01A5-69B0-4976-A27A-4D824CB05881}"/>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93702437-F808-4943-B015-04A21F3263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DEAEB585-DAA0-4050-A769-61FA8B365F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080F7A1D-06A9-4264-9F36-74349451966D}" type="slidenum">
              <a:rPr lang="en-US" altLang="en-US" sz="1200"/>
              <a:pPr eaLnBrk="1" hangingPunct="1"/>
              <a:t>27</a:t>
            </a:fld>
            <a:endParaRPr lang="en-US" altLang="en-US" sz="1200"/>
          </a:p>
        </p:txBody>
      </p:sp>
      <p:sp>
        <p:nvSpPr>
          <p:cNvPr id="21507" name="Rectangle 2">
            <a:extLst>
              <a:ext uri="{FF2B5EF4-FFF2-40B4-BE49-F238E27FC236}">
                <a16:creationId xmlns:a16="http://schemas.microsoft.com/office/drawing/2014/main" id="{A9810997-1691-45F4-8687-4BC5A3658711}"/>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6EE14FB1-1A7A-4FF4-886D-E522E44DF4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4FEF52D-2790-4F6A-B397-C47A75AE02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356D5EF4-382E-4125-B4C6-2F8021A6A507}" type="slidenum">
              <a:rPr lang="en-US" altLang="en-US" sz="1200"/>
              <a:pPr eaLnBrk="1" hangingPunct="1"/>
              <a:t>28</a:t>
            </a:fld>
            <a:endParaRPr lang="en-US" altLang="en-US" sz="1200"/>
          </a:p>
        </p:txBody>
      </p:sp>
      <p:sp>
        <p:nvSpPr>
          <p:cNvPr id="23555" name="Rectangle 2">
            <a:extLst>
              <a:ext uri="{FF2B5EF4-FFF2-40B4-BE49-F238E27FC236}">
                <a16:creationId xmlns:a16="http://schemas.microsoft.com/office/drawing/2014/main" id="{3D7EF26A-26A2-4CD8-BFC2-424276BA3D40}"/>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913B1894-331C-442B-9586-E247000F90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C422A1D-04E8-4A45-B1A0-54C80709CA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4D95434F-58E0-4624-A236-7F86B7C1B870}" type="slidenum">
              <a:rPr lang="en-US" altLang="en-US" sz="1200"/>
              <a:pPr eaLnBrk="1" hangingPunct="1"/>
              <a:t>29</a:t>
            </a:fld>
            <a:endParaRPr lang="en-US" altLang="en-US" sz="1200"/>
          </a:p>
        </p:txBody>
      </p:sp>
      <p:sp>
        <p:nvSpPr>
          <p:cNvPr id="25603" name="Rectangle 2">
            <a:extLst>
              <a:ext uri="{FF2B5EF4-FFF2-40B4-BE49-F238E27FC236}">
                <a16:creationId xmlns:a16="http://schemas.microsoft.com/office/drawing/2014/main" id="{89E4880E-7501-4A86-B71A-EB3276268C24}"/>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1F67607-808C-4DFA-AFA6-4F0C0B8A52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2D12A5F9-E196-4F1D-9D5D-171ADAC753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C7808618-06B6-411A-82DB-B3BC930F7131}" type="slidenum">
              <a:rPr lang="en-US" altLang="en-US" sz="1200"/>
              <a:pPr eaLnBrk="1" hangingPunct="1"/>
              <a:t>30</a:t>
            </a:fld>
            <a:endParaRPr lang="en-US" altLang="en-US" sz="1200"/>
          </a:p>
        </p:txBody>
      </p:sp>
      <p:sp>
        <p:nvSpPr>
          <p:cNvPr id="27651" name="Rectangle 2">
            <a:extLst>
              <a:ext uri="{FF2B5EF4-FFF2-40B4-BE49-F238E27FC236}">
                <a16:creationId xmlns:a16="http://schemas.microsoft.com/office/drawing/2014/main" id="{00FB6E36-79B6-4BAC-975B-0CCABADC593A}"/>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67E2189B-216C-4D2D-9E73-E44CB3247E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Humans communicate through stories … if you think of academic writing as a special form of storytelling, you have a great starting point</a:t>
            </a:r>
          </a:p>
        </p:txBody>
      </p:sp>
      <p:sp>
        <p:nvSpPr>
          <p:cNvPr id="4" name="Slide Number Placeholder 3"/>
          <p:cNvSpPr>
            <a:spLocks noGrp="1"/>
          </p:cNvSpPr>
          <p:nvPr>
            <p:ph type="sldNum" sz="quarter" idx="5"/>
          </p:nvPr>
        </p:nvSpPr>
        <p:spPr/>
        <p:txBody>
          <a:bodyPr/>
          <a:lstStyle/>
          <a:p>
            <a:fld id="{D598262F-4E77-4005-A49E-2F8B762942A3}" type="slidenum">
              <a:rPr lang="en-GB" smtClean="0"/>
              <a:t>8</a:t>
            </a:fld>
            <a:endParaRPr lang="en-GB"/>
          </a:p>
        </p:txBody>
      </p:sp>
    </p:spTree>
    <p:extLst>
      <p:ext uri="{BB962C8B-B14F-4D97-AF65-F5344CB8AC3E}">
        <p14:creationId xmlns:p14="http://schemas.microsoft.com/office/powerpoint/2010/main" val="634251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8D2C65F-26ED-43A2-8834-5283C16430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AF97A73A-FC1E-48FF-BDCA-A18C78F320A0}" type="slidenum">
              <a:rPr lang="en-US" altLang="en-US" sz="1200"/>
              <a:pPr eaLnBrk="1" hangingPunct="1"/>
              <a:t>31</a:t>
            </a:fld>
            <a:endParaRPr lang="en-US" altLang="en-US" sz="1200"/>
          </a:p>
        </p:txBody>
      </p:sp>
      <p:sp>
        <p:nvSpPr>
          <p:cNvPr id="29699" name="Rectangle 2">
            <a:extLst>
              <a:ext uri="{FF2B5EF4-FFF2-40B4-BE49-F238E27FC236}">
                <a16:creationId xmlns:a16="http://schemas.microsoft.com/office/drawing/2014/main" id="{4ECC5EF3-46E8-41FD-BFE1-C634AAF4395F}"/>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8B86FF5A-7D92-468F-8780-FCBA4526E8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EF7C1D38-ED4E-4612-B28A-DFA06902C4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84393DC5-A1BE-45CC-8777-B4543F3DBF46}" type="slidenum">
              <a:rPr lang="en-US" altLang="en-US" sz="1200"/>
              <a:pPr eaLnBrk="1" hangingPunct="1"/>
              <a:t>32</a:t>
            </a:fld>
            <a:endParaRPr lang="en-US" altLang="en-US" sz="1200"/>
          </a:p>
        </p:txBody>
      </p:sp>
      <p:sp>
        <p:nvSpPr>
          <p:cNvPr id="31747" name="Rectangle 2">
            <a:extLst>
              <a:ext uri="{FF2B5EF4-FFF2-40B4-BE49-F238E27FC236}">
                <a16:creationId xmlns:a16="http://schemas.microsoft.com/office/drawing/2014/main" id="{8237295A-70F6-4123-A02D-C68F567F74B2}"/>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C2E60DFF-01C7-4BF4-8ACC-877785A573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4F16B052-CB5B-475F-A8CA-D3423C0D64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3611071E-7A11-4ACE-939C-3C742A9F14C8}" type="slidenum">
              <a:rPr lang="en-US" altLang="en-US" sz="1200"/>
              <a:pPr eaLnBrk="1" hangingPunct="1"/>
              <a:t>33</a:t>
            </a:fld>
            <a:endParaRPr lang="en-US" altLang="en-US" sz="1200"/>
          </a:p>
        </p:txBody>
      </p:sp>
      <p:sp>
        <p:nvSpPr>
          <p:cNvPr id="33795" name="Rectangle 2">
            <a:extLst>
              <a:ext uri="{FF2B5EF4-FFF2-40B4-BE49-F238E27FC236}">
                <a16:creationId xmlns:a16="http://schemas.microsoft.com/office/drawing/2014/main" id="{D05C7690-5691-407E-B281-2B68EEE2D177}"/>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08E03273-3734-43CB-B8CF-A75DC1FEEA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0060EBD0-D5A5-484F-BABD-07E1382297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F03F64C5-1723-4EF2-B6A2-FEDAA1F3E8F2}" type="slidenum">
              <a:rPr lang="en-US" altLang="en-US" sz="1200"/>
              <a:pPr eaLnBrk="1" hangingPunct="1"/>
              <a:t>34</a:t>
            </a:fld>
            <a:endParaRPr lang="en-US" altLang="en-US" sz="1200"/>
          </a:p>
        </p:txBody>
      </p:sp>
      <p:sp>
        <p:nvSpPr>
          <p:cNvPr id="35843" name="Rectangle 2">
            <a:extLst>
              <a:ext uri="{FF2B5EF4-FFF2-40B4-BE49-F238E27FC236}">
                <a16:creationId xmlns:a16="http://schemas.microsoft.com/office/drawing/2014/main" id="{82275A5B-C3DC-4B6E-A44A-B7773E346663}"/>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9F5DC884-E206-4CA5-A921-1CF87815D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C5F1AE2C-746F-4F59-B8A3-00B2D5E5C5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3A586D29-FE13-4B80-8418-B76E09298FFA}" type="slidenum">
              <a:rPr lang="en-US" altLang="en-US" sz="1200"/>
              <a:pPr eaLnBrk="1" hangingPunct="1"/>
              <a:t>35</a:t>
            </a:fld>
            <a:endParaRPr lang="en-US" altLang="en-US" sz="1200"/>
          </a:p>
        </p:txBody>
      </p:sp>
      <p:sp>
        <p:nvSpPr>
          <p:cNvPr id="37891" name="Rectangle 2">
            <a:extLst>
              <a:ext uri="{FF2B5EF4-FFF2-40B4-BE49-F238E27FC236}">
                <a16:creationId xmlns:a16="http://schemas.microsoft.com/office/drawing/2014/main" id="{4397BFCC-9AE1-4BA4-9A2E-807A7413B8B3}"/>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1925525A-FCE1-4A20-B6FF-B206001250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12F447F1-A222-497C-98B6-94551683E7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BD17FAA-504B-404F-8AFF-D62D9D1D9244}" type="slidenum">
              <a:rPr lang="en-US" altLang="en-US" sz="1200"/>
              <a:pPr eaLnBrk="1" hangingPunct="1"/>
              <a:t>36</a:t>
            </a:fld>
            <a:endParaRPr lang="en-US" altLang="en-US" sz="1200"/>
          </a:p>
        </p:txBody>
      </p:sp>
      <p:sp>
        <p:nvSpPr>
          <p:cNvPr id="46083" name="Rectangle 2">
            <a:extLst>
              <a:ext uri="{FF2B5EF4-FFF2-40B4-BE49-F238E27FC236}">
                <a16:creationId xmlns:a16="http://schemas.microsoft.com/office/drawing/2014/main" id="{F7F6F542-6048-4EAF-91BF-926E41381AF5}"/>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8FEB20D-E3B3-4248-B143-C0DFA32E2E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Tolkien pushed the limit by building whole universe – but still, focused on the 9 – and developed huge maps in background to coordinate elements (i.e. a good structure is not always highlighted explicitly, but you are well served to do so)</a:t>
            </a:r>
          </a:p>
        </p:txBody>
      </p:sp>
      <p:sp>
        <p:nvSpPr>
          <p:cNvPr id="4" name="Slide Number Placeholder 3"/>
          <p:cNvSpPr>
            <a:spLocks noGrp="1"/>
          </p:cNvSpPr>
          <p:nvPr>
            <p:ph type="sldNum" sz="quarter" idx="5"/>
          </p:nvPr>
        </p:nvSpPr>
        <p:spPr/>
        <p:txBody>
          <a:bodyPr/>
          <a:lstStyle/>
          <a:p>
            <a:fld id="{D598262F-4E77-4005-A49E-2F8B762942A3}" type="slidenum">
              <a:rPr lang="en-GB" smtClean="0"/>
              <a:t>9</a:t>
            </a:fld>
            <a:endParaRPr lang="en-GB"/>
          </a:p>
        </p:txBody>
      </p:sp>
    </p:spTree>
    <p:extLst>
      <p:ext uri="{BB962C8B-B14F-4D97-AF65-F5344CB8AC3E}">
        <p14:creationId xmlns:p14="http://schemas.microsoft.com/office/powerpoint/2010/main" val="413088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8262F-4E77-4005-A49E-2F8B762942A3}" type="slidenum">
              <a:rPr lang="en-GB" smtClean="0"/>
              <a:t>10</a:t>
            </a:fld>
            <a:endParaRPr lang="en-GB"/>
          </a:p>
        </p:txBody>
      </p:sp>
    </p:spTree>
    <p:extLst>
      <p:ext uri="{BB962C8B-B14F-4D97-AF65-F5344CB8AC3E}">
        <p14:creationId xmlns:p14="http://schemas.microsoft.com/office/powerpoint/2010/main" val="3723512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8262F-4E77-4005-A49E-2F8B762942A3}" type="slidenum">
              <a:rPr lang="en-GB" smtClean="0"/>
              <a:t>11</a:t>
            </a:fld>
            <a:endParaRPr lang="en-GB"/>
          </a:p>
        </p:txBody>
      </p:sp>
    </p:spTree>
    <p:extLst>
      <p:ext uri="{BB962C8B-B14F-4D97-AF65-F5344CB8AC3E}">
        <p14:creationId xmlns:p14="http://schemas.microsoft.com/office/powerpoint/2010/main" val="4003310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8262F-4E77-4005-A49E-2F8B762942A3}" type="slidenum">
              <a:rPr lang="en-GB" smtClean="0"/>
              <a:t>12</a:t>
            </a:fld>
            <a:endParaRPr lang="en-GB"/>
          </a:p>
        </p:txBody>
      </p:sp>
    </p:spTree>
    <p:extLst>
      <p:ext uri="{BB962C8B-B14F-4D97-AF65-F5344CB8AC3E}">
        <p14:creationId xmlns:p14="http://schemas.microsoft.com/office/powerpoint/2010/main" val="1008494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8262F-4E77-4005-A49E-2F8B762942A3}" type="slidenum">
              <a:rPr lang="en-GB" smtClean="0"/>
              <a:t>13</a:t>
            </a:fld>
            <a:endParaRPr lang="en-GB"/>
          </a:p>
        </p:txBody>
      </p:sp>
    </p:spTree>
    <p:extLst>
      <p:ext uri="{BB962C8B-B14F-4D97-AF65-F5344CB8AC3E}">
        <p14:creationId xmlns:p14="http://schemas.microsoft.com/office/powerpoint/2010/main" val="295798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8262F-4E77-4005-A49E-2F8B762942A3}" type="slidenum">
              <a:rPr lang="en-GB" smtClean="0"/>
              <a:t>15</a:t>
            </a:fld>
            <a:endParaRPr lang="en-GB"/>
          </a:p>
        </p:txBody>
      </p:sp>
    </p:spTree>
    <p:extLst>
      <p:ext uri="{BB962C8B-B14F-4D97-AF65-F5344CB8AC3E}">
        <p14:creationId xmlns:p14="http://schemas.microsoft.com/office/powerpoint/2010/main" val="4100207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8262F-4E77-4005-A49E-2F8B762942A3}" type="slidenum">
              <a:rPr lang="en-GB" smtClean="0"/>
              <a:t>16</a:t>
            </a:fld>
            <a:endParaRPr lang="en-GB"/>
          </a:p>
        </p:txBody>
      </p:sp>
    </p:spTree>
    <p:extLst>
      <p:ext uri="{BB962C8B-B14F-4D97-AF65-F5344CB8AC3E}">
        <p14:creationId xmlns:p14="http://schemas.microsoft.com/office/powerpoint/2010/main" val="25929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7FFF21-1B8E-44D3-8B50-B1D360324B2D}"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24646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FFF21-1B8E-44D3-8B50-B1D360324B2D}"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324138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FFF21-1B8E-44D3-8B50-B1D360324B2D}"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141232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FFF21-1B8E-44D3-8B50-B1D360324B2D}"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209725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FFF21-1B8E-44D3-8B50-B1D360324B2D}"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71106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7FFF21-1B8E-44D3-8B50-B1D360324B2D}"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105145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7FFF21-1B8E-44D3-8B50-B1D360324B2D}" type="datetimeFigureOut">
              <a:rPr lang="en-GB" smtClean="0"/>
              <a:t>15/10/2020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289480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7FFF21-1B8E-44D3-8B50-B1D360324B2D}" type="datetimeFigureOut">
              <a:rPr lang="en-GB" smtClean="0"/>
              <a:t>15/10/2020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334501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FFF21-1B8E-44D3-8B50-B1D360324B2D}" type="datetimeFigureOut">
              <a:rPr lang="en-GB" smtClean="0"/>
              <a:t>15/10/2020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198908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FFF21-1B8E-44D3-8B50-B1D360324B2D}"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915078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FFF21-1B8E-44D3-8B50-B1D360324B2D}"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11528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FFF21-1B8E-44D3-8B50-B1D360324B2D}" type="datetimeFigureOut">
              <a:rPr lang="en-GB" smtClean="0"/>
              <a:t>15/10/2020</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A9440-E160-417A-9589-9DFA9EE0B97E}" type="slidenum">
              <a:rPr lang="en-GB" smtClean="0"/>
              <a:t>‹#›</a:t>
            </a:fld>
            <a:endParaRPr lang="en-GB"/>
          </a:p>
        </p:txBody>
      </p:sp>
    </p:spTree>
    <p:extLst>
      <p:ext uri="{BB962C8B-B14F-4D97-AF65-F5344CB8AC3E}">
        <p14:creationId xmlns:p14="http://schemas.microsoft.com/office/powerpoint/2010/main" val="4199903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2.xml"/><Relationship Id="rId7" Type="http://schemas.openxmlformats.org/officeDocument/2006/relationships/image" Target="../media/image2.jpe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1.xml"/><Relationship Id="rId5" Type="http://schemas.openxmlformats.org/officeDocument/2006/relationships/slideLayout" Target="../slideLayouts/slideLayout1.xml"/><Relationship Id="rId10" Type="http://schemas.openxmlformats.org/officeDocument/2006/relationships/hyperlink" Target="mailto:l.Wallrich@gold.ac.uk" TargetMode="External"/><Relationship Id="rId4" Type="http://schemas.openxmlformats.org/officeDocument/2006/relationships/tags" Target="../tags/tag3.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phrasebank.manchester.ac.uk/describing-trends/" TargetMode="External"/><Relationship Id="rId3" Type="http://schemas.openxmlformats.org/officeDocument/2006/relationships/hyperlink" Target="http://www.phrasebank.manchester.ac.uk/being-critical/" TargetMode="External"/><Relationship Id="rId7" Type="http://schemas.openxmlformats.org/officeDocument/2006/relationships/hyperlink" Target="http://www.phrasebank.manchester.ac.uk/writing-definitions/" TargetMode="External"/><Relationship Id="rId12" Type="http://schemas.openxmlformats.org/officeDocument/2006/relationships/hyperlink" Target="http://www.phrasebank.manchester.ac.uk/summary-and-transition/" TargetMode="External"/><Relationship Id="rId2" Type="http://schemas.openxmlformats.org/officeDocument/2006/relationships/hyperlink" Target="http://www.phrasebank.manchester.ac.uk/" TargetMode="External"/><Relationship Id="rId1" Type="http://schemas.openxmlformats.org/officeDocument/2006/relationships/slideLayout" Target="../slideLayouts/slideLayout2.xml"/><Relationship Id="rId6" Type="http://schemas.openxmlformats.org/officeDocument/2006/relationships/hyperlink" Target="http://www.phrasebank.manchester.ac.uk/compare-and-contrast/" TargetMode="External"/><Relationship Id="rId11" Type="http://schemas.openxmlformats.org/officeDocument/2006/relationships/hyperlink" Target="http://www.phrasebank.manchester.ac.uk/giving-examples/" TargetMode="External"/><Relationship Id="rId5" Type="http://schemas.openxmlformats.org/officeDocument/2006/relationships/hyperlink" Target="http://www.phrasebank.manchester.ac.uk/classifying-and-listing/" TargetMode="External"/><Relationship Id="rId10" Type="http://schemas.openxmlformats.org/officeDocument/2006/relationships/hyperlink" Target="http://www.phrasebank.manchester.ac.uk/explaining-cause-and-effect/" TargetMode="External"/><Relationship Id="rId4" Type="http://schemas.openxmlformats.org/officeDocument/2006/relationships/hyperlink" Target="http://www.phrasebank.manchester.ac.uk/using-cautious-language/" TargetMode="External"/><Relationship Id="rId9" Type="http://schemas.openxmlformats.org/officeDocument/2006/relationships/hyperlink" Target="http://www.phrasebank.manchester.ac.uk/describing-quantiti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www.ted.com/talks/margaret_heffernan_dare_to_disagree" TargetMode="External"/><Relationship Id="rId2" Type="http://schemas.openxmlformats.org/officeDocument/2006/relationships/hyperlink" Target="https://magazine.utoronto.ca/research-ideas/culture-society/why-people-are-irrational-kurt-klein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Row of crumpled paper">
            <a:extLst>
              <a:ext uri="{FF2B5EF4-FFF2-40B4-BE49-F238E27FC236}">
                <a16:creationId xmlns:a16="http://schemas.microsoft.com/office/drawing/2014/main" id="{777596F3-D931-4DF1-A3AF-36F8AC6D8E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146" name="Object 6" hidden="1">
            <a:extLst>
              <a:ext uri="{FF2B5EF4-FFF2-40B4-BE49-F238E27FC236}">
                <a16:creationId xmlns:a16="http://schemas.microsoft.com/office/drawing/2014/main" id="{C40C388D-AEAD-4D66-B6AC-8486241E11D2}"/>
              </a:ext>
            </a:extLst>
          </p:cNvPr>
          <p:cNvGraphicFramePr>
            <a:graphicFrameLocks noChangeAspect="1"/>
          </p:cNvGraphicFramePr>
          <p:nvPr>
            <p:custDataLst>
              <p:tags r:id="rId2"/>
            </p:custData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spid="_x0000_s1045" name="think-cell Slide" r:id="rId8" imgW="360" imgH="360" progId="TCLayout.ActiveDocument.1">
                  <p:embed/>
                </p:oleObj>
              </mc:Choice>
              <mc:Fallback>
                <p:oleObj name="think-cell Slide" r:id="rId8" imgW="360" imgH="360" progId="TCLayout.ActiveDocument.1">
                  <p:embed/>
                  <p:pic>
                    <p:nvPicPr>
                      <p:cNvPr id="6146" name="Object 6" hidden="1">
                        <a:extLst>
                          <a:ext uri="{FF2B5EF4-FFF2-40B4-BE49-F238E27FC236}">
                            <a16:creationId xmlns:a16="http://schemas.microsoft.com/office/drawing/2014/main" id="{C40C388D-AEAD-4D66-B6AC-8486241E11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0" y="1590"/>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9" name="Rectangle 1">
            <a:extLst>
              <a:ext uri="{FF2B5EF4-FFF2-40B4-BE49-F238E27FC236}">
                <a16:creationId xmlns:a16="http://schemas.microsoft.com/office/drawing/2014/main" id="{365A5990-0E78-4267-9CA3-2964EF39DFA6}"/>
              </a:ext>
            </a:extLst>
          </p:cNvPr>
          <p:cNvSpPr txBox="1">
            <a:spLocks noChangeArrowheads="1"/>
          </p:cNvSpPr>
          <p:nvPr>
            <p:custDataLst>
              <p:tags r:id="rId3"/>
            </p:custDataLst>
          </p:nvPr>
        </p:nvSpPr>
        <p:spPr bwMode="auto">
          <a:xfrm>
            <a:off x="-1561416" y="318162"/>
            <a:ext cx="12266832" cy="1538918"/>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200" tIns="76200" rIns="76200" bIns="76200" anchor="ctr"/>
          <a:lstStyle>
            <a:lvl1pPr>
              <a:spcBef>
                <a:spcPct val="20000"/>
              </a:spcBef>
              <a:buClr>
                <a:srgbClr val="998146"/>
              </a:buClr>
              <a:buChar char="–"/>
              <a:defRPr sz="4000">
                <a:solidFill>
                  <a:schemeClr val="tx1"/>
                </a:solidFill>
                <a:latin typeface="Georgia" panose="02040502050405020303" pitchFamily="18" charset="0"/>
              </a:defRPr>
            </a:lvl1pPr>
            <a:lvl2pPr marL="742950" indent="-285750">
              <a:spcBef>
                <a:spcPct val="20000"/>
              </a:spcBef>
              <a:buClr>
                <a:srgbClr val="998146"/>
              </a:buClr>
              <a:buChar char="–"/>
              <a:defRPr sz="4000">
                <a:solidFill>
                  <a:schemeClr val="tx1"/>
                </a:solidFill>
                <a:latin typeface="Georgia" panose="02040502050405020303" pitchFamily="18" charset="0"/>
              </a:defRPr>
            </a:lvl2pPr>
            <a:lvl3pPr marL="1143000" indent="-228600">
              <a:spcBef>
                <a:spcPct val="20000"/>
              </a:spcBef>
              <a:buClr>
                <a:srgbClr val="998146"/>
              </a:buClr>
              <a:buChar char="–"/>
              <a:defRPr sz="4000" i="1">
                <a:solidFill>
                  <a:schemeClr val="tx1"/>
                </a:solidFill>
                <a:latin typeface="Georgia" panose="02040502050405020303" pitchFamily="18" charset="0"/>
              </a:defRPr>
            </a:lvl3pPr>
            <a:lvl4pPr marL="1600200" indent="-228600">
              <a:spcBef>
                <a:spcPct val="20000"/>
              </a:spcBef>
              <a:buClr>
                <a:srgbClr val="998146"/>
              </a:buClr>
              <a:buChar char="–"/>
              <a:defRPr sz="4000">
                <a:solidFill>
                  <a:schemeClr val="tx1"/>
                </a:solidFill>
                <a:latin typeface="Georgia" panose="02040502050405020303" pitchFamily="18" charset="0"/>
              </a:defRPr>
            </a:lvl4pPr>
            <a:lvl5pPr marL="2057400" indent="-228600">
              <a:spcBef>
                <a:spcPct val="20000"/>
              </a:spcBef>
              <a:buClr>
                <a:srgbClr val="998146"/>
              </a:buClr>
              <a:buChar char="–"/>
              <a:defRPr sz="4000" i="1">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9pPr>
          </a:lstStyle>
          <a:p>
            <a:pPr algn="ctr" eaLnBrk="0" fontAlgn="base" hangingPunct="0">
              <a:spcAft>
                <a:spcPct val="0"/>
              </a:spcAft>
              <a:buNone/>
              <a:defRPr/>
            </a:pPr>
            <a:r>
              <a:rPr lang="en-US" altLang="en-US" sz="3600" b="1" dirty="0">
                <a:solidFill>
                  <a:srgbClr val="000000"/>
                </a:solidFill>
              </a:rPr>
              <a:t>PSY4013 Seminars</a:t>
            </a:r>
          </a:p>
          <a:p>
            <a:pPr algn="ctr" eaLnBrk="0" fontAlgn="base" hangingPunct="0">
              <a:spcAft>
                <a:spcPct val="0"/>
              </a:spcAft>
              <a:buNone/>
              <a:defRPr/>
            </a:pPr>
            <a:r>
              <a:rPr lang="en-US" altLang="en-US" sz="3600" b="1" dirty="0">
                <a:solidFill>
                  <a:srgbClr val="333399"/>
                </a:solidFill>
              </a:rPr>
              <a:t>Week 3: Thinking &amp; writing</a:t>
            </a:r>
          </a:p>
        </p:txBody>
      </p:sp>
      <p:sp>
        <p:nvSpPr>
          <p:cNvPr id="6150" name="Rectangle 1">
            <a:extLst>
              <a:ext uri="{FF2B5EF4-FFF2-40B4-BE49-F238E27FC236}">
                <a16:creationId xmlns:a16="http://schemas.microsoft.com/office/drawing/2014/main" id="{5A104DF4-EFFD-4F0F-B936-939C0527B9C9}"/>
              </a:ext>
            </a:extLst>
          </p:cNvPr>
          <p:cNvSpPr txBox="1">
            <a:spLocks noChangeArrowheads="1"/>
          </p:cNvSpPr>
          <p:nvPr>
            <p:custDataLst>
              <p:tags r:id="rId4"/>
            </p:custDataLst>
          </p:nvPr>
        </p:nvSpPr>
        <p:spPr bwMode="auto">
          <a:xfrm>
            <a:off x="-1231478" y="6110288"/>
            <a:ext cx="10450892" cy="749300"/>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200" tIns="76200" rIns="76200" bIns="76200" anchor="ctr"/>
          <a:lstStyle>
            <a:lvl1pPr>
              <a:spcBef>
                <a:spcPct val="20000"/>
              </a:spcBef>
              <a:buClr>
                <a:srgbClr val="998146"/>
              </a:buClr>
              <a:buChar char="–"/>
              <a:defRPr sz="4000">
                <a:solidFill>
                  <a:schemeClr val="tx1"/>
                </a:solidFill>
                <a:latin typeface="Georgia" panose="02040502050405020303" pitchFamily="18" charset="0"/>
              </a:defRPr>
            </a:lvl1pPr>
            <a:lvl2pPr marL="742950" indent="-285750">
              <a:spcBef>
                <a:spcPct val="20000"/>
              </a:spcBef>
              <a:buClr>
                <a:srgbClr val="998146"/>
              </a:buClr>
              <a:buChar char="–"/>
              <a:defRPr sz="4000">
                <a:solidFill>
                  <a:schemeClr val="tx1"/>
                </a:solidFill>
                <a:latin typeface="Georgia" panose="02040502050405020303" pitchFamily="18" charset="0"/>
              </a:defRPr>
            </a:lvl2pPr>
            <a:lvl3pPr marL="1143000" indent="-228600">
              <a:spcBef>
                <a:spcPct val="20000"/>
              </a:spcBef>
              <a:buClr>
                <a:srgbClr val="998146"/>
              </a:buClr>
              <a:buChar char="–"/>
              <a:defRPr sz="4000" i="1">
                <a:solidFill>
                  <a:schemeClr val="tx1"/>
                </a:solidFill>
                <a:latin typeface="Georgia" panose="02040502050405020303" pitchFamily="18" charset="0"/>
              </a:defRPr>
            </a:lvl3pPr>
            <a:lvl4pPr marL="1600200" indent="-228600">
              <a:spcBef>
                <a:spcPct val="20000"/>
              </a:spcBef>
              <a:buClr>
                <a:srgbClr val="998146"/>
              </a:buClr>
              <a:buChar char="–"/>
              <a:defRPr sz="4000">
                <a:solidFill>
                  <a:schemeClr val="tx1"/>
                </a:solidFill>
                <a:latin typeface="Georgia" panose="02040502050405020303" pitchFamily="18" charset="0"/>
              </a:defRPr>
            </a:lvl4pPr>
            <a:lvl5pPr marL="2057400" indent="-228600">
              <a:spcBef>
                <a:spcPct val="20000"/>
              </a:spcBef>
              <a:buClr>
                <a:srgbClr val="998146"/>
              </a:buClr>
              <a:buChar char="–"/>
              <a:defRPr sz="4000" i="1">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9pPr>
          </a:lstStyle>
          <a:p>
            <a:pPr algn="r" eaLnBrk="0" fontAlgn="base" hangingPunct="0">
              <a:spcAft>
                <a:spcPct val="0"/>
              </a:spcAft>
              <a:buNone/>
              <a:defRPr/>
            </a:pPr>
            <a:r>
              <a:rPr lang="en-US" altLang="en-US" sz="2400" b="1" dirty="0">
                <a:solidFill>
                  <a:srgbClr val="000000"/>
                </a:solidFill>
                <a:latin typeface="Calibri" panose="020F0502020204030204" pitchFamily="34" charset="0"/>
                <a:ea typeface="Verdana" panose="020B0604030504040204" pitchFamily="34" charset="0"/>
                <a:cs typeface="Verdana" panose="020B0604030504040204" pitchFamily="34" charset="0"/>
              </a:rPr>
              <a:t>Lukas Wallrich (</a:t>
            </a:r>
            <a:r>
              <a:rPr lang="en-US" altLang="en-US" sz="2400" b="1" dirty="0">
                <a:solidFill>
                  <a:srgbClr val="000000"/>
                </a:solidFill>
                <a:latin typeface="Calibri" panose="020F0502020204030204" pitchFamily="34" charset="0"/>
                <a:ea typeface="Verdana" panose="020B0604030504040204" pitchFamily="34" charset="0"/>
                <a:cs typeface="Verdana" panose="020B0604030504040204" pitchFamily="34" charset="0"/>
                <a:hlinkClick r:id="rId10"/>
              </a:rPr>
              <a:t>l.wallrich@gold.ac.uk</a:t>
            </a:r>
            <a:r>
              <a:rPr lang="en-US" altLang="en-US" sz="2400" b="1" dirty="0">
                <a:solidFill>
                  <a:srgbClr val="000000"/>
                </a:solidFill>
                <a:latin typeface="Calibri" panose="020F0502020204030204" pitchFamily="34" charset="0"/>
                <a:ea typeface="Verdana" panose="020B0604030504040204" pitchFamily="34" charset="0"/>
                <a:cs typeface="Verdana" panose="020B0604030504040204" pitchFamily="34" charset="0"/>
              </a:rPr>
              <a:t>) | October 2020 </a:t>
            </a:r>
            <a:r>
              <a:rPr lang="en-US" altLang="en-US" sz="2400" b="1" dirty="0">
                <a:solidFill>
                  <a:schemeClr val="bg1">
                    <a:lumMod val="95000"/>
                  </a:schemeClr>
                </a:solidFill>
                <a:latin typeface="Calibri" panose="020F050202020403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85997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1E04-0D4E-48F7-9244-FC6C706FC2BD}"/>
              </a:ext>
            </a:extLst>
          </p:cNvPr>
          <p:cNvSpPr>
            <a:spLocks noGrp="1"/>
          </p:cNvSpPr>
          <p:nvPr>
            <p:ph type="title"/>
          </p:nvPr>
        </p:nvSpPr>
        <p:spPr/>
        <p:txBody>
          <a:bodyPr/>
          <a:lstStyle/>
          <a:p>
            <a:r>
              <a:rPr lang="en-GB" b="1" dirty="0">
                <a:solidFill>
                  <a:schemeClr val="accent1"/>
                </a:solidFill>
              </a:rPr>
              <a:t>Structure</a:t>
            </a:r>
          </a:p>
        </p:txBody>
      </p:sp>
      <p:sp>
        <p:nvSpPr>
          <p:cNvPr id="3" name="Content Placeholder 2">
            <a:extLst>
              <a:ext uri="{FF2B5EF4-FFF2-40B4-BE49-F238E27FC236}">
                <a16:creationId xmlns:a16="http://schemas.microsoft.com/office/drawing/2014/main" id="{F1D8D975-0A26-44C5-B5F8-112239FAC91C}"/>
              </a:ext>
            </a:extLst>
          </p:cNvPr>
          <p:cNvSpPr>
            <a:spLocks noGrp="1"/>
          </p:cNvSpPr>
          <p:nvPr>
            <p:ph idx="1"/>
          </p:nvPr>
        </p:nvSpPr>
        <p:spPr>
          <a:xfrm>
            <a:off x="628650" y="1690689"/>
            <a:ext cx="7886700" cy="4351338"/>
          </a:xfrm>
        </p:spPr>
        <p:txBody>
          <a:bodyPr>
            <a:normAutofit fontScale="85000" lnSpcReduction="20000"/>
          </a:bodyPr>
          <a:lstStyle/>
          <a:p>
            <a:r>
              <a:rPr lang="en-GB" dirty="0"/>
              <a:t>Answer the questions of the reader</a:t>
            </a:r>
          </a:p>
          <a:p>
            <a:endParaRPr lang="en-GB" dirty="0"/>
          </a:p>
          <a:p>
            <a:r>
              <a:rPr lang="en-GB" dirty="0"/>
              <a:t>Introduction</a:t>
            </a:r>
          </a:p>
          <a:p>
            <a:pPr lvl="1"/>
            <a:r>
              <a:rPr lang="en-GB" dirty="0"/>
              <a:t>Why should I care/read on? (</a:t>
            </a:r>
            <a:r>
              <a:rPr lang="en-GB" i="1" dirty="0"/>
              <a:t>hook</a:t>
            </a:r>
            <a:r>
              <a:rPr lang="en-GB" dirty="0"/>
              <a:t>)</a:t>
            </a:r>
          </a:p>
          <a:p>
            <a:pPr lvl="1"/>
            <a:r>
              <a:rPr lang="en-GB" dirty="0"/>
              <a:t>What is your answer? (</a:t>
            </a:r>
            <a:r>
              <a:rPr lang="en-GB" i="1" dirty="0"/>
              <a:t>thesis</a:t>
            </a:r>
            <a:r>
              <a:rPr lang="en-GB" dirty="0"/>
              <a:t>)</a:t>
            </a:r>
          </a:p>
          <a:p>
            <a:pPr lvl="1"/>
            <a:r>
              <a:rPr lang="en-GB" dirty="0"/>
              <a:t>How are you going to convince me? (</a:t>
            </a:r>
            <a:r>
              <a:rPr lang="en-GB" i="1" dirty="0"/>
              <a:t>roadmap</a:t>
            </a:r>
            <a:r>
              <a:rPr lang="en-GB" dirty="0"/>
              <a:t>)</a:t>
            </a:r>
          </a:p>
          <a:p>
            <a:endParaRPr lang="en-GB" dirty="0"/>
          </a:p>
          <a:p>
            <a:r>
              <a:rPr lang="en-GB" dirty="0"/>
              <a:t>Body</a:t>
            </a:r>
          </a:p>
          <a:p>
            <a:pPr lvl="1"/>
            <a:r>
              <a:rPr lang="en-GB" dirty="0"/>
              <a:t>Why should I be convinced by your answer?</a:t>
            </a:r>
          </a:p>
          <a:p>
            <a:pPr lvl="1"/>
            <a:r>
              <a:rPr lang="en-GB" dirty="0"/>
              <a:t>What is the evidence?</a:t>
            </a:r>
          </a:p>
          <a:p>
            <a:endParaRPr lang="en-GB" dirty="0"/>
          </a:p>
          <a:p>
            <a:r>
              <a:rPr lang="en-GB" dirty="0"/>
              <a:t>Conclusion</a:t>
            </a:r>
          </a:p>
          <a:p>
            <a:pPr lvl="1"/>
            <a:r>
              <a:rPr lang="en-GB" dirty="0"/>
              <a:t>So what? (</a:t>
            </a:r>
            <a:r>
              <a:rPr lang="en-GB" i="1" dirty="0"/>
              <a:t>summary</a:t>
            </a:r>
            <a:r>
              <a:rPr lang="en-GB" dirty="0"/>
              <a:t> + </a:t>
            </a:r>
            <a:r>
              <a:rPr lang="en-GB" i="1" dirty="0"/>
              <a:t>implications</a:t>
            </a:r>
            <a:r>
              <a:rPr lang="en-GB" dirty="0"/>
              <a:t>)</a:t>
            </a:r>
          </a:p>
          <a:p>
            <a:pPr marL="0" indent="0">
              <a:buNone/>
            </a:pPr>
            <a:endParaRPr lang="en-GB" dirty="0"/>
          </a:p>
        </p:txBody>
      </p:sp>
      <p:pic>
        <p:nvPicPr>
          <p:cNvPr id="4" name="Picture 3">
            <a:extLst>
              <a:ext uri="{FF2B5EF4-FFF2-40B4-BE49-F238E27FC236}">
                <a16:creationId xmlns:a16="http://schemas.microsoft.com/office/drawing/2014/main" id="{BCA83974-FECB-4E7A-80B5-9601BDBF4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885" y="1249913"/>
            <a:ext cx="2593952" cy="4654704"/>
          </a:xfrm>
          <a:prstGeom prst="rect">
            <a:avLst/>
          </a:prstGeom>
        </p:spPr>
      </p:pic>
    </p:spTree>
    <p:extLst>
      <p:ext uri="{BB962C8B-B14F-4D97-AF65-F5344CB8AC3E}">
        <p14:creationId xmlns:p14="http://schemas.microsoft.com/office/powerpoint/2010/main" val="312169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4B84AD-D05D-432C-8C52-6E79BB7BE39B}"/>
              </a:ext>
            </a:extLst>
          </p:cNvPr>
          <p:cNvSpPr/>
          <p:nvPr/>
        </p:nvSpPr>
        <p:spPr>
          <a:xfrm>
            <a:off x="-165253" y="1772916"/>
            <a:ext cx="9430439" cy="1069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4E11E04-0D4E-48F7-9244-FC6C706FC2BD}"/>
              </a:ext>
            </a:extLst>
          </p:cNvPr>
          <p:cNvSpPr>
            <a:spLocks noGrp="1"/>
          </p:cNvSpPr>
          <p:nvPr>
            <p:ph type="title"/>
          </p:nvPr>
        </p:nvSpPr>
        <p:spPr/>
        <p:txBody>
          <a:bodyPr/>
          <a:lstStyle/>
          <a:p>
            <a:r>
              <a:rPr lang="en-GB" b="1" dirty="0">
                <a:solidFill>
                  <a:schemeClr val="accent1"/>
                </a:solidFill>
              </a:rPr>
              <a:t>Introduction practice</a:t>
            </a:r>
          </a:p>
        </p:txBody>
      </p:sp>
      <p:sp>
        <p:nvSpPr>
          <p:cNvPr id="3" name="Content Placeholder 2">
            <a:extLst>
              <a:ext uri="{FF2B5EF4-FFF2-40B4-BE49-F238E27FC236}">
                <a16:creationId xmlns:a16="http://schemas.microsoft.com/office/drawing/2014/main" id="{F1D8D975-0A26-44C5-B5F8-112239FAC91C}"/>
              </a:ext>
            </a:extLst>
          </p:cNvPr>
          <p:cNvSpPr>
            <a:spLocks noGrp="1"/>
          </p:cNvSpPr>
          <p:nvPr>
            <p:ph idx="1"/>
          </p:nvPr>
        </p:nvSpPr>
        <p:spPr>
          <a:xfrm>
            <a:off x="131975" y="1888993"/>
            <a:ext cx="8383375" cy="1035986"/>
          </a:xfrm>
        </p:spPr>
        <p:txBody>
          <a:bodyPr>
            <a:normAutofit/>
          </a:bodyPr>
          <a:lstStyle/>
          <a:p>
            <a:pPr marL="0" indent="0">
              <a:buNone/>
            </a:pPr>
            <a:r>
              <a:rPr lang="en-GB" b="1" dirty="0">
                <a:solidFill>
                  <a:schemeClr val="bg1"/>
                </a:solidFill>
              </a:rPr>
              <a:t>Discuss whether physical university campuses should be a thing of the past in the digital and </a:t>
            </a:r>
            <a:r>
              <a:rPr lang="en-GB" b="1" dirty="0" err="1">
                <a:solidFill>
                  <a:schemeClr val="bg1"/>
                </a:solidFill>
              </a:rPr>
              <a:t>Covid</a:t>
            </a:r>
            <a:r>
              <a:rPr lang="en-GB" b="1" dirty="0">
                <a:solidFill>
                  <a:schemeClr val="bg1"/>
                </a:solidFill>
              </a:rPr>
              <a:t> age.</a:t>
            </a:r>
          </a:p>
        </p:txBody>
      </p:sp>
      <p:sp>
        <p:nvSpPr>
          <p:cNvPr id="4" name="Content Placeholder 2">
            <a:extLst>
              <a:ext uri="{FF2B5EF4-FFF2-40B4-BE49-F238E27FC236}">
                <a16:creationId xmlns:a16="http://schemas.microsoft.com/office/drawing/2014/main" id="{34EF150F-4C85-4855-BBEA-6984EADE36EE}"/>
              </a:ext>
            </a:extLst>
          </p:cNvPr>
          <p:cNvSpPr txBox="1">
            <a:spLocks/>
          </p:cNvSpPr>
          <p:nvPr/>
        </p:nvSpPr>
        <p:spPr>
          <a:xfrm>
            <a:off x="3514383" y="3429000"/>
            <a:ext cx="2314690" cy="2104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Thesis</a:t>
            </a:r>
            <a:r>
              <a:rPr lang="en-GB" dirty="0"/>
              <a:t>:</a:t>
            </a:r>
          </a:p>
          <a:p>
            <a:pPr>
              <a:buFont typeface="Wingdings" panose="05000000000000000000" pitchFamily="2" charset="2"/>
              <a:buChar char="ü"/>
            </a:pPr>
            <a:r>
              <a:rPr lang="en-GB" dirty="0"/>
              <a:t>Specific</a:t>
            </a:r>
          </a:p>
          <a:p>
            <a:pPr>
              <a:buFont typeface="Wingdings" panose="05000000000000000000" pitchFamily="2" charset="2"/>
              <a:buChar char="ü"/>
            </a:pPr>
            <a:r>
              <a:rPr lang="en-GB" dirty="0"/>
              <a:t>Targeted</a:t>
            </a:r>
          </a:p>
          <a:p>
            <a:pPr>
              <a:buFont typeface="Wingdings" panose="05000000000000000000" pitchFamily="2" charset="2"/>
              <a:buChar char="ü"/>
            </a:pPr>
            <a:r>
              <a:rPr lang="en-GB" dirty="0"/>
              <a:t>Disputable</a:t>
            </a:r>
          </a:p>
        </p:txBody>
      </p:sp>
      <p:sp>
        <p:nvSpPr>
          <p:cNvPr id="5" name="Content Placeholder 2">
            <a:extLst>
              <a:ext uri="{FF2B5EF4-FFF2-40B4-BE49-F238E27FC236}">
                <a16:creationId xmlns:a16="http://schemas.microsoft.com/office/drawing/2014/main" id="{8E1FE91C-C18E-4468-BC30-5A4BEEC97BF0}"/>
              </a:ext>
            </a:extLst>
          </p:cNvPr>
          <p:cNvSpPr txBox="1">
            <a:spLocks/>
          </p:cNvSpPr>
          <p:nvPr/>
        </p:nvSpPr>
        <p:spPr>
          <a:xfrm>
            <a:off x="628650" y="3429000"/>
            <a:ext cx="2314690" cy="2104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Hook</a:t>
            </a:r>
            <a:r>
              <a:rPr lang="en-GB" dirty="0"/>
              <a:t>:</a:t>
            </a:r>
          </a:p>
          <a:p>
            <a:pPr>
              <a:buFont typeface="Wingdings" panose="05000000000000000000" pitchFamily="2" charset="2"/>
              <a:buChar char="ü"/>
            </a:pPr>
            <a:r>
              <a:rPr lang="en-GB" dirty="0"/>
              <a:t>Relevant</a:t>
            </a:r>
          </a:p>
          <a:p>
            <a:pPr>
              <a:buFont typeface="Wingdings" panose="05000000000000000000" pitchFamily="2" charset="2"/>
              <a:buChar char="ü"/>
            </a:pPr>
            <a:r>
              <a:rPr lang="en-GB" dirty="0"/>
              <a:t>Brief</a:t>
            </a:r>
          </a:p>
          <a:p>
            <a:pPr>
              <a:buFont typeface="Wingdings" panose="05000000000000000000" pitchFamily="2" charset="2"/>
              <a:buChar char="ü"/>
            </a:pPr>
            <a:r>
              <a:rPr lang="en-GB" dirty="0"/>
              <a:t>Engaging</a:t>
            </a:r>
          </a:p>
        </p:txBody>
      </p:sp>
      <p:sp>
        <p:nvSpPr>
          <p:cNvPr id="7" name="Content Placeholder 2">
            <a:extLst>
              <a:ext uri="{FF2B5EF4-FFF2-40B4-BE49-F238E27FC236}">
                <a16:creationId xmlns:a16="http://schemas.microsoft.com/office/drawing/2014/main" id="{E289525D-02C6-441D-BFED-6F72EA7C45B1}"/>
              </a:ext>
            </a:extLst>
          </p:cNvPr>
          <p:cNvSpPr txBox="1">
            <a:spLocks/>
          </p:cNvSpPr>
          <p:nvPr/>
        </p:nvSpPr>
        <p:spPr>
          <a:xfrm>
            <a:off x="6400116" y="3429001"/>
            <a:ext cx="2314690" cy="2409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solidFill>
                  <a:schemeClr val="bg2">
                    <a:lumMod val="50000"/>
                  </a:schemeClr>
                </a:solidFill>
              </a:rPr>
              <a:t>Roadmap</a:t>
            </a:r>
            <a:r>
              <a:rPr lang="en-GB" dirty="0">
                <a:solidFill>
                  <a:schemeClr val="bg2">
                    <a:lumMod val="50000"/>
                  </a:schemeClr>
                </a:solidFill>
              </a:rPr>
              <a:t>:</a:t>
            </a:r>
          </a:p>
          <a:p>
            <a:pPr>
              <a:buFont typeface="Wingdings" panose="05000000000000000000" pitchFamily="2" charset="2"/>
              <a:buChar char="ü"/>
            </a:pPr>
            <a:r>
              <a:rPr lang="en-GB" dirty="0">
                <a:solidFill>
                  <a:schemeClr val="bg2">
                    <a:lumMod val="50000"/>
                  </a:schemeClr>
                </a:solidFill>
              </a:rPr>
              <a:t>Clear</a:t>
            </a:r>
          </a:p>
          <a:p>
            <a:pPr>
              <a:buFont typeface="Wingdings" panose="05000000000000000000" pitchFamily="2" charset="2"/>
              <a:buChar char="ü"/>
            </a:pPr>
            <a:r>
              <a:rPr lang="en-GB" dirty="0">
                <a:solidFill>
                  <a:schemeClr val="bg2">
                    <a:lumMod val="50000"/>
                  </a:schemeClr>
                </a:solidFill>
              </a:rPr>
              <a:t>Connected</a:t>
            </a:r>
          </a:p>
          <a:p>
            <a:pPr>
              <a:buFont typeface="Wingdings" panose="05000000000000000000" pitchFamily="2" charset="2"/>
              <a:buChar char="ü"/>
            </a:pPr>
            <a:r>
              <a:rPr lang="en-GB" dirty="0">
                <a:solidFill>
                  <a:schemeClr val="bg2">
                    <a:lumMod val="50000"/>
                  </a:schemeClr>
                </a:solidFill>
              </a:rPr>
              <a:t>Free from overlaps</a:t>
            </a:r>
          </a:p>
        </p:txBody>
      </p:sp>
    </p:spTree>
    <p:extLst>
      <p:ext uri="{BB962C8B-B14F-4D97-AF65-F5344CB8AC3E}">
        <p14:creationId xmlns:p14="http://schemas.microsoft.com/office/powerpoint/2010/main" val="274660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1E04-0D4E-48F7-9244-FC6C706FC2BD}"/>
              </a:ext>
            </a:extLst>
          </p:cNvPr>
          <p:cNvSpPr>
            <a:spLocks noGrp="1"/>
          </p:cNvSpPr>
          <p:nvPr>
            <p:ph type="title"/>
          </p:nvPr>
        </p:nvSpPr>
        <p:spPr/>
        <p:txBody>
          <a:bodyPr/>
          <a:lstStyle/>
          <a:p>
            <a:r>
              <a:rPr lang="en-GB" b="1" dirty="0">
                <a:solidFill>
                  <a:schemeClr val="accent1"/>
                </a:solidFill>
              </a:rPr>
              <a:t>Introductions &amp; definitions</a:t>
            </a:r>
          </a:p>
        </p:txBody>
      </p:sp>
      <p:sp>
        <p:nvSpPr>
          <p:cNvPr id="3" name="Content Placeholder 2">
            <a:extLst>
              <a:ext uri="{FF2B5EF4-FFF2-40B4-BE49-F238E27FC236}">
                <a16:creationId xmlns:a16="http://schemas.microsoft.com/office/drawing/2014/main" id="{F1D8D975-0A26-44C5-B5F8-112239FAC91C}"/>
              </a:ext>
            </a:extLst>
          </p:cNvPr>
          <p:cNvSpPr>
            <a:spLocks noGrp="1"/>
          </p:cNvSpPr>
          <p:nvPr>
            <p:ph idx="1"/>
          </p:nvPr>
        </p:nvSpPr>
        <p:spPr>
          <a:xfrm>
            <a:off x="628650" y="1888993"/>
            <a:ext cx="7886700" cy="4214352"/>
          </a:xfrm>
        </p:spPr>
        <p:txBody>
          <a:bodyPr>
            <a:normAutofit/>
          </a:bodyPr>
          <a:lstStyle/>
          <a:p>
            <a:r>
              <a:rPr lang="en-GB" dirty="0"/>
              <a:t>Need to clearly </a:t>
            </a:r>
            <a:r>
              <a:rPr lang="en-GB" b="1" dirty="0"/>
              <a:t>show that you have understood the question</a:t>
            </a:r>
            <a:r>
              <a:rPr lang="en-GB" dirty="0"/>
              <a:t> – </a:t>
            </a:r>
            <a:r>
              <a:rPr lang="en-GB" b="1" dirty="0"/>
              <a:t>might require defining terms </a:t>
            </a:r>
            <a:r>
              <a:rPr lang="en-GB" dirty="0"/>
              <a:t>that are:</a:t>
            </a:r>
          </a:p>
          <a:p>
            <a:pPr lvl="1"/>
            <a:r>
              <a:rPr lang="en-GB" dirty="0"/>
              <a:t>technical: assume reader is intelligent but no expert</a:t>
            </a:r>
          </a:p>
          <a:p>
            <a:pPr lvl="1"/>
            <a:r>
              <a:rPr lang="en-GB" dirty="0"/>
              <a:t>ambiguous: ‘beneficial’ / ‘good’ / ‘bad’</a:t>
            </a:r>
          </a:p>
          <a:p>
            <a:pPr lvl="1"/>
            <a:r>
              <a:rPr lang="en-GB" dirty="0"/>
              <a:t>controversial: ‘rape culture’ / ‘racism’</a:t>
            </a:r>
          </a:p>
          <a:p>
            <a:endParaRPr lang="en-GB" dirty="0"/>
          </a:p>
          <a:p>
            <a:r>
              <a:rPr lang="en-GB" dirty="0"/>
              <a:t>BUT: </a:t>
            </a:r>
            <a:r>
              <a:rPr lang="en-GB" i="1" dirty="0"/>
              <a:t>your</a:t>
            </a:r>
            <a:r>
              <a:rPr lang="en-GB" dirty="0"/>
              <a:t> argument needs to be dominant</a:t>
            </a:r>
          </a:p>
          <a:p>
            <a:pPr lvl="1"/>
            <a:r>
              <a:rPr lang="en-GB" dirty="0"/>
              <a:t>often you can do without explicit definitions or introduce them in the body</a:t>
            </a:r>
          </a:p>
        </p:txBody>
      </p:sp>
    </p:spTree>
    <p:extLst>
      <p:ext uri="{BB962C8B-B14F-4D97-AF65-F5344CB8AC3E}">
        <p14:creationId xmlns:p14="http://schemas.microsoft.com/office/powerpoint/2010/main" val="81412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4B84AD-D05D-432C-8C52-6E79BB7BE39B}"/>
              </a:ext>
            </a:extLst>
          </p:cNvPr>
          <p:cNvSpPr/>
          <p:nvPr/>
        </p:nvSpPr>
        <p:spPr>
          <a:xfrm>
            <a:off x="-165253" y="1542365"/>
            <a:ext cx="9430439" cy="1069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4E11E04-0D4E-48F7-9244-FC6C706FC2BD}"/>
              </a:ext>
            </a:extLst>
          </p:cNvPr>
          <p:cNvSpPr>
            <a:spLocks noGrp="1"/>
          </p:cNvSpPr>
          <p:nvPr>
            <p:ph type="title"/>
          </p:nvPr>
        </p:nvSpPr>
        <p:spPr/>
        <p:txBody>
          <a:bodyPr/>
          <a:lstStyle/>
          <a:p>
            <a:r>
              <a:rPr lang="en-GB" b="1" dirty="0">
                <a:solidFill>
                  <a:schemeClr val="accent1"/>
                </a:solidFill>
              </a:rPr>
              <a:t>Definition practice</a:t>
            </a:r>
          </a:p>
        </p:txBody>
      </p:sp>
      <p:sp>
        <p:nvSpPr>
          <p:cNvPr id="3" name="Content Placeholder 2">
            <a:extLst>
              <a:ext uri="{FF2B5EF4-FFF2-40B4-BE49-F238E27FC236}">
                <a16:creationId xmlns:a16="http://schemas.microsoft.com/office/drawing/2014/main" id="{F1D8D975-0A26-44C5-B5F8-112239FAC91C}"/>
              </a:ext>
            </a:extLst>
          </p:cNvPr>
          <p:cNvSpPr>
            <a:spLocks noGrp="1"/>
          </p:cNvSpPr>
          <p:nvPr>
            <p:ph idx="1"/>
          </p:nvPr>
        </p:nvSpPr>
        <p:spPr>
          <a:xfrm>
            <a:off x="628650" y="1658442"/>
            <a:ext cx="7886700" cy="1035986"/>
          </a:xfrm>
        </p:spPr>
        <p:txBody>
          <a:bodyPr>
            <a:normAutofit/>
          </a:bodyPr>
          <a:lstStyle/>
          <a:p>
            <a:pPr marL="0" indent="0">
              <a:buNone/>
            </a:pPr>
            <a:r>
              <a:rPr lang="en-GB" b="1" dirty="0">
                <a:solidFill>
                  <a:schemeClr val="bg1"/>
                </a:solidFill>
              </a:rPr>
              <a:t>Discuss whether stages of moral development are a good foundation for explaining ethno-chauvinism</a:t>
            </a:r>
          </a:p>
        </p:txBody>
      </p:sp>
      <p:grpSp>
        <p:nvGrpSpPr>
          <p:cNvPr id="11" name="Group 10">
            <a:extLst>
              <a:ext uri="{FF2B5EF4-FFF2-40B4-BE49-F238E27FC236}">
                <a16:creationId xmlns:a16="http://schemas.microsoft.com/office/drawing/2014/main" id="{992F8D12-F01E-49BC-A1A9-FC1AC5D6B2EC}"/>
              </a:ext>
            </a:extLst>
          </p:cNvPr>
          <p:cNvGrpSpPr/>
          <p:nvPr/>
        </p:nvGrpSpPr>
        <p:grpSpPr>
          <a:xfrm>
            <a:off x="1074831" y="3016252"/>
            <a:ext cx="8069169" cy="4252543"/>
            <a:chOff x="446181" y="3123459"/>
            <a:chExt cx="7128833" cy="3756975"/>
          </a:xfrm>
        </p:grpSpPr>
        <p:pic>
          <p:nvPicPr>
            <p:cNvPr id="8" name="Picture 7">
              <a:extLst>
                <a:ext uri="{FF2B5EF4-FFF2-40B4-BE49-F238E27FC236}">
                  <a16:creationId xmlns:a16="http://schemas.microsoft.com/office/drawing/2014/main" id="{A6CA5B6D-8A75-40C0-B85F-AAC57C75E64F}"/>
                </a:ext>
              </a:extLst>
            </p:cNvPr>
            <p:cNvPicPr>
              <a:picLocks noChangeAspect="1"/>
            </p:cNvPicPr>
            <p:nvPr/>
          </p:nvPicPr>
          <p:blipFill rotWithShape="1">
            <a:blip r:embed="rId3"/>
            <a:srcRect t="7912" b="20843"/>
            <a:stretch/>
          </p:blipFill>
          <p:spPr>
            <a:xfrm>
              <a:off x="446181" y="3123459"/>
              <a:ext cx="6112849" cy="3266323"/>
            </a:xfrm>
            <a:prstGeom prst="rect">
              <a:avLst/>
            </a:prstGeom>
          </p:spPr>
        </p:pic>
        <p:pic>
          <p:nvPicPr>
            <p:cNvPr id="10" name="Picture 9">
              <a:extLst>
                <a:ext uri="{FF2B5EF4-FFF2-40B4-BE49-F238E27FC236}">
                  <a16:creationId xmlns:a16="http://schemas.microsoft.com/office/drawing/2014/main" id="{104AB781-4A87-4AF9-AFF6-5F0067DFCE61}"/>
                </a:ext>
              </a:extLst>
            </p:cNvPr>
            <p:cNvPicPr>
              <a:picLocks noChangeAspect="1"/>
            </p:cNvPicPr>
            <p:nvPr/>
          </p:nvPicPr>
          <p:blipFill rotWithShape="1">
            <a:blip r:embed="rId3"/>
            <a:srcRect l="84285" t="46121" b="32337"/>
            <a:stretch/>
          </p:blipFill>
          <p:spPr>
            <a:xfrm>
              <a:off x="4912054" y="5618602"/>
              <a:ext cx="1646976" cy="771180"/>
            </a:xfrm>
            <a:prstGeom prst="rect">
              <a:avLst/>
            </a:prstGeom>
          </p:spPr>
        </p:pic>
        <p:sp>
          <p:nvSpPr>
            <p:cNvPr id="9" name="Content Placeholder 2">
              <a:extLst>
                <a:ext uri="{FF2B5EF4-FFF2-40B4-BE49-F238E27FC236}">
                  <a16:creationId xmlns:a16="http://schemas.microsoft.com/office/drawing/2014/main" id="{DF6D44B8-1AAA-47E7-AE17-042C21AEFCDB}"/>
                </a:ext>
              </a:extLst>
            </p:cNvPr>
            <p:cNvSpPr txBox="1">
              <a:spLocks/>
            </p:cNvSpPr>
            <p:nvPr/>
          </p:nvSpPr>
          <p:spPr>
            <a:xfrm>
              <a:off x="3896069" y="5892825"/>
              <a:ext cx="3678945" cy="987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(Kohlberg, 1958)</a:t>
              </a:r>
            </a:p>
          </p:txBody>
        </p:sp>
      </p:grpSp>
    </p:spTree>
    <p:extLst>
      <p:ext uri="{BB962C8B-B14F-4D97-AF65-F5344CB8AC3E}">
        <p14:creationId xmlns:p14="http://schemas.microsoft.com/office/powerpoint/2010/main" val="364940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fontScale="90000"/>
          </a:bodyPr>
          <a:lstStyle/>
          <a:p>
            <a:r>
              <a:rPr lang="en-GB" b="1" dirty="0">
                <a:solidFill>
                  <a:schemeClr val="accent1"/>
                </a:solidFill>
              </a:rPr>
              <a:t>How long should an </a:t>
            </a:r>
            <a:br>
              <a:rPr lang="en-GB" b="1" dirty="0">
                <a:solidFill>
                  <a:schemeClr val="accent1"/>
                </a:solidFill>
              </a:rPr>
            </a:br>
            <a:r>
              <a:rPr lang="en-GB" b="1" dirty="0">
                <a:solidFill>
                  <a:schemeClr val="accent1"/>
                </a:solidFill>
              </a:rPr>
              <a:t>introduction be?</a:t>
            </a:r>
          </a:p>
        </p:txBody>
      </p:sp>
      <p:sp>
        <p:nvSpPr>
          <p:cNvPr id="3" name="Content Placeholder 2"/>
          <p:cNvSpPr>
            <a:spLocks noGrp="1"/>
          </p:cNvSpPr>
          <p:nvPr>
            <p:ph idx="1"/>
          </p:nvPr>
        </p:nvSpPr>
        <p:spPr>
          <a:xfrm>
            <a:off x="323528" y="1700808"/>
            <a:ext cx="8496944" cy="4968552"/>
          </a:xfrm>
        </p:spPr>
        <p:txBody>
          <a:bodyPr/>
          <a:lstStyle/>
          <a:p>
            <a:r>
              <a:rPr lang="en-GB" sz="3000" dirty="0"/>
              <a:t>Depends on the length of your essay, your overall word count and your personal style.</a:t>
            </a:r>
          </a:p>
          <a:p>
            <a:r>
              <a:rPr lang="en-GB" sz="3000" dirty="0">
                <a:solidFill>
                  <a:schemeClr val="accent6">
                    <a:lumMod val="75000"/>
                  </a:schemeClr>
                </a:solidFill>
              </a:rPr>
              <a:t>A rough guide:</a:t>
            </a:r>
          </a:p>
          <a:p>
            <a:pPr lvl="1"/>
            <a:r>
              <a:rPr lang="en-GB" sz="3000" dirty="0">
                <a:solidFill>
                  <a:schemeClr val="accent6">
                    <a:lumMod val="75000"/>
                  </a:schemeClr>
                </a:solidFill>
              </a:rPr>
              <a:t>allocate approximately 10% for the introduction and 10% for the conclusion</a:t>
            </a:r>
          </a:p>
          <a:p>
            <a:pPr lvl="1"/>
            <a:r>
              <a:rPr lang="en-GB" sz="3000" dirty="0"/>
              <a:t>If essay is 1,500 words, around 150 words for the intro and 150 words for the conclusion.</a:t>
            </a:r>
          </a:p>
          <a:p>
            <a:pPr lvl="1"/>
            <a:r>
              <a:rPr lang="en-GB" sz="3000" dirty="0">
                <a:solidFill>
                  <a:schemeClr val="accent6">
                    <a:lumMod val="75000"/>
                  </a:schemeClr>
                </a:solidFill>
              </a:rPr>
              <a:t>This leaves 1200 words for the main body of the essay.</a:t>
            </a:r>
          </a:p>
          <a:p>
            <a:endParaRPr lang="en-GB" dirty="0"/>
          </a:p>
        </p:txBody>
      </p:sp>
    </p:spTree>
    <p:extLst>
      <p:ext uri="{BB962C8B-B14F-4D97-AF65-F5344CB8AC3E}">
        <p14:creationId xmlns:p14="http://schemas.microsoft.com/office/powerpoint/2010/main" val="137342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1E04-0D4E-48F7-9244-FC6C706FC2BD}"/>
              </a:ext>
            </a:extLst>
          </p:cNvPr>
          <p:cNvSpPr>
            <a:spLocks noGrp="1"/>
          </p:cNvSpPr>
          <p:nvPr>
            <p:ph type="title"/>
          </p:nvPr>
        </p:nvSpPr>
        <p:spPr/>
        <p:txBody>
          <a:bodyPr/>
          <a:lstStyle/>
          <a:p>
            <a:r>
              <a:rPr lang="en-GB" b="1" dirty="0">
                <a:solidFill>
                  <a:schemeClr val="accent1"/>
                </a:solidFill>
              </a:rPr>
              <a:t>Some first thoughts on writing</a:t>
            </a:r>
          </a:p>
        </p:txBody>
      </p:sp>
      <p:sp>
        <p:nvSpPr>
          <p:cNvPr id="7" name="Text Box 8">
            <a:extLst>
              <a:ext uri="{FF2B5EF4-FFF2-40B4-BE49-F238E27FC236}">
                <a16:creationId xmlns:a16="http://schemas.microsoft.com/office/drawing/2014/main" id="{E068E8DA-5E79-482F-9E1F-925AF200D7D0}"/>
              </a:ext>
            </a:extLst>
          </p:cNvPr>
          <p:cNvSpPr txBox="1">
            <a:spLocks noChangeArrowheads="1"/>
          </p:cNvSpPr>
          <p:nvPr/>
        </p:nvSpPr>
        <p:spPr bwMode="auto">
          <a:xfrm>
            <a:off x="1006475" y="2736502"/>
            <a:ext cx="585703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Garamond" panose="02020404030301010803" pitchFamily="18" charset="0"/>
                <a:cs typeface="Arial" panose="020B0604020202020204" pitchFamily="34" charset="0"/>
              </a:defRPr>
            </a:lvl1pPr>
            <a:lvl2pPr marL="742950" indent="-285750" eaLnBrk="0" hangingPunct="0">
              <a:defRPr sz="2800">
                <a:solidFill>
                  <a:schemeClr val="tx1"/>
                </a:solidFill>
                <a:latin typeface="Garamond" panose="02020404030301010803" pitchFamily="18" charset="0"/>
                <a:cs typeface="Arial" panose="020B0604020202020204" pitchFamily="34" charset="0"/>
              </a:defRPr>
            </a:lvl2pPr>
            <a:lvl3pPr marL="1143000" indent="-228600" eaLnBrk="0" hangingPunct="0">
              <a:defRPr sz="2800">
                <a:solidFill>
                  <a:schemeClr val="tx1"/>
                </a:solidFill>
                <a:latin typeface="Garamond" panose="02020404030301010803" pitchFamily="18" charset="0"/>
                <a:cs typeface="Arial" panose="020B0604020202020204" pitchFamily="34" charset="0"/>
              </a:defRPr>
            </a:lvl3pPr>
            <a:lvl4pPr marL="1600200" indent="-228600" eaLnBrk="0" hangingPunct="0">
              <a:defRPr sz="2800">
                <a:solidFill>
                  <a:schemeClr val="tx1"/>
                </a:solidFill>
                <a:latin typeface="Garamond" panose="02020404030301010803" pitchFamily="18" charset="0"/>
                <a:cs typeface="Arial" panose="020B0604020202020204" pitchFamily="34" charset="0"/>
              </a:defRPr>
            </a:lvl4pPr>
            <a:lvl5pPr marL="2057400" indent="-228600" eaLnBrk="0" hangingPunct="0">
              <a:defRPr sz="2800">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Garamond" panose="02020404030301010803" pitchFamily="18" charset="0"/>
                <a:cs typeface="Arial" panose="020B0604020202020204" pitchFamily="34" charset="0"/>
              </a:defRPr>
            </a:lvl9pPr>
          </a:lstStyle>
          <a:p>
            <a:pPr eaLnBrk="1" hangingPunct="1"/>
            <a:r>
              <a:rPr lang="en-GB" altLang="en-US" dirty="0"/>
              <a:t>“I didn’t have time to write a short letter, so I wrote a long one instead.”</a:t>
            </a:r>
          </a:p>
          <a:p>
            <a:pPr eaLnBrk="1" hangingPunct="1"/>
            <a:endParaRPr lang="en-GB" altLang="en-US" dirty="0"/>
          </a:p>
          <a:p>
            <a:pPr eaLnBrk="1" hangingPunct="1"/>
            <a:r>
              <a:rPr lang="en-GB" altLang="en-US" b="1" dirty="0"/>
              <a:t>-- Mark Twain</a:t>
            </a:r>
          </a:p>
        </p:txBody>
      </p:sp>
    </p:spTree>
    <p:extLst>
      <p:ext uri="{BB962C8B-B14F-4D97-AF65-F5344CB8AC3E}">
        <p14:creationId xmlns:p14="http://schemas.microsoft.com/office/powerpoint/2010/main" val="207102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dissolve">
                                      <p:cBhvr>
                                        <p:cTn id="12" dur="1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1E04-0D4E-48F7-9244-FC6C706FC2BD}"/>
              </a:ext>
            </a:extLst>
          </p:cNvPr>
          <p:cNvSpPr>
            <a:spLocks noGrp="1"/>
          </p:cNvSpPr>
          <p:nvPr>
            <p:ph type="title"/>
          </p:nvPr>
        </p:nvSpPr>
        <p:spPr/>
        <p:txBody>
          <a:bodyPr/>
          <a:lstStyle/>
          <a:p>
            <a:r>
              <a:rPr lang="en-GB" b="1" dirty="0">
                <a:solidFill>
                  <a:schemeClr val="accent1"/>
                </a:solidFill>
              </a:rPr>
              <a:t>Some first thoughts on writing</a:t>
            </a:r>
          </a:p>
        </p:txBody>
      </p:sp>
      <p:sp>
        <p:nvSpPr>
          <p:cNvPr id="9" name="Text Box 7">
            <a:extLst>
              <a:ext uri="{FF2B5EF4-FFF2-40B4-BE49-F238E27FC236}">
                <a16:creationId xmlns:a16="http://schemas.microsoft.com/office/drawing/2014/main" id="{AFA0A806-D311-4691-9A43-EAA9619E5257}"/>
              </a:ext>
            </a:extLst>
          </p:cNvPr>
          <p:cNvSpPr txBox="1">
            <a:spLocks noChangeArrowheads="1"/>
          </p:cNvSpPr>
          <p:nvPr/>
        </p:nvSpPr>
        <p:spPr bwMode="auto">
          <a:xfrm>
            <a:off x="1285875" y="3201072"/>
            <a:ext cx="7273925" cy="341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Garamond" panose="02020404030301010803" pitchFamily="18" charset="0"/>
                <a:cs typeface="Arial" panose="020B0604020202020204" pitchFamily="34" charset="0"/>
              </a:defRPr>
            </a:lvl1pPr>
            <a:lvl2pPr marL="742950" indent="-285750" eaLnBrk="0" hangingPunct="0">
              <a:defRPr sz="2800">
                <a:solidFill>
                  <a:schemeClr val="tx1"/>
                </a:solidFill>
                <a:latin typeface="Garamond" panose="02020404030301010803" pitchFamily="18" charset="0"/>
                <a:cs typeface="Arial" panose="020B0604020202020204" pitchFamily="34" charset="0"/>
              </a:defRPr>
            </a:lvl2pPr>
            <a:lvl3pPr marL="1143000" indent="-228600" eaLnBrk="0" hangingPunct="0">
              <a:defRPr sz="2800">
                <a:solidFill>
                  <a:schemeClr val="tx1"/>
                </a:solidFill>
                <a:latin typeface="Garamond" panose="02020404030301010803" pitchFamily="18" charset="0"/>
                <a:cs typeface="Arial" panose="020B0604020202020204" pitchFamily="34" charset="0"/>
              </a:defRPr>
            </a:lvl3pPr>
            <a:lvl4pPr marL="1600200" indent="-228600" eaLnBrk="0" hangingPunct="0">
              <a:defRPr sz="2800">
                <a:solidFill>
                  <a:schemeClr val="tx1"/>
                </a:solidFill>
                <a:latin typeface="Garamond" panose="02020404030301010803" pitchFamily="18" charset="0"/>
                <a:cs typeface="Arial" panose="020B0604020202020204" pitchFamily="34" charset="0"/>
              </a:defRPr>
            </a:lvl4pPr>
            <a:lvl5pPr marL="2057400" indent="-228600" eaLnBrk="0" hangingPunct="0">
              <a:defRPr sz="2800">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Garamond" panose="02020404030301010803" pitchFamily="18" charset="0"/>
                <a:cs typeface="Arial" panose="020B0604020202020204" pitchFamily="34" charset="0"/>
              </a:defRPr>
            </a:lvl9pPr>
          </a:lstStyle>
          <a:p>
            <a:pPr eaLnBrk="1" hangingPunct="1">
              <a:lnSpc>
                <a:spcPct val="70000"/>
              </a:lnSpc>
            </a:pPr>
            <a:endParaRPr lang="en-GB" altLang="en-US" dirty="0"/>
          </a:p>
          <a:p>
            <a:pPr eaLnBrk="1" hangingPunct="1"/>
            <a:r>
              <a:rPr lang="en-US" altLang="en-US" dirty="0"/>
              <a:t>We should not expect of readers that they will be willing to engage in intellectual gymnastics, contorting their minds and exerting themselves beyond comprehension, simply to work out what we are saying.</a:t>
            </a:r>
          </a:p>
          <a:p>
            <a:pPr eaLnBrk="1" hangingPunct="1"/>
            <a:endParaRPr lang="en-US" altLang="en-US" dirty="0"/>
          </a:p>
          <a:p>
            <a:pPr eaLnBrk="1" hangingPunct="1"/>
            <a:r>
              <a:rPr lang="en-US" altLang="en-US" b="1" dirty="0"/>
              <a:t>-- Gavin </a:t>
            </a:r>
            <a:r>
              <a:rPr lang="en-US" altLang="en-US" b="1" dirty="0" err="1"/>
              <a:t>Fairnbarn</a:t>
            </a:r>
            <a:endParaRPr lang="en-GB" altLang="en-US" b="1" dirty="0"/>
          </a:p>
        </p:txBody>
      </p:sp>
      <p:sp>
        <p:nvSpPr>
          <p:cNvPr id="5" name="Text Box 8">
            <a:extLst>
              <a:ext uri="{FF2B5EF4-FFF2-40B4-BE49-F238E27FC236}">
                <a16:creationId xmlns:a16="http://schemas.microsoft.com/office/drawing/2014/main" id="{D5B7F2CD-4E23-45D8-9CEB-20A5CB7DF040}"/>
              </a:ext>
            </a:extLst>
          </p:cNvPr>
          <p:cNvSpPr txBox="1">
            <a:spLocks noChangeArrowheads="1"/>
          </p:cNvSpPr>
          <p:nvPr/>
        </p:nvSpPr>
        <p:spPr bwMode="auto">
          <a:xfrm>
            <a:off x="1285875" y="1492386"/>
            <a:ext cx="75088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Garamond" panose="02020404030301010803" pitchFamily="18" charset="0"/>
                <a:cs typeface="Arial" panose="020B0604020202020204" pitchFamily="34" charset="0"/>
              </a:defRPr>
            </a:lvl1pPr>
            <a:lvl2pPr marL="742950" indent="-285750" eaLnBrk="0" hangingPunct="0">
              <a:defRPr sz="2800">
                <a:solidFill>
                  <a:schemeClr val="tx1"/>
                </a:solidFill>
                <a:latin typeface="Garamond" panose="02020404030301010803" pitchFamily="18" charset="0"/>
                <a:cs typeface="Arial" panose="020B0604020202020204" pitchFamily="34" charset="0"/>
              </a:defRPr>
            </a:lvl2pPr>
            <a:lvl3pPr marL="1143000" indent="-228600" eaLnBrk="0" hangingPunct="0">
              <a:defRPr sz="2800">
                <a:solidFill>
                  <a:schemeClr val="tx1"/>
                </a:solidFill>
                <a:latin typeface="Garamond" panose="02020404030301010803" pitchFamily="18" charset="0"/>
                <a:cs typeface="Arial" panose="020B0604020202020204" pitchFamily="34" charset="0"/>
              </a:defRPr>
            </a:lvl3pPr>
            <a:lvl4pPr marL="1600200" indent="-228600" eaLnBrk="0" hangingPunct="0">
              <a:defRPr sz="2800">
                <a:solidFill>
                  <a:schemeClr val="tx1"/>
                </a:solidFill>
                <a:latin typeface="Garamond" panose="02020404030301010803" pitchFamily="18" charset="0"/>
                <a:cs typeface="Arial" panose="020B0604020202020204" pitchFamily="34" charset="0"/>
              </a:defRPr>
            </a:lvl4pPr>
            <a:lvl5pPr marL="2057400" indent="-228600" eaLnBrk="0" hangingPunct="0">
              <a:defRPr sz="2800">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Garamond" panose="02020404030301010803" pitchFamily="18" charset="0"/>
                <a:cs typeface="Arial" panose="020B0604020202020204" pitchFamily="34" charset="0"/>
              </a:defRPr>
            </a:lvl9pPr>
          </a:lstStyle>
          <a:p>
            <a:pPr eaLnBrk="1" hangingPunct="1"/>
            <a:r>
              <a:rPr lang="en-US" altLang="en-US" dirty="0"/>
              <a:t>Many academic authors choose their words carefully, using big words where small ones would do, and difficult words where possible, rather than where necessary. 	</a:t>
            </a:r>
          </a:p>
        </p:txBody>
      </p:sp>
    </p:spTree>
    <p:extLst>
      <p:ext uri="{BB962C8B-B14F-4D97-AF65-F5344CB8AC3E}">
        <p14:creationId xmlns:p14="http://schemas.microsoft.com/office/powerpoint/2010/main" val="313793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quot;A blank piece of paper is God's way of telling us how hard it is to be God.&quot;">
            <a:extLst>
              <a:ext uri="{FF2B5EF4-FFF2-40B4-BE49-F238E27FC236}">
                <a16:creationId xmlns:a16="http://schemas.microsoft.com/office/drawing/2014/main" id="{782820CC-E6CA-47CA-90F3-2F392DD2F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994" y="365126"/>
            <a:ext cx="6066012" cy="606601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ADB8B2B4-7E2B-4F0D-97B6-C702E442B6C2}"/>
              </a:ext>
            </a:extLst>
          </p:cNvPr>
          <p:cNvSpPr>
            <a:spLocks noGrp="1"/>
          </p:cNvSpPr>
          <p:nvPr>
            <p:ph type="title"/>
          </p:nvPr>
        </p:nvSpPr>
        <p:spPr/>
        <p:txBody>
          <a:bodyPr/>
          <a:lstStyle/>
          <a:p>
            <a:endParaRPr lang="en-GB" dirty="0"/>
          </a:p>
        </p:txBody>
      </p:sp>
      <p:sp>
        <p:nvSpPr>
          <p:cNvPr id="7" name="Content Placeholder 6">
            <a:extLst>
              <a:ext uri="{FF2B5EF4-FFF2-40B4-BE49-F238E27FC236}">
                <a16:creationId xmlns:a16="http://schemas.microsoft.com/office/drawing/2014/main" id="{BE7236D0-B64B-4E56-9FC9-7A7810B6799C}"/>
              </a:ext>
            </a:extLst>
          </p:cNvPr>
          <p:cNvSpPr>
            <a:spLocks noGrp="1"/>
          </p:cNvSpPr>
          <p:nvPr>
            <p:ph idx="1"/>
          </p:nvPr>
        </p:nvSpPr>
        <p:spPr>
          <a:xfrm>
            <a:off x="628650" y="1762317"/>
            <a:ext cx="7886700" cy="4351338"/>
          </a:xfrm>
        </p:spPr>
        <p:txBody>
          <a:bodyPr/>
          <a:lstStyle/>
          <a:p>
            <a:endParaRPr lang="en-GB" dirty="0"/>
          </a:p>
        </p:txBody>
      </p:sp>
    </p:spTree>
    <p:extLst>
      <p:ext uri="{BB962C8B-B14F-4D97-AF65-F5344CB8AC3E}">
        <p14:creationId xmlns:p14="http://schemas.microsoft.com/office/powerpoint/2010/main" val="1106448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1E04-0D4E-48F7-9244-FC6C706FC2BD}"/>
              </a:ext>
            </a:extLst>
          </p:cNvPr>
          <p:cNvSpPr>
            <a:spLocks noGrp="1"/>
          </p:cNvSpPr>
          <p:nvPr>
            <p:ph type="title"/>
          </p:nvPr>
        </p:nvSpPr>
        <p:spPr/>
        <p:txBody>
          <a:bodyPr/>
          <a:lstStyle/>
          <a:p>
            <a:r>
              <a:rPr lang="en-GB" b="1" dirty="0">
                <a:solidFill>
                  <a:schemeClr val="accent1"/>
                </a:solidFill>
              </a:rPr>
              <a:t>How can I make this happen?</a:t>
            </a:r>
          </a:p>
        </p:txBody>
      </p:sp>
      <p:sp>
        <p:nvSpPr>
          <p:cNvPr id="3" name="Content Placeholder 2">
            <a:extLst>
              <a:ext uri="{FF2B5EF4-FFF2-40B4-BE49-F238E27FC236}">
                <a16:creationId xmlns:a16="http://schemas.microsoft.com/office/drawing/2014/main" id="{F1D8D975-0A26-44C5-B5F8-112239FAC91C}"/>
              </a:ext>
            </a:extLst>
          </p:cNvPr>
          <p:cNvSpPr>
            <a:spLocks noGrp="1"/>
          </p:cNvSpPr>
          <p:nvPr>
            <p:ph idx="1"/>
          </p:nvPr>
        </p:nvSpPr>
        <p:spPr>
          <a:xfrm>
            <a:off x="457201" y="1690688"/>
            <a:ext cx="5372100" cy="4926011"/>
          </a:xfrm>
        </p:spPr>
        <p:txBody>
          <a:bodyPr>
            <a:normAutofit fontScale="85000" lnSpcReduction="20000"/>
          </a:bodyPr>
          <a:lstStyle/>
          <a:p>
            <a:endParaRPr lang="en-GB" dirty="0"/>
          </a:p>
          <a:p>
            <a:r>
              <a:rPr lang="en-GB" dirty="0"/>
              <a:t>Most efficient: </a:t>
            </a:r>
            <a:br>
              <a:rPr lang="en-GB" dirty="0"/>
            </a:br>
            <a:r>
              <a:rPr lang="en-GB" dirty="0"/>
              <a:t>plan, outline, write, revise, edit</a:t>
            </a:r>
          </a:p>
          <a:p>
            <a:endParaRPr lang="en-GB" dirty="0"/>
          </a:p>
          <a:p>
            <a:r>
              <a:rPr lang="en-GB" dirty="0"/>
              <a:t>Equally effective: write, delete, organise, revise, edit</a:t>
            </a:r>
          </a:p>
          <a:p>
            <a:r>
              <a:rPr lang="en-GB" dirty="0"/>
              <a:t>“Writing is a way to explore a question and gain control over it” – William </a:t>
            </a:r>
            <a:r>
              <a:rPr lang="en-GB" dirty="0" err="1"/>
              <a:t>Zinnser</a:t>
            </a:r>
            <a:endParaRPr lang="en-GB" dirty="0"/>
          </a:p>
          <a:p>
            <a:endParaRPr lang="en-GB" dirty="0"/>
          </a:p>
          <a:p>
            <a:r>
              <a:rPr lang="en-GB" b="1" dirty="0"/>
              <a:t>Introduction needs to be revised last </a:t>
            </a:r>
            <a:r>
              <a:rPr lang="en-GB" dirty="0"/>
              <a:t>– needs to introduce the essay you wrote, not the one you planned – and it creates the </a:t>
            </a:r>
            <a:r>
              <a:rPr lang="en-GB" b="1" dirty="0"/>
              <a:t>first impression</a:t>
            </a:r>
          </a:p>
        </p:txBody>
      </p:sp>
      <p:pic>
        <p:nvPicPr>
          <p:cNvPr id="34820" name="Picture 4">
            <a:extLst>
              <a:ext uri="{FF2B5EF4-FFF2-40B4-BE49-F238E27FC236}">
                <a16:creationId xmlns:a16="http://schemas.microsoft.com/office/drawing/2014/main" id="{A6C8125F-CE32-45B2-8A5A-7C503B46C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1" y="1690689"/>
            <a:ext cx="31432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7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0"/>
            <a:ext cx="8229600" cy="1556792"/>
          </a:xfrm>
        </p:spPr>
        <p:txBody>
          <a:bodyPr rtlCol="0">
            <a:normAutofit fontScale="90000"/>
          </a:bodyPr>
          <a:lstStyle/>
          <a:p>
            <a:pPr eaLnBrk="1" fontAlgn="auto" hangingPunct="1">
              <a:spcAft>
                <a:spcPts val="1200"/>
              </a:spcAft>
              <a:defRPr/>
            </a:pPr>
            <a:r>
              <a:rPr lang="en-GB" sz="4900" b="1" dirty="0"/>
              <a:t>The University of Manchester Academic </a:t>
            </a:r>
            <a:r>
              <a:rPr lang="en-GB" sz="4900" b="1" dirty="0" err="1"/>
              <a:t>Phrasebank</a:t>
            </a:r>
            <a:br>
              <a:rPr lang="en-GB" sz="4900" b="1" dirty="0">
                <a:solidFill>
                  <a:schemeClr val="accent1"/>
                </a:solidFill>
              </a:rPr>
            </a:br>
            <a:r>
              <a:rPr lang="en-GB" sz="3100" b="1" dirty="0">
                <a:solidFill>
                  <a:srgbClr val="00B0F0"/>
                </a:solidFill>
                <a:hlinkClick r:id="rId2"/>
              </a:rPr>
              <a:t>http://www.phrasebank.manchester.ac.uk/</a:t>
            </a:r>
            <a:endParaRPr lang="en-GB" dirty="0"/>
          </a:p>
        </p:txBody>
      </p:sp>
      <p:sp>
        <p:nvSpPr>
          <p:cNvPr id="3" name="Content Placeholder 2"/>
          <p:cNvSpPr>
            <a:spLocks noGrp="1"/>
          </p:cNvSpPr>
          <p:nvPr>
            <p:ph idx="1"/>
          </p:nvPr>
        </p:nvSpPr>
        <p:spPr>
          <a:xfrm>
            <a:off x="323850" y="1844675"/>
            <a:ext cx="3816350" cy="4652963"/>
          </a:xfrm>
        </p:spPr>
        <p:txBody>
          <a:bodyPr rtlCol="0">
            <a:normAutofit fontScale="40000" lnSpcReduction="20000"/>
          </a:bodyPr>
          <a:lstStyle/>
          <a:p>
            <a:pPr eaLnBrk="1" fontAlgn="auto" hangingPunct="1">
              <a:lnSpc>
                <a:spcPct val="120000"/>
              </a:lnSpc>
              <a:spcBef>
                <a:spcPts val="600"/>
              </a:spcBef>
              <a:spcAft>
                <a:spcPts val="0"/>
              </a:spcAft>
              <a:buFont typeface="Arial" panose="020B0604020202020204" pitchFamily="34" charset="0"/>
              <a:buChar char="•"/>
              <a:defRPr/>
            </a:pPr>
            <a:r>
              <a:rPr lang="en-GB" sz="5900" b="1" dirty="0">
                <a:hlinkClick r:id="rId3"/>
              </a:rPr>
              <a:t>Being Critical</a:t>
            </a:r>
            <a:endParaRPr lang="en-GB" sz="5900" b="1" dirty="0"/>
          </a:p>
          <a:p>
            <a:pPr eaLnBrk="1" fontAlgn="auto" hangingPunct="1">
              <a:lnSpc>
                <a:spcPct val="120000"/>
              </a:lnSpc>
              <a:spcBef>
                <a:spcPts val="600"/>
              </a:spcBef>
              <a:spcAft>
                <a:spcPts val="0"/>
              </a:spcAft>
              <a:buFont typeface="Arial" panose="020B0604020202020204" pitchFamily="34" charset="0"/>
              <a:buChar char="•"/>
              <a:defRPr/>
            </a:pPr>
            <a:r>
              <a:rPr lang="en-GB" sz="5900" b="1" dirty="0">
                <a:hlinkClick r:id="rId4"/>
              </a:rPr>
              <a:t>Being Cautious</a:t>
            </a:r>
            <a:endParaRPr lang="en-GB" sz="5900" b="1" dirty="0"/>
          </a:p>
          <a:p>
            <a:pPr eaLnBrk="1" fontAlgn="auto" hangingPunct="1">
              <a:lnSpc>
                <a:spcPct val="120000"/>
              </a:lnSpc>
              <a:spcBef>
                <a:spcPts val="600"/>
              </a:spcBef>
              <a:spcAft>
                <a:spcPts val="0"/>
              </a:spcAft>
              <a:buFont typeface="Arial" panose="020B0604020202020204" pitchFamily="34" charset="0"/>
              <a:buChar char="•"/>
              <a:defRPr/>
            </a:pPr>
            <a:r>
              <a:rPr lang="en-GB" sz="5900" b="1" dirty="0">
                <a:hlinkClick r:id="rId5"/>
              </a:rPr>
              <a:t>Classifying and Listing</a:t>
            </a:r>
            <a:endParaRPr lang="en-GB" sz="5900" b="1" dirty="0"/>
          </a:p>
          <a:p>
            <a:pPr eaLnBrk="1" fontAlgn="auto" hangingPunct="1">
              <a:lnSpc>
                <a:spcPct val="120000"/>
              </a:lnSpc>
              <a:spcBef>
                <a:spcPts val="600"/>
              </a:spcBef>
              <a:spcAft>
                <a:spcPts val="0"/>
              </a:spcAft>
              <a:buFont typeface="Arial" panose="020B0604020202020204" pitchFamily="34" charset="0"/>
              <a:buChar char="•"/>
              <a:defRPr/>
            </a:pPr>
            <a:r>
              <a:rPr lang="en-GB" sz="5900" b="1" dirty="0">
                <a:hlinkClick r:id="rId6"/>
              </a:rPr>
              <a:t>Compare and Contrast</a:t>
            </a:r>
            <a:endParaRPr lang="en-GB" sz="5900" b="1" dirty="0"/>
          </a:p>
          <a:p>
            <a:pPr eaLnBrk="1" fontAlgn="auto" hangingPunct="1">
              <a:lnSpc>
                <a:spcPct val="120000"/>
              </a:lnSpc>
              <a:spcBef>
                <a:spcPts val="600"/>
              </a:spcBef>
              <a:spcAft>
                <a:spcPts val="0"/>
              </a:spcAft>
              <a:buFont typeface="Arial" panose="020B0604020202020204" pitchFamily="34" charset="0"/>
              <a:buChar char="•"/>
              <a:defRPr/>
            </a:pPr>
            <a:r>
              <a:rPr lang="en-GB" sz="5900" b="1" dirty="0">
                <a:hlinkClick r:id="rId7"/>
              </a:rPr>
              <a:t>Defining Terms</a:t>
            </a:r>
            <a:endParaRPr lang="en-GB" sz="5900" b="1" dirty="0"/>
          </a:p>
          <a:p>
            <a:pPr eaLnBrk="1" fontAlgn="auto" hangingPunct="1">
              <a:lnSpc>
                <a:spcPct val="120000"/>
              </a:lnSpc>
              <a:spcBef>
                <a:spcPts val="600"/>
              </a:spcBef>
              <a:spcAft>
                <a:spcPts val="0"/>
              </a:spcAft>
              <a:buFont typeface="Arial" panose="020B0604020202020204" pitchFamily="34" charset="0"/>
              <a:buChar char="•"/>
              <a:defRPr/>
            </a:pPr>
            <a:r>
              <a:rPr lang="en-GB" sz="5900" b="1" dirty="0">
                <a:hlinkClick r:id="rId8"/>
              </a:rPr>
              <a:t>Describing Trends</a:t>
            </a:r>
            <a:endParaRPr lang="en-GB" sz="5900" b="1" dirty="0"/>
          </a:p>
          <a:p>
            <a:pPr eaLnBrk="1" fontAlgn="auto" hangingPunct="1">
              <a:lnSpc>
                <a:spcPct val="120000"/>
              </a:lnSpc>
              <a:spcBef>
                <a:spcPts val="600"/>
              </a:spcBef>
              <a:spcAft>
                <a:spcPts val="0"/>
              </a:spcAft>
              <a:buFont typeface="Arial" panose="020B0604020202020204" pitchFamily="34" charset="0"/>
              <a:buChar char="•"/>
              <a:defRPr/>
            </a:pPr>
            <a:r>
              <a:rPr lang="en-GB" sz="5900" b="1" dirty="0">
                <a:hlinkClick r:id="rId9"/>
              </a:rPr>
              <a:t>Describing Quantities</a:t>
            </a:r>
            <a:endParaRPr lang="en-GB" sz="5900" b="1" dirty="0"/>
          </a:p>
          <a:p>
            <a:pPr eaLnBrk="1" fontAlgn="auto" hangingPunct="1">
              <a:lnSpc>
                <a:spcPct val="120000"/>
              </a:lnSpc>
              <a:spcBef>
                <a:spcPts val="600"/>
              </a:spcBef>
              <a:spcAft>
                <a:spcPts val="0"/>
              </a:spcAft>
              <a:buFont typeface="Arial" panose="020B0604020202020204" pitchFamily="34" charset="0"/>
              <a:buChar char="•"/>
              <a:defRPr/>
            </a:pPr>
            <a:r>
              <a:rPr lang="en-GB" sz="5900" b="1" dirty="0">
                <a:hlinkClick r:id="rId10"/>
              </a:rPr>
              <a:t>Explaining Causality</a:t>
            </a:r>
            <a:endParaRPr lang="en-GB" sz="5900" b="1" dirty="0"/>
          </a:p>
          <a:p>
            <a:pPr eaLnBrk="1" fontAlgn="auto" hangingPunct="1">
              <a:lnSpc>
                <a:spcPct val="120000"/>
              </a:lnSpc>
              <a:spcBef>
                <a:spcPts val="600"/>
              </a:spcBef>
              <a:spcAft>
                <a:spcPts val="0"/>
              </a:spcAft>
              <a:buFont typeface="Arial" panose="020B0604020202020204" pitchFamily="34" charset="0"/>
              <a:buChar char="•"/>
              <a:defRPr/>
            </a:pPr>
            <a:r>
              <a:rPr lang="en-GB" sz="5900" b="1" dirty="0">
                <a:hlinkClick r:id="rId11"/>
              </a:rPr>
              <a:t>Giving Examples</a:t>
            </a:r>
            <a:endParaRPr lang="en-GB" sz="5900" b="1" dirty="0"/>
          </a:p>
          <a:p>
            <a:pPr eaLnBrk="1" fontAlgn="auto" hangingPunct="1">
              <a:lnSpc>
                <a:spcPct val="120000"/>
              </a:lnSpc>
              <a:spcBef>
                <a:spcPts val="600"/>
              </a:spcBef>
              <a:spcAft>
                <a:spcPts val="0"/>
              </a:spcAft>
              <a:buFont typeface="Arial" panose="020B0604020202020204" pitchFamily="34" charset="0"/>
              <a:buChar char="•"/>
              <a:defRPr/>
            </a:pPr>
            <a:r>
              <a:rPr lang="en-GB" sz="5900" b="1" dirty="0">
                <a:hlinkClick r:id="rId12"/>
              </a:rPr>
              <a:t>Signalling Transition</a:t>
            </a:r>
            <a:endParaRPr lang="en-GB" sz="5900" b="1" dirty="0"/>
          </a:p>
          <a:p>
            <a:pPr eaLnBrk="1" fontAlgn="auto" hangingPunct="1">
              <a:spcAft>
                <a:spcPts val="0"/>
              </a:spcAft>
              <a:buFont typeface="Arial" panose="020B0604020202020204" pitchFamily="34" charset="0"/>
              <a:buChar char="•"/>
              <a:defRPr/>
            </a:pPr>
            <a:endParaRPr lang="en-GB" dirty="0"/>
          </a:p>
        </p:txBody>
      </p:sp>
      <p:sp>
        <p:nvSpPr>
          <p:cNvPr id="5" name="TextBox 4"/>
          <p:cNvSpPr txBox="1"/>
          <p:nvPr/>
        </p:nvSpPr>
        <p:spPr>
          <a:xfrm>
            <a:off x="3995738" y="2159000"/>
            <a:ext cx="5040312" cy="4664075"/>
          </a:xfrm>
          <a:prstGeom prst="rect">
            <a:avLst/>
          </a:prstGeom>
          <a:noFill/>
        </p:spPr>
        <p:txBody>
          <a:bodyPr>
            <a:spAutoFit/>
          </a:bodyPr>
          <a:lstStyle/>
          <a:p>
            <a:pPr algn="ctr">
              <a:spcAft>
                <a:spcPts val="600"/>
              </a:spcAft>
              <a:defRPr/>
            </a:pPr>
            <a:r>
              <a:rPr lang="en-GB" sz="2400" b="1" u="sng" dirty="0">
                <a:solidFill>
                  <a:srgbClr val="F79646">
                    <a:lumMod val="75000"/>
                  </a:srgbClr>
                </a:solidFill>
                <a:cs typeface="Arial" charset="0"/>
              </a:rPr>
              <a:t>Example: Being Critical </a:t>
            </a:r>
          </a:p>
          <a:p>
            <a:pPr>
              <a:spcBef>
                <a:spcPts val="600"/>
              </a:spcBef>
              <a:spcAft>
                <a:spcPts val="600"/>
              </a:spcAft>
              <a:defRPr/>
            </a:pPr>
            <a:r>
              <a:rPr lang="en-GB" sz="2400" dirty="0">
                <a:solidFill>
                  <a:prstClr val="black"/>
                </a:solidFill>
                <a:cs typeface="Arial" charset="0"/>
              </a:rPr>
              <a:t>“The main weakness with this theory is that …”</a:t>
            </a:r>
          </a:p>
          <a:p>
            <a:pPr>
              <a:spcBef>
                <a:spcPts val="600"/>
              </a:spcBef>
              <a:spcAft>
                <a:spcPts val="600"/>
              </a:spcAft>
              <a:defRPr/>
            </a:pPr>
            <a:r>
              <a:rPr lang="en-GB" sz="2400" dirty="0">
                <a:solidFill>
                  <a:prstClr val="black"/>
                </a:solidFill>
                <a:cs typeface="Arial" charset="0"/>
              </a:rPr>
              <a:t>“One question that needs to be asked, however, is whether …</a:t>
            </a:r>
          </a:p>
          <a:p>
            <a:pPr>
              <a:spcBef>
                <a:spcPts val="600"/>
              </a:spcBef>
              <a:spcAft>
                <a:spcPts val="600"/>
              </a:spcAft>
              <a:defRPr/>
            </a:pPr>
            <a:r>
              <a:rPr lang="en-GB" sz="2400" dirty="0">
                <a:solidFill>
                  <a:prstClr val="black"/>
                </a:solidFill>
                <a:cs typeface="Arial" charset="0"/>
              </a:rPr>
              <a:t>“Previous studies of X have not dealt with …”</a:t>
            </a:r>
          </a:p>
          <a:p>
            <a:pPr>
              <a:spcBef>
                <a:spcPts val="600"/>
              </a:spcBef>
              <a:spcAft>
                <a:spcPts val="600"/>
              </a:spcAft>
              <a:defRPr/>
            </a:pPr>
            <a:r>
              <a:rPr lang="en-GB" sz="2400" dirty="0">
                <a:solidFill>
                  <a:prstClr val="black"/>
                </a:solidFill>
                <a:cs typeface="Arial" charset="0"/>
              </a:rPr>
              <a:t>“The authors challenge the widely held view that…”</a:t>
            </a:r>
          </a:p>
          <a:p>
            <a:pPr>
              <a:defRPr/>
            </a:pPr>
            <a:endParaRPr lang="en-GB" dirty="0">
              <a:solidFill>
                <a:prstClr val="black"/>
              </a:solidFill>
              <a:cs typeface="Arial" charset="0"/>
            </a:endParaRPr>
          </a:p>
          <a:p>
            <a:pPr>
              <a:defRPr/>
            </a:pPr>
            <a:endParaRPr lang="en-GB" dirty="0">
              <a:solidFill>
                <a:prstClr val="black"/>
              </a:solidFill>
              <a:cs typeface="Arial" charset="0"/>
            </a:endParaRPr>
          </a:p>
        </p:txBody>
      </p:sp>
    </p:spTree>
    <p:extLst>
      <p:ext uri="{BB962C8B-B14F-4D97-AF65-F5344CB8AC3E}">
        <p14:creationId xmlns:p14="http://schemas.microsoft.com/office/powerpoint/2010/main" val="1058014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B795-F1CD-4AE4-BDD8-A8E8660A3101}"/>
              </a:ext>
            </a:extLst>
          </p:cNvPr>
          <p:cNvSpPr>
            <a:spLocks noGrp="1"/>
          </p:cNvSpPr>
          <p:nvPr>
            <p:ph type="title"/>
          </p:nvPr>
        </p:nvSpPr>
        <p:spPr/>
        <p:txBody>
          <a:bodyPr/>
          <a:lstStyle/>
          <a:p>
            <a:r>
              <a:rPr lang="en-GB" dirty="0"/>
              <a:t>Thinking helps</a:t>
            </a:r>
          </a:p>
        </p:txBody>
      </p:sp>
      <p:sp>
        <p:nvSpPr>
          <p:cNvPr id="3" name="Content Placeholder 2">
            <a:extLst>
              <a:ext uri="{FF2B5EF4-FFF2-40B4-BE49-F238E27FC236}">
                <a16:creationId xmlns:a16="http://schemas.microsoft.com/office/drawing/2014/main" id="{F37E89B7-7A18-461F-AFB0-D85D9693A9C0}"/>
              </a:ext>
            </a:extLst>
          </p:cNvPr>
          <p:cNvSpPr>
            <a:spLocks noGrp="1"/>
          </p:cNvSpPr>
          <p:nvPr>
            <p:ph idx="1"/>
          </p:nvPr>
        </p:nvSpPr>
        <p:spPr/>
        <p:txBody>
          <a:bodyPr/>
          <a:lstStyle/>
          <a:p>
            <a:r>
              <a:rPr lang="en-GB" dirty="0"/>
              <a:t>In global affairs: </a:t>
            </a:r>
            <a:br>
              <a:rPr lang="en-GB" dirty="0"/>
            </a:br>
            <a:r>
              <a:rPr lang="en-GB" i="1" dirty="0"/>
              <a:t>The March of Folly: from Troy to Vietnam</a:t>
            </a:r>
            <a:endParaRPr lang="en-GB" dirty="0"/>
          </a:p>
          <a:p>
            <a:endParaRPr lang="en-GB" i="1" dirty="0"/>
          </a:p>
          <a:p>
            <a:r>
              <a:rPr lang="en-GB" dirty="0"/>
              <a:t>In democratic politics (pick your own examples)</a:t>
            </a:r>
          </a:p>
          <a:p>
            <a:endParaRPr lang="en-GB" dirty="0"/>
          </a:p>
          <a:p>
            <a:r>
              <a:rPr lang="en-GB" dirty="0"/>
              <a:t>In the academy:</a:t>
            </a:r>
          </a:p>
          <a:p>
            <a:endParaRPr lang="en-GB" dirty="0"/>
          </a:p>
          <a:p>
            <a:r>
              <a:rPr lang="en-GB" dirty="0"/>
              <a:t>In life.</a:t>
            </a:r>
          </a:p>
        </p:txBody>
      </p:sp>
      <p:pic>
        <p:nvPicPr>
          <p:cNvPr id="2050" name="Picture 2">
            <a:extLst>
              <a:ext uri="{FF2B5EF4-FFF2-40B4-BE49-F238E27FC236}">
                <a16:creationId xmlns:a16="http://schemas.microsoft.com/office/drawing/2014/main" id="{95806FC6-5D91-4909-9902-22E76A1A7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32" y="3877055"/>
            <a:ext cx="4282407" cy="287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922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975"/>
          </a:xfrm>
        </p:spPr>
        <p:txBody>
          <a:bodyPr rtlCol="0">
            <a:normAutofit/>
          </a:bodyPr>
          <a:lstStyle/>
          <a:p>
            <a:pPr eaLnBrk="1" fontAlgn="auto" hangingPunct="1">
              <a:spcAft>
                <a:spcPts val="0"/>
              </a:spcAft>
              <a:defRPr/>
            </a:pPr>
            <a:r>
              <a:rPr lang="en-GB" b="1" dirty="0">
                <a:solidFill>
                  <a:schemeClr val="accent1"/>
                </a:solidFill>
              </a:rPr>
              <a:t>Recommended</a:t>
            </a:r>
            <a:r>
              <a:rPr lang="en-GB" b="1" dirty="0">
                <a:solidFill>
                  <a:schemeClr val="bg1"/>
                </a:solidFill>
                <a:effectLst>
                  <a:outerShdw blurRad="38100" dist="38100" dir="2700000" algn="tl">
                    <a:srgbClr val="000000">
                      <a:alpha val="43137"/>
                    </a:srgbClr>
                  </a:outerShdw>
                </a:effectLst>
              </a:rPr>
              <a:t> </a:t>
            </a:r>
            <a:r>
              <a:rPr lang="en-GB" b="1" dirty="0">
                <a:solidFill>
                  <a:schemeClr val="accent1"/>
                </a:solidFill>
              </a:rPr>
              <a:t>reading</a:t>
            </a:r>
          </a:p>
        </p:txBody>
      </p:sp>
      <p:sp>
        <p:nvSpPr>
          <p:cNvPr id="4099" name="Content Placeholder 2"/>
          <p:cNvSpPr>
            <a:spLocks noGrp="1"/>
          </p:cNvSpPr>
          <p:nvPr>
            <p:ph idx="1"/>
          </p:nvPr>
        </p:nvSpPr>
        <p:spPr>
          <a:xfrm>
            <a:off x="250825" y="1988839"/>
            <a:ext cx="5041900" cy="4497685"/>
          </a:xfrm>
        </p:spPr>
        <p:txBody>
          <a:bodyPr/>
          <a:lstStyle/>
          <a:p>
            <a:pPr marL="0" indent="0" eaLnBrk="1" hangingPunct="1">
              <a:spcBef>
                <a:spcPct val="0"/>
              </a:spcBef>
              <a:spcAft>
                <a:spcPts val="600"/>
              </a:spcAft>
              <a:buFont typeface="Arial" charset="0"/>
              <a:buNone/>
            </a:pPr>
            <a:r>
              <a:rPr lang="en-GB" altLang="en-US" dirty="0" err="1"/>
              <a:t>Greetham</a:t>
            </a:r>
            <a:r>
              <a:rPr lang="en-GB" altLang="en-US" dirty="0"/>
              <a:t> (2008):</a:t>
            </a:r>
          </a:p>
          <a:p>
            <a:pPr lvl="1" eaLnBrk="1" hangingPunct="1">
              <a:spcBef>
                <a:spcPct val="0"/>
              </a:spcBef>
              <a:spcAft>
                <a:spcPts val="600"/>
              </a:spcAft>
            </a:pPr>
            <a:r>
              <a:rPr lang="en-GB" altLang="en-US" dirty="0"/>
              <a:t>Ch. 24 - </a:t>
            </a:r>
            <a:r>
              <a:rPr lang="en-GB" altLang="en-US" i="1" dirty="0"/>
              <a:t>Introductions</a:t>
            </a:r>
          </a:p>
          <a:p>
            <a:pPr lvl="1" eaLnBrk="1" hangingPunct="1">
              <a:spcBef>
                <a:spcPct val="0"/>
              </a:spcBef>
              <a:spcAft>
                <a:spcPts val="600"/>
              </a:spcAft>
            </a:pPr>
            <a:r>
              <a:rPr lang="en-GB" altLang="en-US" dirty="0"/>
              <a:t>Ch. 25 - </a:t>
            </a:r>
            <a:r>
              <a:rPr lang="en-GB" altLang="en-US" i="1" dirty="0"/>
              <a:t>Paragraphs –      Topic sentences</a:t>
            </a:r>
          </a:p>
          <a:p>
            <a:pPr lvl="1" eaLnBrk="1" hangingPunct="1">
              <a:spcBef>
                <a:spcPct val="0"/>
              </a:spcBef>
              <a:spcAft>
                <a:spcPts val="600"/>
              </a:spcAft>
            </a:pPr>
            <a:r>
              <a:rPr lang="en-GB" altLang="en-US" dirty="0"/>
              <a:t>Ch. 26 - </a:t>
            </a:r>
            <a:r>
              <a:rPr lang="en-GB" altLang="en-US" i="1" dirty="0"/>
              <a:t>Paragraphs – Development and Evidence</a:t>
            </a:r>
          </a:p>
          <a:p>
            <a:pPr lvl="1" eaLnBrk="1" hangingPunct="1">
              <a:spcBef>
                <a:spcPct val="0"/>
              </a:spcBef>
              <a:spcAft>
                <a:spcPts val="600"/>
              </a:spcAft>
            </a:pPr>
            <a:r>
              <a:rPr lang="en-GB" altLang="en-US" dirty="0"/>
              <a:t>Ch. 27 - </a:t>
            </a:r>
            <a:r>
              <a:rPr lang="en-GB" altLang="en-US" i="1" dirty="0"/>
              <a:t>Conclusions</a:t>
            </a:r>
          </a:p>
        </p:txBody>
      </p:sp>
      <p:pic>
        <p:nvPicPr>
          <p:cNvPr id="410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700808"/>
            <a:ext cx="3110483" cy="48656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849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413"/>
          </a:xfrm>
        </p:spPr>
        <p:txBody>
          <a:bodyPr rtlCol="0">
            <a:normAutofit/>
          </a:bodyPr>
          <a:lstStyle/>
          <a:p>
            <a:pPr eaLnBrk="1" fontAlgn="auto" hangingPunct="1">
              <a:spcAft>
                <a:spcPts val="0"/>
              </a:spcAft>
              <a:defRPr/>
            </a:pPr>
            <a:r>
              <a:rPr lang="en-GB" b="1" dirty="0">
                <a:solidFill>
                  <a:schemeClr val="accent1"/>
                </a:solidFill>
              </a:rPr>
              <a:t>More</a:t>
            </a:r>
            <a:r>
              <a:rPr lang="en-GB" b="1" dirty="0">
                <a:solidFill>
                  <a:schemeClr val="bg1"/>
                </a:solidFill>
                <a:effectLst>
                  <a:outerShdw blurRad="38100" dist="38100" dir="2700000" algn="tl">
                    <a:srgbClr val="000000">
                      <a:alpha val="43137"/>
                    </a:srgbClr>
                  </a:outerShdw>
                </a:effectLst>
              </a:rPr>
              <a:t> </a:t>
            </a:r>
            <a:r>
              <a:rPr lang="en-GB" b="1" dirty="0">
                <a:solidFill>
                  <a:schemeClr val="accent1"/>
                </a:solidFill>
              </a:rPr>
              <a:t>recommended</a:t>
            </a:r>
            <a:r>
              <a:rPr lang="en-GB" b="1" dirty="0">
                <a:solidFill>
                  <a:schemeClr val="bg1"/>
                </a:solidFill>
                <a:effectLst>
                  <a:outerShdw blurRad="38100" dist="38100" dir="2700000" algn="tl">
                    <a:srgbClr val="000000">
                      <a:alpha val="43137"/>
                    </a:srgbClr>
                  </a:outerShdw>
                </a:effectLst>
              </a:rPr>
              <a:t> </a:t>
            </a:r>
            <a:r>
              <a:rPr lang="en-GB" b="1" dirty="0">
                <a:solidFill>
                  <a:schemeClr val="accent1"/>
                </a:solidFill>
              </a:rPr>
              <a:t>reading</a:t>
            </a:r>
          </a:p>
        </p:txBody>
      </p:sp>
      <p:pic>
        <p:nvPicPr>
          <p:cNvPr id="512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289010" y="1916113"/>
            <a:ext cx="3459453" cy="4558120"/>
          </a:xfrm>
          <a:ln>
            <a:solidFill>
              <a:schemeClr val="tx1"/>
            </a:solidFill>
          </a:ln>
        </p:spPr>
      </p:pic>
      <p:sp>
        <p:nvSpPr>
          <p:cNvPr id="5124" name="TextBox 4"/>
          <p:cNvSpPr txBox="1">
            <a:spLocks noChangeArrowheads="1"/>
          </p:cNvSpPr>
          <p:nvPr/>
        </p:nvSpPr>
        <p:spPr bwMode="auto">
          <a:xfrm>
            <a:off x="250825" y="2060575"/>
            <a:ext cx="4897438"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ts val="600"/>
              </a:spcAft>
              <a:buFontTx/>
              <a:buNone/>
            </a:pPr>
            <a:r>
              <a:rPr lang="en-GB" altLang="en-US" dirty="0">
                <a:solidFill>
                  <a:prstClr val="black"/>
                </a:solidFill>
                <a:cs typeface="Arial" charset="0"/>
              </a:rPr>
              <a:t>Cottrell (2005):</a:t>
            </a:r>
          </a:p>
          <a:p>
            <a:pPr lvl="1" eaLnBrk="1" fontAlgn="base" hangingPunct="1">
              <a:spcBef>
                <a:spcPct val="0"/>
              </a:spcBef>
              <a:spcAft>
                <a:spcPts val="600"/>
              </a:spcAft>
              <a:buFont typeface="Arial" charset="0"/>
              <a:buChar char="•"/>
            </a:pPr>
            <a:r>
              <a:rPr lang="en-GB" altLang="en-US" dirty="0">
                <a:solidFill>
                  <a:prstClr val="black"/>
                </a:solidFill>
                <a:cs typeface="Arial" charset="0"/>
              </a:rPr>
              <a:t>Ch. 1 - </a:t>
            </a:r>
            <a:r>
              <a:rPr lang="en-GB" altLang="en-US" i="1" dirty="0">
                <a:solidFill>
                  <a:prstClr val="black"/>
                </a:solidFill>
                <a:cs typeface="Arial" charset="0"/>
              </a:rPr>
              <a:t>What is critical thinking? </a:t>
            </a:r>
          </a:p>
          <a:p>
            <a:pPr lvl="1" eaLnBrk="1" fontAlgn="base" hangingPunct="1">
              <a:spcBef>
                <a:spcPct val="0"/>
              </a:spcBef>
              <a:spcAft>
                <a:spcPts val="600"/>
              </a:spcAft>
              <a:buFont typeface="Arial" charset="0"/>
              <a:buChar char="•"/>
            </a:pPr>
            <a:r>
              <a:rPr lang="en-GB" altLang="en-US" dirty="0">
                <a:solidFill>
                  <a:prstClr val="black"/>
                </a:solidFill>
                <a:cs typeface="Arial" charset="0"/>
              </a:rPr>
              <a:t>Ch. 10 - </a:t>
            </a:r>
            <a:r>
              <a:rPr lang="en-GB" altLang="en-US" i="1" dirty="0">
                <a:solidFill>
                  <a:prstClr val="black"/>
                </a:solidFill>
                <a:cs typeface="Arial" charset="0"/>
              </a:rPr>
              <a:t>Critical, analytical writing: critical thinking when writing</a:t>
            </a:r>
          </a:p>
        </p:txBody>
      </p:sp>
    </p:spTree>
    <p:extLst>
      <p:ext uri="{BB962C8B-B14F-4D97-AF65-F5344CB8AC3E}">
        <p14:creationId xmlns:p14="http://schemas.microsoft.com/office/powerpoint/2010/main" val="101830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413"/>
          </a:xfrm>
        </p:spPr>
        <p:txBody>
          <a:bodyPr rtlCol="0">
            <a:normAutofit/>
          </a:bodyPr>
          <a:lstStyle/>
          <a:p>
            <a:pPr eaLnBrk="1" fontAlgn="auto" hangingPunct="1">
              <a:spcAft>
                <a:spcPts val="0"/>
              </a:spcAft>
              <a:defRPr/>
            </a:pPr>
            <a:r>
              <a:rPr lang="en-GB" b="1" dirty="0">
                <a:solidFill>
                  <a:schemeClr val="accent1"/>
                </a:solidFill>
              </a:rPr>
              <a:t>Read, read, read, read, read, read.</a:t>
            </a:r>
          </a:p>
        </p:txBody>
      </p:sp>
      <p:pic>
        <p:nvPicPr>
          <p:cNvPr id="6147"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5076825" y="1831975"/>
            <a:ext cx="3671639" cy="4647062"/>
          </a:xfrm>
          <a:ln>
            <a:solidFill>
              <a:schemeClr val="tx1"/>
            </a:solidFill>
          </a:ln>
        </p:spPr>
      </p:pic>
      <p:sp>
        <p:nvSpPr>
          <p:cNvPr id="5" name="TextBox 4"/>
          <p:cNvSpPr txBox="1"/>
          <p:nvPr/>
        </p:nvSpPr>
        <p:spPr>
          <a:xfrm>
            <a:off x="684213" y="1992523"/>
            <a:ext cx="4392612" cy="5970865"/>
          </a:xfrm>
          <a:prstGeom prst="rect">
            <a:avLst/>
          </a:prstGeom>
          <a:noFill/>
        </p:spPr>
        <p:txBody>
          <a:bodyPr>
            <a:spAutoFit/>
          </a:bodyPr>
          <a:lstStyle/>
          <a:p>
            <a:pPr>
              <a:spcAft>
                <a:spcPts val="600"/>
              </a:spcAft>
              <a:defRPr/>
            </a:pPr>
            <a:r>
              <a:rPr lang="en-GB" sz="3200" dirty="0">
                <a:solidFill>
                  <a:prstClr val="black"/>
                </a:solidFill>
                <a:cs typeface="Arial" charset="0"/>
              </a:rPr>
              <a:t>Cottrell (2008) </a:t>
            </a:r>
          </a:p>
          <a:p>
            <a:pPr marL="457200" indent="-457200">
              <a:spcAft>
                <a:spcPts val="600"/>
              </a:spcAft>
              <a:buFont typeface="Arial" panose="020B0604020202020204" pitchFamily="34" charset="0"/>
              <a:buChar char="•"/>
              <a:defRPr/>
            </a:pPr>
            <a:r>
              <a:rPr lang="en-GB" sz="3200" dirty="0">
                <a:solidFill>
                  <a:prstClr val="black"/>
                </a:solidFill>
                <a:cs typeface="Arial" charset="0"/>
              </a:rPr>
              <a:t>Ch. 9 - Developing your writing</a:t>
            </a:r>
          </a:p>
          <a:p>
            <a:pPr marL="457200" indent="-457200">
              <a:spcAft>
                <a:spcPts val="600"/>
              </a:spcAft>
              <a:buFont typeface="Arial" panose="020B0604020202020204" pitchFamily="34" charset="0"/>
              <a:buChar char="•"/>
              <a:defRPr/>
            </a:pPr>
            <a:endParaRPr lang="en-GB" sz="3200" dirty="0">
              <a:solidFill>
                <a:prstClr val="black"/>
              </a:solidFill>
              <a:cs typeface="Arial" charset="0"/>
            </a:endParaRPr>
          </a:p>
          <a:p>
            <a:pPr>
              <a:spcAft>
                <a:spcPts val="600"/>
              </a:spcAft>
              <a:defRPr/>
            </a:pPr>
            <a:r>
              <a:rPr lang="en-GB" sz="3200" dirty="0">
                <a:solidFill>
                  <a:prstClr val="black"/>
                </a:solidFill>
                <a:cs typeface="Arial" charset="0"/>
              </a:rPr>
              <a:t>Also: </a:t>
            </a:r>
            <a:r>
              <a:rPr lang="en-GB" sz="3200" b="1" dirty="0">
                <a:solidFill>
                  <a:prstClr val="black"/>
                </a:solidFill>
                <a:cs typeface="Arial" charset="0"/>
              </a:rPr>
              <a:t>read each others’ work</a:t>
            </a:r>
            <a:r>
              <a:rPr lang="en-GB" sz="3200" dirty="0">
                <a:solidFill>
                  <a:prstClr val="black"/>
                </a:solidFill>
                <a:cs typeface="Arial" charset="0"/>
              </a:rPr>
              <a:t> and </a:t>
            </a:r>
            <a:r>
              <a:rPr lang="en-GB" sz="3200" b="1" dirty="0">
                <a:solidFill>
                  <a:prstClr val="black"/>
                </a:solidFill>
                <a:cs typeface="Arial" charset="0"/>
              </a:rPr>
              <a:t>pay attention to style when reading articles </a:t>
            </a:r>
            <a:r>
              <a:rPr lang="en-GB" sz="3200" dirty="0">
                <a:solidFill>
                  <a:prstClr val="black"/>
                </a:solidFill>
                <a:cs typeface="Arial" charset="0"/>
              </a:rPr>
              <a:t>etc.</a:t>
            </a:r>
          </a:p>
          <a:p>
            <a:pPr marL="457200" indent="-457200">
              <a:spcAft>
                <a:spcPts val="600"/>
              </a:spcAft>
              <a:buFont typeface="Arial" panose="020B0604020202020204" pitchFamily="34" charset="0"/>
              <a:buChar char="•"/>
              <a:defRPr/>
            </a:pPr>
            <a:endParaRPr lang="en-GB" sz="3200" dirty="0">
              <a:solidFill>
                <a:prstClr val="black"/>
              </a:solidFill>
              <a:cs typeface="Arial" charset="0"/>
            </a:endParaRPr>
          </a:p>
          <a:p>
            <a:pPr marL="457200" indent="-457200">
              <a:spcAft>
                <a:spcPts val="600"/>
              </a:spcAft>
              <a:buFont typeface="Arial" panose="020B0604020202020204" pitchFamily="34" charset="0"/>
              <a:buChar char="•"/>
              <a:defRPr/>
            </a:pPr>
            <a:endParaRPr lang="en-GB" sz="3200" dirty="0">
              <a:solidFill>
                <a:prstClr val="black"/>
              </a:solidFill>
              <a:cs typeface="Arial" charset="0"/>
            </a:endParaRPr>
          </a:p>
          <a:p>
            <a:pPr marL="457200" indent="-457200">
              <a:spcAft>
                <a:spcPts val="600"/>
              </a:spcAft>
              <a:buFont typeface="Arial" panose="020B0604020202020204" pitchFamily="34" charset="0"/>
              <a:buChar char="•"/>
              <a:defRPr/>
            </a:pPr>
            <a:endParaRPr lang="en-GB" sz="3200" dirty="0">
              <a:solidFill>
                <a:prstClr val="black"/>
              </a:solidFill>
              <a:cs typeface="Arial" charset="0"/>
            </a:endParaRPr>
          </a:p>
        </p:txBody>
      </p:sp>
    </p:spTree>
    <p:extLst>
      <p:ext uri="{BB962C8B-B14F-4D97-AF65-F5344CB8AC3E}">
        <p14:creationId xmlns:p14="http://schemas.microsoft.com/office/powerpoint/2010/main" val="156468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6147"/>
                                        </p:tgtEl>
                                      </p:cBhvr>
                                    </p:animEffect>
                                    <p:set>
                                      <p:cBhvr>
                                        <p:cTn id="15" dur="1" fill="hold">
                                          <p:stCondLst>
                                            <p:cond delay="499"/>
                                          </p:stCondLst>
                                        </p:cTn>
                                        <p:tgtEl>
                                          <p:spTgt spid="61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1E04-0D4E-48F7-9244-FC6C706FC2BD}"/>
              </a:ext>
            </a:extLst>
          </p:cNvPr>
          <p:cNvSpPr>
            <a:spLocks noGrp="1"/>
          </p:cNvSpPr>
          <p:nvPr>
            <p:ph type="title"/>
          </p:nvPr>
        </p:nvSpPr>
        <p:spPr/>
        <p:txBody>
          <a:bodyPr/>
          <a:lstStyle/>
          <a:p>
            <a:r>
              <a:rPr lang="en-GB" b="1" dirty="0">
                <a:solidFill>
                  <a:schemeClr val="accent1"/>
                </a:solidFill>
              </a:rPr>
              <a:t>Recap: </a:t>
            </a:r>
            <a:br>
              <a:rPr lang="en-GB" b="1" dirty="0">
                <a:solidFill>
                  <a:schemeClr val="accent1"/>
                </a:solidFill>
              </a:rPr>
            </a:br>
            <a:r>
              <a:rPr lang="en-GB" b="1" dirty="0">
                <a:solidFill>
                  <a:schemeClr val="accent1"/>
                </a:solidFill>
              </a:rPr>
              <a:t>what you should be able to do</a:t>
            </a:r>
          </a:p>
        </p:txBody>
      </p:sp>
      <p:sp>
        <p:nvSpPr>
          <p:cNvPr id="4" name="Content Placeholder 2">
            <a:extLst>
              <a:ext uri="{FF2B5EF4-FFF2-40B4-BE49-F238E27FC236}">
                <a16:creationId xmlns:a16="http://schemas.microsoft.com/office/drawing/2014/main" id="{FFFA70EB-76B7-4129-A66A-24549506E899}"/>
              </a:ext>
            </a:extLst>
          </p:cNvPr>
          <p:cNvSpPr>
            <a:spLocks noGrp="1"/>
          </p:cNvSpPr>
          <p:nvPr>
            <p:ph idx="1"/>
          </p:nvPr>
        </p:nvSpPr>
        <p:spPr>
          <a:xfrm>
            <a:off x="628650" y="1966111"/>
            <a:ext cx="7886700" cy="4435474"/>
          </a:xfrm>
        </p:spPr>
        <p:txBody>
          <a:bodyPr/>
          <a:lstStyle/>
          <a:p>
            <a:pPr>
              <a:spcAft>
                <a:spcPts val="1200"/>
              </a:spcAft>
            </a:pPr>
            <a:r>
              <a:rPr lang="en-GB" dirty="0"/>
              <a:t>Understand parallels between academic writing and storytelling, and aim for clarity and persuasion rather than ivory tower language</a:t>
            </a:r>
          </a:p>
          <a:p>
            <a:pPr>
              <a:spcAft>
                <a:spcPts val="1200"/>
              </a:spcAft>
            </a:pPr>
            <a:r>
              <a:rPr lang="en-GB" dirty="0"/>
              <a:t>Outline the basic structure of an essay</a:t>
            </a:r>
          </a:p>
          <a:p>
            <a:pPr>
              <a:spcAft>
                <a:spcPts val="1200"/>
              </a:spcAft>
            </a:pPr>
            <a:r>
              <a:rPr lang="en-GB" dirty="0"/>
              <a:t>Explain what terms need defining and why</a:t>
            </a:r>
          </a:p>
          <a:p>
            <a:pPr>
              <a:spcAft>
                <a:spcPts val="1200"/>
              </a:spcAft>
            </a:pPr>
            <a:r>
              <a:rPr lang="en-GB" dirty="0"/>
              <a:t>Write a clear thesis statement and identify ‘hooks’</a:t>
            </a:r>
          </a:p>
          <a:p>
            <a:pPr>
              <a:spcAft>
                <a:spcPts val="1200"/>
              </a:spcAft>
            </a:pPr>
            <a:r>
              <a:rPr lang="en-GB" dirty="0"/>
              <a:t>Know where to get further advice on writing</a:t>
            </a:r>
          </a:p>
        </p:txBody>
      </p:sp>
    </p:spTree>
    <p:extLst>
      <p:ext uri="{BB962C8B-B14F-4D97-AF65-F5344CB8AC3E}">
        <p14:creationId xmlns:p14="http://schemas.microsoft.com/office/powerpoint/2010/main" val="396822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4ABD-9BF6-4D65-891D-865B22C2A6D7}"/>
              </a:ext>
            </a:extLst>
          </p:cNvPr>
          <p:cNvSpPr>
            <a:spLocks noGrp="1"/>
          </p:cNvSpPr>
          <p:nvPr>
            <p:ph type="title"/>
          </p:nvPr>
        </p:nvSpPr>
        <p:spPr/>
        <p:txBody>
          <a:bodyPr/>
          <a:lstStyle/>
          <a:p>
            <a:r>
              <a:rPr lang="en-GB" b="1" dirty="0">
                <a:solidFill>
                  <a:schemeClr val="accent1"/>
                </a:solidFill>
              </a:rPr>
              <a:t>Reference slides</a:t>
            </a:r>
          </a:p>
        </p:txBody>
      </p:sp>
      <p:sp>
        <p:nvSpPr>
          <p:cNvPr id="3" name="Content Placeholder 2">
            <a:extLst>
              <a:ext uri="{FF2B5EF4-FFF2-40B4-BE49-F238E27FC236}">
                <a16:creationId xmlns:a16="http://schemas.microsoft.com/office/drawing/2014/main" id="{BF4872B5-A8C8-47F0-A2FD-93D209F3A1E3}"/>
              </a:ext>
            </a:extLst>
          </p:cNvPr>
          <p:cNvSpPr>
            <a:spLocks noGrp="1"/>
          </p:cNvSpPr>
          <p:nvPr>
            <p:ph idx="1"/>
          </p:nvPr>
        </p:nvSpPr>
        <p:spPr/>
        <p:txBody>
          <a:bodyPr/>
          <a:lstStyle/>
          <a:p>
            <a:pPr marL="0" indent="0">
              <a:buNone/>
            </a:pPr>
            <a:r>
              <a:rPr lang="en-GB" dirty="0"/>
              <a:t>Created by Catherine Kula, </a:t>
            </a:r>
            <a:br>
              <a:rPr lang="en-GB" dirty="0"/>
            </a:br>
            <a:r>
              <a:rPr lang="en-GB" dirty="0"/>
              <a:t>Adjunct Composition Instructor</a:t>
            </a:r>
            <a:br>
              <a:rPr lang="en-GB" dirty="0"/>
            </a:br>
            <a:r>
              <a:rPr lang="en-GB" dirty="0"/>
              <a:t>University of Pittsburgh at Bradford</a:t>
            </a:r>
          </a:p>
          <a:p>
            <a:pPr marL="0" indent="0">
              <a:buNone/>
            </a:pPr>
            <a:endParaRPr lang="en-GB" dirty="0"/>
          </a:p>
          <a:p>
            <a:pPr marL="0" indent="0">
              <a:buNone/>
            </a:pPr>
            <a:r>
              <a:rPr lang="en-GB" dirty="0"/>
              <a:t>Minimally adjusted by Lukas Wallrich</a:t>
            </a:r>
          </a:p>
        </p:txBody>
      </p:sp>
    </p:spTree>
    <p:extLst>
      <p:ext uri="{BB962C8B-B14F-4D97-AF65-F5344CB8AC3E}">
        <p14:creationId xmlns:p14="http://schemas.microsoft.com/office/powerpoint/2010/main" val="2437380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AD17525-29D0-445A-B300-15C80CE1A7E5}"/>
              </a:ext>
            </a:extLst>
          </p:cNvPr>
          <p:cNvSpPr>
            <a:spLocks noGrp="1" noChangeArrowheads="1"/>
          </p:cNvSpPr>
          <p:nvPr>
            <p:ph type="title"/>
          </p:nvPr>
        </p:nvSpPr>
        <p:spPr>
          <a:xfrm>
            <a:off x="152400" y="274638"/>
            <a:ext cx="8534400" cy="1143000"/>
          </a:xfrm>
        </p:spPr>
        <p:txBody>
          <a:bodyPr/>
          <a:lstStyle/>
          <a:p>
            <a:pPr eaLnBrk="1" hangingPunct="1"/>
            <a:r>
              <a:rPr lang="en-US" altLang="en-US" sz="3200"/>
              <a:t>Regardless of the discipline you are writing in:</a:t>
            </a:r>
          </a:p>
        </p:txBody>
      </p:sp>
      <p:sp>
        <p:nvSpPr>
          <p:cNvPr id="16387" name="Rectangle 3">
            <a:extLst>
              <a:ext uri="{FF2B5EF4-FFF2-40B4-BE49-F238E27FC236}">
                <a16:creationId xmlns:a16="http://schemas.microsoft.com/office/drawing/2014/main" id="{5F9579DA-A98E-4052-BBBF-D6231B28263B}"/>
              </a:ext>
            </a:extLst>
          </p:cNvPr>
          <p:cNvSpPr>
            <a:spLocks noGrp="1" noChangeArrowheads="1"/>
          </p:cNvSpPr>
          <p:nvPr>
            <p:ph type="body" idx="1"/>
          </p:nvPr>
        </p:nvSpPr>
        <p:spPr/>
        <p:txBody>
          <a:bodyPr/>
          <a:lstStyle/>
          <a:p>
            <a:pPr eaLnBrk="1" hangingPunct="1"/>
            <a:r>
              <a:rPr lang="en-US" altLang="en-US" sz="2800" dirty="0"/>
              <a:t>Determine the </a:t>
            </a:r>
            <a:r>
              <a:rPr lang="en-US" altLang="en-US" sz="2800" dirty="0">
                <a:solidFill>
                  <a:srgbClr val="006600"/>
                </a:solidFill>
              </a:rPr>
              <a:t>expectations</a:t>
            </a:r>
            <a:r>
              <a:rPr lang="en-US" altLang="en-US" sz="2800" dirty="0"/>
              <a:t> of the writing </a:t>
            </a:r>
            <a:r>
              <a:rPr lang="en-US" altLang="en-US" sz="2800" dirty="0">
                <a:solidFill>
                  <a:srgbClr val="006600"/>
                </a:solidFill>
              </a:rPr>
              <a:t>assignment</a:t>
            </a:r>
          </a:p>
          <a:p>
            <a:pPr eaLnBrk="1" hangingPunct="1"/>
            <a:r>
              <a:rPr lang="en-US" altLang="en-US" sz="2800" dirty="0"/>
              <a:t>Determine </a:t>
            </a:r>
            <a:r>
              <a:rPr lang="en-US" altLang="en-US" sz="2800" dirty="0">
                <a:solidFill>
                  <a:srgbClr val="006600"/>
                </a:solidFill>
              </a:rPr>
              <a:t>audience</a:t>
            </a:r>
            <a:r>
              <a:rPr lang="en-US" altLang="en-US" sz="2800" dirty="0"/>
              <a:t> and </a:t>
            </a:r>
            <a:r>
              <a:rPr lang="en-US" altLang="en-US" sz="2800" dirty="0">
                <a:solidFill>
                  <a:srgbClr val="006600"/>
                </a:solidFill>
              </a:rPr>
              <a:t>purpose</a:t>
            </a:r>
          </a:p>
          <a:p>
            <a:pPr eaLnBrk="1" hangingPunct="1"/>
            <a:r>
              <a:rPr lang="en-US" altLang="en-US" sz="2800" dirty="0"/>
              <a:t>Formulate thesis</a:t>
            </a:r>
          </a:p>
          <a:p>
            <a:pPr eaLnBrk="1" hangingPunct="1"/>
            <a:r>
              <a:rPr lang="en-US" altLang="en-US" sz="2800" dirty="0"/>
              <a:t>Gather </a:t>
            </a:r>
            <a:r>
              <a:rPr lang="en-US" altLang="en-US" sz="2800" dirty="0">
                <a:solidFill>
                  <a:srgbClr val="006600"/>
                </a:solidFill>
              </a:rPr>
              <a:t>evidence</a:t>
            </a:r>
            <a:r>
              <a:rPr lang="en-US" altLang="en-US" sz="2800" dirty="0"/>
              <a:t> and </a:t>
            </a:r>
            <a:r>
              <a:rPr lang="en-US" altLang="en-US" sz="2800" dirty="0">
                <a:solidFill>
                  <a:srgbClr val="006600"/>
                </a:solidFill>
              </a:rPr>
              <a:t>conduct research</a:t>
            </a:r>
          </a:p>
          <a:p>
            <a:pPr eaLnBrk="1" hangingPunct="1"/>
            <a:r>
              <a:rPr lang="en-US" altLang="en-US" sz="2800" dirty="0"/>
              <a:t>Identify required </a:t>
            </a:r>
            <a:r>
              <a:rPr lang="en-US" altLang="en-US" sz="2800" dirty="0">
                <a:solidFill>
                  <a:srgbClr val="006600"/>
                </a:solidFill>
              </a:rPr>
              <a:t>citation style</a:t>
            </a:r>
            <a:r>
              <a:rPr lang="en-US" altLang="en-US" sz="2800" dirty="0"/>
              <a:t> (APA</a:t>
            </a:r>
            <a:r>
              <a:rPr lang="en-US" altLang="en-US" dirty="0"/>
              <a:t> in psychology</a:t>
            </a:r>
            <a:r>
              <a:rPr lang="en-US" altLang="en-US" sz="28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3A87A82-3649-4490-A80C-03C00F796C90}"/>
              </a:ext>
            </a:extLst>
          </p:cNvPr>
          <p:cNvSpPr>
            <a:spLocks noGrp="1" noChangeArrowheads="1"/>
          </p:cNvSpPr>
          <p:nvPr>
            <p:ph type="title"/>
          </p:nvPr>
        </p:nvSpPr>
        <p:spPr>
          <a:xfrm>
            <a:off x="0" y="274638"/>
            <a:ext cx="8686800" cy="1143000"/>
          </a:xfrm>
        </p:spPr>
        <p:txBody>
          <a:bodyPr/>
          <a:lstStyle/>
          <a:p>
            <a:pPr eaLnBrk="1" hangingPunct="1"/>
            <a:r>
              <a:rPr lang="en-US" altLang="en-US" sz="3200" b="1">
                <a:solidFill>
                  <a:srgbClr val="006600"/>
                </a:solidFill>
              </a:rPr>
              <a:t>Introductions vs. Thesis Statements</a:t>
            </a:r>
          </a:p>
        </p:txBody>
      </p:sp>
      <p:sp>
        <p:nvSpPr>
          <p:cNvPr id="18435" name="Rectangle 3">
            <a:extLst>
              <a:ext uri="{FF2B5EF4-FFF2-40B4-BE49-F238E27FC236}">
                <a16:creationId xmlns:a16="http://schemas.microsoft.com/office/drawing/2014/main" id="{98F756B2-FDF6-4C1A-8FEE-0FF912AA7607}"/>
              </a:ext>
            </a:extLst>
          </p:cNvPr>
          <p:cNvSpPr>
            <a:spLocks noGrp="1" noChangeArrowheads="1"/>
          </p:cNvSpPr>
          <p:nvPr>
            <p:ph type="body" idx="1"/>
          </p:nvPr>
        </p:nvSpPr>
        <p:spPr>
          <a:xfrm>
            <a:off x="457200" y="1219200"/>
            <a:ext cx="8229600" cy="4525963"/>
          </a:xfrm>
        </p:spPr>
        <p:txBody>
          <a:bodyPr/>
          <a:lstStyle/>
          <a:p>
            <a:pPr eaLnBrk="1" hangingPunct="1">
              <a:lnSpc>
                <a:spcPct val="90000"/>
              </a:lnSpc>
            </a:pPr>
            <a:r>
              <a:rPr lang="en-US" altLang="en-US" sz="2800" b="1">
                <a:solidFill>
                  <a:srgbClr val="008000"/>
                </a:solidFill>
              </a:rPr>
              <a:t>Introductions</a:t>
            </a:r>
            <a:r>
              <a:rPr lang="en-US" altLang="en-US" sz="2800"/>
              <a:t>: general, provide background information, at least one paragraph in length, help set up a writer’s argument </a:t>
            </a:r>
          </a:p>
          <a:p>
            <a:pPr eaLnBrk="1" hangingPunct="1">
              <a:lnSpc>
                <a:spcPct val="90000"/>
              </a:lnSpc>
              <a:buFontTx/>
              <a:buNone/>
            </a:pPr>
            <a:endParaRPr lang="en-US" altLang="en-US" sz="2800"/>
          </a:p>
          <a:p>
            <a:pPr eaLnBrk="1" hangingPunct="1">
              <a:lnSpc>
                <a:spcPct val="90000"/>
              </a:lnSpc>
            </a:pPr>
            <a:r>
              <a:rPr lang="en-US" altLang="en-US" sz="2800" b="1">
                <a:solidFill>
                  <a:srgbClr val="008000"/>
                </a:solidFill>
              </a:rPr>
              <a:t>Thesis Statements</a:t>
            </a:r>
            <a:r>
              <a:rPr lang="en-US" altLang="en-US" sz="2800"/>
              <a:t>: specific, precise, usually one or two sentences in length, focus on paper’s purpose, list writer’s position and reasons for it, found in the introduction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95212EA-8EBA-467D-99FF-A199C61F10DF}"/>
              </a:ext>
            </a:extLst>
          </p:cNvPr>
          <p:cNvSpPr>
            <a:spLocks noGrp="1" noChangeArrowheads="1"/>
          </p:cNvSpPr>
          <p:nvPr>
            <p:ph type="title"/>
          </p:nvPr>
        </p:nvSpPr>
        <p:spPr>
          <a:xfrm>
            <a:off x="457200" y="274638"/>
            <a:ext cx="8229600" cy="715962"/>
          </a:xfrm>
        </p:spPr>
        <p:txBody>
          <a:bodyPr>
            <a:normAutofit/>
          </a:bodyPr>
          <a:lstStyle/>
          <a:p>
            <a:pPr eaLnBrk="1" hangingPunct="1"/>
            <a:r>
              <a:rPr lang="en-US" altLang="en-US" sz="3200" dirty="0"/>
              <a:t>Introductions </a:t>
            </a:r>
            <a:r>
              <a:rPr lang="en-US" altLang="en-US" sz="2400" dirty="0"/>
              <a:t>(according to UNC.edu)</a:t>
            </a:r>
          </a:p>
        </p:txBody>
      </p:sp>
      <p:sp>
        <p:nvSpPr>
          <p:cNvPr id="20483" name="Rectangle 3">
            <a:extLst>
              <a:ext uri="{FF2B5EF4-FFF2-40B4-BE49-F238E27FC236}">
                <a16:creationId xmlns:a16="http://schemas.microsoft.com/office/drawing/2014/main" id="{5D86D3BF-95A6-4CAF-A844-5DFC42007FC7}"/>
              </a:ext>
            </a:extLst>
          </p:cNvPr>
          <p:cNvSpPr>
            <a:spLocks noGrp="1" noChangeArrowheads="1"/>
          </p:cNvSpPr>
          <p:nvPr>
            <p:ph type="body" idx="1"/>
          </p:nvPr>
        </p:nvSpPr>
        <p:spPr>
          <a:xfrm>
            <a:off x="457200" y="1410159"/>
            <a:ext cx="8229600" cy="4716004"/>
          </a:xfrm>
        </p:spPr>
        <p:txBody>
          <a:bodyPr/>
          <a:lstStyle/>
          <a:p>
            <a:pPr eaLnBrk="1" hangingPunct="1">
              <a:lnSpc>
                <a:spcPct val="90000"/>
              </a:lnSpc>
            </a:pPr>
            <a:r>
              <a:rPr lang="en-US" altLang="en-US" sz="2000" dirty="0"/>
              <a:t>A </a:t>
            </a:r>
            <a:r>
              <a:rPr lang="en-US" altLang="en-US" sz="2000" dirty="0">
                <a:solidFill>
                  <a:srgbClr val="008000"/>
                </a:solidFill>
              </a:rPr>
              <a:t>concise, engaging, and well-written introduction</a:t>
            </a:r>
            <a:r>
              <a:rPr lang="en-US" altLang="en-US" sz="2000" dirty="0"/>
              <a:t> will start your readers off thinking highly of you, your analytical skills, your writing, and your paper. This impression is especially important when the audience you are trying to reach (your instructor) will be grading your work. You must capture your reader’s interest.</a:t>
            </a:r>
          </a:p>
          <a:p>
            <a:pPr eaLnBrk="1" hangingPunct="1">
              <a:lnSpc>
                <a:spcPct val="90000"/>
              </a:lnSpc>
              <a:buFontTx/>
              <a:buNone/>
            </a:pPr>
            <a:endParaRPr lang="en-US" altLang="en-US" sz="2000" b="1" dirty="0"/>
          </a:p>
          <a:p>
            <a:pPr eaLnBrk="1" hangingPunct="1">
              <a:lnSpc>
                <a:spcPct val="90000"/>
              </a:lnSpc>
            </a:pPr>
            <a:r>
              <a:rPr lang="en-US" altLang="en-US" sz="2000" dirty="0"/>
              <a:t>Your introduction should </a:t>
            </a:r>
            <a:r>
              <a:rPr lang="en-US" altLang="en-US" sz="2000" dirty="0">
                <a:solidFill>
                  <a:srgbClr val="008000"/>
                </a:solidFill>
              </a:rPr>
              <a:t>contain a thesis</a:t>
            </a:r>
            <a:r>
              <a:rPr lang="en-US" altLang="en-US" sz="2000" dirty="0"/>
              <a:t> that will assert your main argument. Your introduction should give your reader a sense of the </a:t>
            </a:r>
            <a:r>
              <a:rPr lang="en-US" altLang="en-US" sz="2000" dirty="0">
                <a:solidFill>
                  <a:srgbClr val="008000"/>
                </a:solidFill>
              </a:rPr>
              <a:t>kinds of information you will use to support your argument</a:t>
            </a:r>
            <a:r>
              <a:rPr lang="en-US" altLang="en-US" sz="2000" dirty="0"/>
              <a:t> along with the </a:t>
            </a:r>
            <a:r>
              <a:rPr lang="en-US" altLang="en-US" sz="2000" dirty="0">
                <a:solidFill>
                  <a:srgbClr val="008000"/>
                </a:solidFill>
              </a:rPr>
              <a:t>organization</a:t>
            </a:r>
            <a:r>
              <a:rPr lang="en-US" altLang="en-US" sz="2000" dirty="0"/>
              <a:t> of the body paragraphs. </a:t>
            </a:r>
            <a:r>
              <a:rPr lang="en-US" altLang="en-US" sz="2000" dirty="0">
                <a:solidFill>
                  <a:srgbClr val="008000"/>
                </a:solidFill>
              </a:rPr>
              <a:t>Think of the introduction as a road map for your reader to follow.</a:t>
            </a:r>
            <a:r>
              <a:rPr lang="en-US" altLang="en-US" sz="2000" dirty="0"/>
              <a:t> Once the introduction has been read, your reader should not be surprised with any information found in the body paragraphs. </a:t>
            </a:r>
          </a:p>
          <a:p>
            <a:pPr eaLnBrk="1" hangingPunct="1">
              <a:lnSpc>
                <a:spcPct val="90000"/>
              </a:lnSpc>
            </a:pPr>
            <a:endParaRPr lang="en-US" altLang="en-US" sz="2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D02A808-321A-4354-B736-428A97B86E0A}"/>
              </a:ext>
            </a:extLst>
          </p:cNvPr>
          <p:cNvSpPr>
            <a:spLocks noGrp="1" noChangeArrowheads="1"/>
          </p:cNvSpPr>
          <p:nvPr>
            <p:ph type="title"/>
          </p:nvPr>
        </p:nvSpPr>
        <p:spPr>
          <a:xfrm>
            <a:off x="457200" y="0"/>
            <a:ext cx="8229600" cy="792163"/>
          </a:xfrm>
        </p:spPr>
        <p:txBody>
          <a:bodyPr/>
          <a:lstStyle/>
          <a:p>
            <a:pPr eaLnBrk="1" hangingPunct="1"/>
            <a:r>
              <a:rPr lang="en-US" altLang="en-US" sz="3200" b="1">
                <a:solidFill>
                  <a:schemeClr val="tx1"/>
                </a:solidFill>
              </a:rPr>
              <a:t>Effective Introductions</a:t>
            </a:r>
          </a:p>
        </p:txBody>
      </p:sp>
      <p:sp>
        <p:nvSpPr>
          <p:cNvPr id="22531" name="Rectangle 3">
            <a:extLst>
              <a:ext uri="{FF2B5EF4-FFF2-40B4-BE49-F238E27FC236}">
                <a16:creationId xmlns:a16="http://schemas.microsoft.com/office/drawing/2014/main" id="{E87E293C-91D4-4209-8A62-B14EBAC3F18D}"/>
              </a:ext>
            </a:extLst>
          </p:cNvPr>
          <p:cNvSpPr>
            <a:spLocks noGrp="1" noChangeArrowheads="1"/>
          </p:cNvSpPr>
          <p:nvPr>
            <p:ph type="body" idx="1"/>
          </p:nvPr>
        </p:nvSpPr>
        <p:spPr>
          <a:xfrm>
            <a:off x="368147" y="1322024"/>
            <a:ext cx="8407706" cy="5211763"/>
          </a:xfrm>
        </p:spPr>
        <p:txBody>
          <a:bodyPr/>
          <a:lstStyle/>
          <a:p>
            <a:pPr eaLnBrk="1" hangingPunct="1">
              <a:lnSpc>
                <a:spcPct val="80000"/>
              </a:lnSpc>
            </a:pPr>
            <a:r>
              <a:rPr lang="en-US" altLang="en-US" sz="2500" dirty="0"/>
              <a:t>Think about the question(s) you are trying to answer; </a:t>
            </a:r>
            <a:r>
              <a:rPr lang="en-US" altLang="en-US" sz="2500" b="1" dirty="0"/>
              <a:t>don’t ask questions, answer them</a:t>
            </a:r>
            <a:r>
              <a:rPr lang="en-US" altLang="en-US" sz="2500" dirty="0"/>
              <a:t>.</a:t>
            </a:r>
          </a:p>
          <a:p>
            <a:pPr eaLnBrk="1" hangingPunct="1">
              <a:lnSpc>
                <a:spcPct val="80000"/>
              </a:lnSpc>
            </a:pPr>
            <a:r>
              <a:rPr lang="en-US" altLang="en-US" sz="2500" dirty="0"/>
              <a:t>Write your introduction last; it may be easier to write your body paragraphs and argument first so you will know what to state in your introduction. </a:t>
            </a:r>
          </a:p>
          <a:p>
            <a:pPr eaLnBrk="1" hangingPunct="1">
              <a:lnSpc>
                <a:spcPct val="80000"/>
              </a:lnSpc>
            </a:pPr>
            <a:r>
              <a:rPr lang="en-US" altLang="en-US" sz="2500" dirty="0"/>
              <a:t>Start with a hook (a quote, interesting fact, anecdote, etc.).</a:t>
            </a:r>
          </a:p>
          <a:p>
            <a:pPr eaLnBrk="1" hangingPunct="1">
              <a:lnSpc>
                <a:spcPct val="80000"/>
              </a:lnSpc>
            </a:pPr>
            <a:r>
              <a:rPr lang="en-US" altLang="en-US" sz="2500" dirty="0"/>
              <a:t>Make sure your </a:t>
            </a:r>
            <a:r>
              <a:rPr lang="en-US" altLang="en-US" sz="2500" dirty="0">
                <a:solidFill>
                  <a:srgbClr val="008000"/>
                </a:solidFill>
              </a:rPr>
              <a:t>first sentence says something useful!!</a:t>
            </a:r>
            <a:r>
              <a:rPr lang="en-US" altLang="en-US" sz="2500" dirty="0"/>
              <a:t> </a:t>
            </a:r>
            <a:r>
              <a:rPr lang="en-US" altLang="en-US" sz="2500" dirty="0">
                <a:solidFill>
                  <a:srgbClr val="008000"/>
                </a:solidFill>
              </a:rPr>
              <a:t>Write with confidence</a:t>
            </a:r>
            <a:r>
              <a:rPr lang="en-US" altLang="en-US" sz="2500" dirty="0"/>
              <a:t>, and avoid statements like "In this paper, I will suggest that Frederick Douglass valued education." It is more convincing to say “Frederick Douglass valued education” than to tell us you are going to say he did.</a:t>
            </a:r>
          </a:p>
          <a:p>
            <a:pPr eaLnBrk="1" hangingPunct="1">
              <a:lnSpc>
                <a:spcPct val="80000"/>
              </a:lnSpc>
            </a:pPr>
            <a:endParaRPr lang="en-US" altLang="en-US" sz="25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68B07E8-3058-434C-9E2E-BC824790B956}"/>
              </a:ext>
            </a:extLst>
          </p:cNvPr>
          <p:cNvSpPr>
            <a:spLocks noGrp="1" noChangeArrowheads="1"/>
          </p:cNvSpPr>
          <p:nvPr>
            <p:ph type="title"/>
          </p:nvPr>
        </p:nvSpPr>
        <p:spPr>
          <a:xfrm>
            <a:off x="381000" y="228600"/>
            <a:ext cx="8305800" cy="685800"/>
          </a:xfrm>
        </p:spPr>
        <p:txBody>
          <a:bodyPr>
            <a:normAutofit fontScale="90000"/>
          </a:bodyPr>
          <a:lstStyle/>
          <a:p>
            <a:pPr eaLnBrk="1" hangingPunct="1"/>
            <a:r>
              <a:rPr lang="en-US" altLang="en-US" sz="3200" b="1"/>
              <a:t>Ineffective Introductions:</a:t>
            </a:r>
            <a:br>
              <a:rPr lang="en-US" altLang="en-US" sz="2800"/>
            </a:br>
            <a:r>
              <a:rPr lang="en-US" altLang="en-US" sz="2000"/>
              <a:t>Examples of what does </a:t>
            </a:r>
            <a:r>
              <a:rPr lang="en-US" altLang="en-US" sz="2000" b="1"/>
              <a:t>NOT</a:t>
            </a:r>
            <a:r>
              <a:rPr lang="en-US" altLang="en-US" sz="2000"/>
              <a:t> work.</a:t>
            </a:r>
            <a:endParaRPr lang="en-US" altLang="en-US" sz="2800"/>
          </a:p>
        </p:txBody>
      </p:sp>
      <p:sp>
        <p:nvSpPr>
          <p:cNvPr id="24579" name="Rectangle 3">
            <a:extLst>
              <a:ext uri="{FF2B5EF4-FFF2-40B4-BE49-F238E27FC236}">
                <a16:creationId xmlns:a16="http://schemas.microsoft.com/office/drawing/2014/main" id="{3AEB3529-B3F1-4AD0-A457-BDAAE7C49A6B}"/>
              </a:ext>
            </a:extLst>
          </p:cNvPr>
          <p:cNvSpPr>
            <a:spLocks noGrp="1" noChangeArrowheads="1"/>
          </p:cNvSpPr>
          <p:nvPr>
            <p:ph type="body" idx="1"/>
          </p:nvPr>
        </p:nvSpPr>
        <p:spPr>
          <a:xfrm>
            <a:off x="228600" y="1066800"/>
            <a:ext cx="8458200" cy="4953000"/>
          </a:xfrm>
        </p:spPr>
        <p:txBody>
          <a:bodyPr/>
          <a:lstStyle/>
          <a:p>
            <a:pPr eaLnBrk="1" hangingPunct="1">
              <a:lnSpc>
                <a:spcPct val="90000"/>
              </a:lnSpc>
              <a:buFontTx/>
              <a:buNone/>
            </a:pPr>
            <a:endParaRPr lang="en-US" altLang="en-US" sz="1600" b="1"/>
          </a:p>
          <a:p>
            <a:pPr eaLnBrk="1" hangingPunct="1">
              <a:lnSpc>
                <a:spcPct val="90000"/>
              </a:lnSpc>
            </a:pPr>
            <a:r>
              <a:rPr lang="en-US" altLang="en-US" sz="1600" b="1"/>
              <a:t>1. The place holder introduction</a:t>
            </a:r>
            <a:r>
              <a:rPr lang="en-US" altLang="en-US" sz="1600"/>
              <a:t>. Essentially, this is weak and contains several sentences that are vague and don't really say much. </a:t>
            </a:r>
            <a:endParaRPr lang="en-US" altLang="en-US" sz="1600" b="1"/>
          </a:p>
          <a:p>
            <a:pPr eaLnBrk="1" hangingPunct="1">
              <a:lnSpc>
                <a:spcPct val="90000"/>
              </a:lnSpc>
            </a:pPr>
            <a:endParaRPr lang="en-US" altLang="en-US" sz="1600" b="1"/>
          </a:p>
          <a:p>
            <a:pPr eaLnBrk="1" hangingPunct="1">
              <a:lnSpc>
                <a:spcPct val="90000"/>
              </a:lnSpc>
            </a:pPr>
            <a:r>
              <a:rPr lang="en-US" altLang="en-US" sz="1600" b="1"/>
              <a:t>2. The restated question introduction.</a:t>
            </a:r>
            <a:r>
              <a:rPr lang="en-US" altLang="en-US" sz="1600"/>
              <a:t> Don’t simply restate what the essay prompt asks you to do. You must answer the question asked. </a:t>
            </a:r>
          </a:p>
          <a:p>
            <a:pPr eaLnBrk="1" hangingPunct="1">
              <a:lnSpc>
                <a:spcPct val="90000"/>
              </a:lnSpc>
              <a:buFontTx/>
              <a:buNone/>
            </a:pPr>
            <a:endParaRPr lang="en-US" altLang="en-US" sz="1600" b="1"/>
          </a:p>
          <a:p>
            <a:pPr eaLnBrk="1" hangingPunct="1">
              <a:lnSpc>
                <a:spcPct val="90000"/>
              </a:lnSpc>
            </a:pPr>
            <a:r>
              <a:rPr lang="en-US" altLang="en-US" sz="1600" b="1"/>
              <a:t>3. The Webster's Dictionary introduction.</a:t>
            </a:r>
            <a:r>
              <a:rPr lang="en-US" altLang="en-US" sz="1600"/>
              <a:t> Do not begin an essay with a definition from a dictionary; anyone can look a word up and copy down what Webster says. Develop your own definition of the term in the specific context of the assignment, or if you use a definition from one of the sources you've been reading for class. </a:t>
            </a:r>
          </a:p>
          <a:p>
            <a:pPr eaLnBrk="1" hangingPunct="1">
              <a:lnSpc>
                <a:spcPct val="90000"/>
              </a:lnSpc>
              <a:buFontTx/>
              <a:buNone/>
            </a:pPr>
            <a:endParaRPr lang="en-US" altLang="en-US" sz="1600" b="1"/>
          </a:p>
          <a:p>
            <a:pPr eaLnBrk="1" hangingPunct="1">
              <a:lnSpc>
                <a:spcPct val="90000"/>
              </a:lnSpc>
            </a:pPr>
            <a:r>
              <a:rPr lang="en-US" altLang="en-US" sz="1600" b="1"/>
              <a:t>4. The "dawn of man" introduction.</a:t>
            </a:r>
            <a:r>
              <a:rPr lang="en-US" altLang="en-US" sz="1600"/>
              <a:t> This kind of introduction generally makes broad, sweeping statements about the relevance of this topic since the beginning of time. It is usually very general and fails to connect to the thesis. </a:t>
            </a:r>
            <a:r>
              <a:rPr lang="en-US" altLang="en-US" sz="1600" i="1"/>
              <a:t>Example: Since the dawn of man, slavery has been a problem in human history.</a:t>
            </a:r>
            <a:endParaRPr lang="en-US" altLang="en-US" sz="1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88C9-60F1-4DDB-9378-EA51B6E2B9B1}"/>
              </a:ext>
            </a:extLst>
          </p:cNvPr>
          <p:cNvSpPr>
            <a:spLocks noGrp="1"/>
          </p:cNvSpPr>
          <p:nvPr>
            <p:ph type="title"/>
          </p:nvPr>
        </p:nvSpPr>
        <p:spPr/>
        <p:txBody>
          <a:bodyPr/>
          <a:lstStyle/>
          <a:p>
            <a:r>
              <a:rPr lang="en-GB" dirty="0"/>
              <a:t>Critical thinking is </a:t>
            </a:r>
            <a:r>
              <a:rPr lang="en-GB" b="1" dirty="0"/>
              <a:t>not</a:t>
            </a:r>
            <a:r>
              <a:rPr lang="en-GB" dirty="0"/>
              <a:t> about …</a:t>
            </a:r>
          </a:p>
        </p:txBody>
      </p:sp>
      <p:sp>
        <p:nvSpPr>
          <p:cNvPr id="3" name="Content Placeholder 2">
            <a:extLst>
              <a:ext uri="{FF2B5EF4-FFF2-40B4-BE49-F238E27FC236}">
                <a16:creationId xmlns:a16="http://schemas.microsoft.com/office/drawing/2014/main" id="{5E59BF92-27AE-4A0E-BD97-2A5C60C987DE}"/>
              </a:ext>
            </a:extLst>
          </p:cNvPr>
          <p:cNvSpPr>
            <a:spLocks noGrp="1"/>
          </p:cNvSpPr>
          <p:nvPr>
            <p:ph idx="1"/>
          </p:nvPr>
        </p:nvSpPr>
        <p:spPr/>
        <p:txBody>
          <a:bodyPr>
            <a:normAutofit fontScale="85000" lnSpcReduction="10000"/>
          </a:bodyPr>
          <a:lstStyle/>
          <a:p>
            <a:r>
              <a:rPr lang="en-GB" dirty="0"/>
              <a:t>… being smart</a:t>
            </a:r>
          </a:p>
          <a:p>
            <a:r>
              <a:rPr lang="en-GB" dirty="0"/>
              <a:t>… being always right</a:t>
            </a:r>
          </a:p>
          <a:p>
            <a:endParaRPr lang="en-GB" dirty="0"/>
          </a:p>
          <a:p>
            <a:r>
              <a:rPr lang="en-GB" b="1" dirty="0"/>
              <a:t>It is about:</a:t>
            </a:r>
          </a:p>
          <a:p>
            <a:r>
              <a:rPr lang="en-GB" i="1" dirty="0"/>
              <a:t>Habits</a:t>
            </a:r>
            <a:r>
              <a:rPr lang="en-GB" dirty="0"/>
              <a:t> that can be practiced</a:t>
            </a:r>
          </a:p>
          <a:p>
            <a:r>
              <a:rPr lang="en-GB" dirty="0"/>
              <a:t>Baron’s (1996) </a:t>
            </a:r>
            <a:r>
              <a:rPr lang="en-GB" i="1" dirty="0"/>
              <a:t>actively open-minded thinking</a:t>
            </a:r>
          </a:p>
          <a:p>
            <a:r>
              <a:rPr lang="en-GB" dirty="0"/>
              <a:t>“In good thinking: </a:t>
            </a:r>
          </a:p>
          <a:p>
            <a:pPr lvl="1"/>
            <a:r>
              <a:rPr lang="en-GB" b="1" dirty="0"/>
              <a:t>search is sufficiently thorough </a:t>
            </a:r>
            <a:r>
              <a:rPr lang="en-GB" dirty="0"/>
              <a:t>for the question; </a:t>
            </a:r>
          </a:p>
          <a:p>
            <a:pPr lvl="1"/>
            <a:r>
              <a:rPr lang="en-GB" dirty="0"/>
              <a:t>search and inference are </a:t>
            </a:r>
            <a:r>
              <a:rPr lang="en-GB" b="1" dirty="0"/>
              <a:t>fair to all possibilities </a:t>
            </a:r>
            <a:r>
              <a:rPr lang="en-GB" dirty="0"/>
              <a:t>under consideration [including ones other than our initial/preferred position]; and </a:t>
            </a:r>
          </a:p>
          <a:p>
            <a:pPr lvl="1"/>
            <a:r>
              <a:rPr lang="en-GB" b="1" dirty="0"/>
              <a:t>confidence is appropriate </a:t>
            </a:r>
            <a:r>
              <a:rPr lang="en-GB" dirty="0"/>
              <a:t>to the </a:t>
            </a:r>
            <a:r>
              <a:rPr lang="en-GB" b="1" dirty="0"/>
              <a:t>amount of search </a:t>
            </a:r>
            <a:r>
              <a:rPr lang="en-GB" dirty="0"/>
              <a:t>that has been done and the </a:t>
            </a:r>
            <a:r>
              <a:rPr lang="en-GB" b="1" dirty="0"/>
              <a:t>quality of the inferences </a:t>
            </a:r>
            <a:r>
              <a:rPr lang="en-GB" dirty="0"/>
              <a:t>made.” </a:t>
            </a:r>
          </a:p>
        </p:txBody>
      </p:sp>
    </p:spTree>
    <p:extLst>
      <p:ext uri="{BB962C8B-B14F-4D97-AF65-F5344CB8AC3E}">
        <p14:creationId xmlns:p14="http://schemas.microsoft.com/office/powerpoint/2010/main" val="128918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AE4E402-BEA9-40FD-84F7-004BBCE83177}"/>
              </a:ext>
            </a:extLst>
          </p:cNvPr>
          <p:cNvSpPr>
            <a:spLocks noGrp="1" noChangeArrowheads="1"/>
          </p:cNvSpPr>
          <p:nvPr>
            <p:ph type="title"/>
          </p:nvPr>
        </p:nvSpPr>
        <p:spPr>
          <a:xfrm>
            <a:off x="457200" y="274638"/>
            <a:ext cx="8229600" cy="639762"/>
          </a:xfrm>
        </p:spPr>
        <p:txBody>
          <a:bodyPr/>
          <a:lstStyle/>
          <a:p>
            <a:pPr eaLnBrk="1" hangingPunct="1"/>
            <a:r>
              <a:rPr lang="en-US" altLang="en-US" sz="3200"/>
              <a:t>Thesis Statements </a:t>
            </a:r>
            <a:r>
              <a:rPr lang="en-US" altLang="en-US" sz="2400"/>
              <a:t>(according to UNC.edu)</a:t>
            </a:r>
          </a:p>
        </p:txBody>
      </p:sp>
      <p:sp>
        <p:nvSpPr>
          <p:cNvPr id="26627" name="Rectangle 3">
            <a:extLst>
              <a:ext uri="{FF2B5EF4-FFF2-40B4-BE49-F238E27FC236}">
                <a16:creationId xmlns:a16="http://schemas.microsoft.com/office/drawing/2014/main" id="{D74F0CD5-F9A9-4A0D-83E2-6487D6516190}"/>
              </a:ext>
            </a:extLst>
          </p:cNvPr>
          <p:cNvSpPr>
            <a:spLocks noGrp="1" noChangeArrowheads="1"/>
          </p:cNvSpPr>
          <p:nvPr>
            <p:ph type="body" idx="1"/>
          </p:nvPr>
        </p:nvSpPr>
        <p:spPr>
          <a:xfrm>
            <a:off x="457200" y="914400"/>
            <a:ext cx="8229600" cy="5211763"/>
          </a:xfrm>
        </p:spPr>
        <p:txBody>
          <a:bodyPr/>
          <a:lstStyle/>
          <a:p>
            <a:pPr eaLnBrk="1" hangingPunct="1"/>
            <a:endParaRPr lang="en-US" altLang="en-US" sz="2400"/>
          </a:p>
          <a:p>
            <a:pPr eaLnBrk="1" hangingPunct="1"/>
            <a:r>
              <a:rPr lang="en-US" altLang="en-US" sz="2000"/>
              <a:t>Thesis statements </a:t>
            </a:r>
            <a:r>
              <a:rPr lang="en-US" altLang="en-US" sz="2000">
                <a:solidFill>
                  <a:srgbClr val="008000"/>
                </a:solidFill>
              </a:rPr>
              <a:t>present your argument</a:t>
            </a:r>
            <a:r>
              <a:rPr lang="en-US" altLang="en-US" sz="2000"/>
              <a:t> to the reader. Your thesis directly answers the question asked in the prompt. It is </a:t>
            </a:r>
            <a:r>
              <a:rPr lang="en-US" altLang="en-US" sz="2000">
                <a:solidFill>
                  <a:srgbClr val="008000"/>
                </a:solidFill>
              </a:rPr>
              <a:t>an interpretation of a question or subject</a:t>
            </a:r>
            <a:r>
              <a:rPr lang="en-US" altLang="en-US" sz="2000"/>
              <a:t>, not the subject itself. </a:t>
            </a:r>
          </a:p>
          <a:p>
            <a:pPr eaLnBrk="1" hangingPunct="1"/>
            <a:endParaRPr lang="en-US" altLang="en-US" sz="2000"/>
          </a:p>
          <a:p>
            <a:pPr eaLnBrk="1" hangingPunct="1"/>
            <a:r>
              <a:rPr lang="en-US" altLang="en-US" sz="2000"/>
              <a:t>Depending on the length of the essay, the thesis statement should be </a:t>
            </a:r>
            <a:r>
              <a:rPr lang="en-US" altLang="en-US" sz="2000">
                <a:solidFill>
                  <a:srgbClr val="008000"/>
                </a:solidFill>
              </a:rPr>
              <a:t>one or two sentences in length</a:t>
            </a:r>
            <a:r>
              <a:rPr lang="en-US" altLang="en-US" sz="2000"/>
              <a:t>. It is very </a:t>
            </a:r>
            <a:r>
              <a:rPr lang="en-US" altLang="en-US" sz="2000">
                <a:solidFill>
                  <a:srgbClr val="008000"/>
                </a:solidFill>
              </a:rPr>
              <a:t>specific</a:t>
            </a:r>
            <a:r>
              <a:rPr lang="en-US" altLang="en-US" sz="2000"/>
              <a:t>, and it explains to your reader what the body paragraphs will contain along with the evidence you use to persuade your reader the logic of your interpretation.</a:t>
            </a:r>
          </a:p>
          <a:p>
            <a:pPr eaLnBrk="1" hangingPunct="1"/>
            <a:endParaRPr lang="en-US" alt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DC12164-CF95-427A-9CE3-BCFF9AB064AC}"/>
              </a:ext>
            </a:extLst>
          </p:cNvPr>
          <p:cNvSpPr>
            <a:spLocks noGrp="1" noChangeArrowheads="1"/>
          </p:cNvSpPr>
          <p:nvPr>
            <p:ph type="title"/>
          </p:nvPr>
        </p:nvSpPr>
        <p:spPr>
          <a:xfrm>
            <a:off x="457200" y="228600"/>
            <a:ext cx="8229600" cy="639763"/>
          </a:xfrm>
        </p:spPr>
        <p:txBody>
          <a:bodyPr/>
          <a:lstStyle/>
          <a:p>
            <a:pPr eaLnBrk="1" hangingPunct="1"/>
            <a:r>
              <a:rPr lang="en-US" altLang="en-US" sz="3200"/>
              <a:t>How is your thesis? Ask yourself…</a:t>
            </a:r>
          </a:p>
        </p:txBody>
      </p:sp>
      <p:sp>
        <p:nvSpPr>
          <p:cNvPr id="28675" name="Rectangle 3">
            <a:extLst>
              <a:ext uri="{FF2B5EF4-FFF2-40B4-BE49-F238E27FC236}">
                <a16:creationId xmlns:a16="http://schemas.microsoft.com/office/drawing/2014/main" id="{1EA1578B-CF3F-475C-A3CA-4C78D49DC833}"/>
              </a:ext>
            </a:extLst>
          </p:cNvPr>
          <p:cNvSpPr>
            <a:spLocks noGrp="1" noChangeArrowheads="1"/>
          </p:cNvSpPr>
          <p:nvPr>
            <p:ph type="body" idx="1"/>
          </p:nvPr>
        </p:nvSpPr>
        <p:spPr>
          <a:xfrm>
            <a:off x="381000" y="1066800"/>
            <a:ext cx="8305800" cy="5410200"/>
          </a:xfrm>
        </p:spPr>
        <p:txBody>
          <a:bodyPr/>
          <a:lstStyle/>
          <a:p>
            <a:pPr eaLnBrk="1" hangingPunct="1">
              <a:lnSpc>
                <a:spcPct val="80000"/>
              </a:lnSpc>
            </a:pPr>
            <a:r>
              <a:rPr lang="en-US" altLang="en-US" sz="2400" i="1"/>
              <a:t>Do I answer the question?</a:t>
            </a:r>
            <a:r>
              <a:rPr lang="en-US" altLang="en-US" sz="2400"/>
              <a:t> Re-read the essay prompt; it may help you focus. </a:t>
            </a:r>
          </a:p>
          <a:p>
            <a:pPr eaLnBrk="1" hangingPunct="1">
              <a:lnSpc>
                <a:spcPct val="80000"/>
              </a:lnSpc>
              <a:buFontTx/>
              <a:buNone/>
            </a:pPr>
            <a:endParaRPr lang="en-US" altLang="en-US" sz="2400" i="1"/>
          </a:p>
          <a:p>
            <a:pPr eaLnBrk="1" hangingPunct="1">
              <a:lnSpc>
                <a:spcPct val="80000"/>
              </a:lnSpc>
            </a:pPr>
            <a:r>
              <a:rPr lang="en-US" altLang="en-US" sz="2400" i="1"/>
              <a:t>Have I taken a position that others might challenge or oppose? </a:t>
            </a:r>
            <a:r>
              <a:rPr lang="en-US" altLang="en-US" sz="2400"/>
              <a:t>If somebody could disagree with your thesis, then you have started your argument. If not, rethink it.</a:t>
            </a:r>
          </a:p>
          <a:p>
            <a:pPr eaLnBrk="1" hangingPunct="1">
              <a:lnSpc>
                <a:spcPct val="80000"/>
              </a:lnSpc>
            </a:pPr>
            <a:endParaRPr lang="en-US" altLang="en-US" sz="2400" i="1"/>
          </a:p>
          <a:p>
            <a:pPr eaLnBrk="1" hangingPunct="1">
              <a:lnSpc>
                <a:spcPct val="80000"/>
              </a:lnSpc>
            </a:pPr>
            <a:r>
              <a:rPr lang="en-US" altLang="en-US" sz="2400" i="1"/>
              <a:t>Is my thesis statement specific enough?</a:t>
            </a:r>
            <a:r>
              <a:rPr lang="en-US" altLang="en-US" sz="2400"/>
              <a:t> If your thesis contains words like "good" or "successful," see if you could be more specific: </a:t>
            </a:r>
            <a:r>
              <a:rPr lang="en-US" altLang="en-US" sz="2400" i="1"/>
              <a:t>why</a:t>
            </a:r>
            <a:r>
              <a:rPr lang="en-US" altLang="en-US" sz="2400"/>
              <a:t> is something "good"; </a:t>
            </a:r>
            <a:r>
              <a:rPr lang="en-US" altLang="en-US" sz="2400" i="1"/>
              <a:t>what specifically</a:t>
            </a:r>
            <a:r>
              <a:rPr lang="en-US" altLang="en-US" sz="2400"/>
              <a:t> makes something "successful"? </a:t>
            </a:r>
          </a:p>
          <a:p>
            <a:pPr eaLnBrk="1" hangingPunct="1">
              <a:lnSpc>
                <a:spcPct val="80000"/>
              </a:lnSpc>
            </a:pPr>
            <a:endParaRPr lang="en-US" altLang="en-US" sz="2400" i="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B6789C6C-B5AB-4E74-A561-D16CE3662423}"/>
              </a:ext>
            </a:extLst>
          </p:cNvPr>
          <p:cNvSpPr>
            <a:spLocks noGrp="1" noChangeArrowheads="1"/>
          </p:cNvSpPr>
          <p:nvPr>
            <p:ph type="body" idx="1"/>
          </p:nvPr>
        </p:nvSpPr>
        <p:spPr>
          <a:xfrm>
            <a:off x="381000" y="609600"/>
            <a:ext cx="8229600" cy="4525963"/>
          </a:xfrm>
        </p:spPr>
        <p:txBody>
          <a:bodyPr/>
          <a:lstStyle/>
          <a:p>
            <a:pPr eaLnBrk="1" hangingPunct="1">
              <a:lnSpc>
                <a:spcPct val="80000"/>
              </a:lnSpc>
            </a:pPr>
            <a:r>
              <a:rPr lang="en-US" altLang="en-US" sz="2400" i="1"/>
              <a:t>Does my thesis pass the "So what?" test?</a:t>
            </a:r>
            <a:r>
              <a:rPr lang="en-US" altLang="en-US" sz="2400"/>
              <a:t> If a reader's first response is, "So what?" then you need to clarify or connect to a larger issue.</a:t>
            </a:r>
          </a:p>
          <a:p>
            <a:pPr eaLnBrk="1" hangingPunct="1">
              <a:lnSpc>
                <a:spcPct val="80000"/>
              </a:lnSpc>
            </a:pPr>
            <a:endParaRPr lang="en-US" altLang="en-US" sz="2400" i="1"/>
          </a:p>
          <a:p>
            <a:pPr eaLnBrk="1" hangingPunct="1">
              <a:lnSpc>
                <a:spcPct val="80000"/>
              </a:lnSpc>
            </a:pPr>
            <a:r>
              <a:rPr lang="en-US" altLang="en-US" sz="2400" i="1"/>
              <a:t>Does my essay support my thesis specifically and without wandering? </a:t>
            </a:r>
            <a:r>
              <a:rPr lang="en-US" altLang="en-US" sz="2400"/>
              <a:t>If the body of your essay introduces new ideas not found in your thesis, you need to rewrite. Always reassess and revise your writing as necessary. </a:t>
            </a:r>
          </a:p>
          <a:p>
            <a:pPr eaLnBrk="1" hangingPunct="1">
              <a:lnSpc>
                <a:spcPct val="80000"/>
              </a:lnSpc>
            </a:pPr>
            <a:endParaRPr lang="en-US" altLang="en-US" sz="2400" i="1"/>
          </a:p>
          <a:p>
            <a:pPr eaLnBrk="1" hangingPunct="1">
              <a:lnSpc>
                <a:spcPct val="80000"/>
              </a:lnSpc>
            </a:pPr>
            <a:r>
              <a:rPr lang="en-US" altLang="en-US" sz="2400" i="1"/>
              <a:t>Does my thesis pass the "how and why?" test?</a:t>
            </a:r>
            <a:r>
              <a:rPr lang="en-US" altLang="en-US" sz="2400"/>
              <a:t> If a reader's first response is "how?" or "why?" your thesis may be too open-ended and lack guidance for the reader.</a:t>
            </a:r>
            <a:endParaRPr lang="en-US" altLang="en-US" sz="1800"/>
          </a:p>
          <a:p>
            <a:pPr eaLnBrk="1" hangingPunct="1">
              <a:lnSpc>
                <a:spcPct val="80000"/>
              </a:lnSpc>
            </a:pPr>
            <a:endParaRPr lang="en-US"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66102D7-0645-42C4-A212-83E7F180CAA8}"/>
              </a:ext>
            </a:extLst>
          </p:cNvPr>
          <p:cNvSpPr>
            <a:spLocks noGrp="1" noChangeArrowheads="1"/>
          </p:cNvSpPr>
          <p:nvPr>
            <p:ph type="title"/>
          </p:nvPr>
        </p:nvSpPr>
        <p:spPr>
          <a:xfrm>
            <a:off x="457200" y="274638"/>
            <a:ext cx="8229600" cy="715962"/>
          </a:xfrm>
        </p:spPr>
        <p:txBody>
          <a:bodyPr/>
          <a:lstStyle/>
          <a:p>
            <a:pPr eaLnBrk="1" hangingPunct="1"/>
            <a:r>
              <a:rPr lang="en-US" altLang="en-US" sz="3200"/>
              <a:t>Body Paragraphs</a:t>
            </a:r>
          </a:p>
        </p:txBody>
      </p:sp>
      <p:sp>
        <p:nvSpPr>
          <p:cNvPr id="32771" name="Rectangle 3">
            <a:extLst>
              <a:ext uri="{FF2B5EF4-FFF2-40B4-BE49-F238E27FC236}">
                <a16:creationId xmlns:a16="http://schemas.microsoft.com/office/drawing/2014/main" id="{20EC9AAD-4478-4E85-BBDC-B5AEEB18446C}"/>
              </a:ext>
            </a:extLst>
          </p:cNvPr>
          <p:cNvSpPr>
            <a:spLocks noGrp="1" noChangeArrowheads="1"/>
          </p:cNvSpPr>
          <p:nvPr>
            <p:ph type="body" idx="1"/>
          </p:nvPr>
        </p:nvSpPr>
        <p:spPr>
          <a:xfrm>
            <a:off x="381000" y="1219200"/>
            <a:ext cx="8458200" cy="5638800"/>
          </a:xfrm>
        </p:spPr>
        <p:txBody>
          <a:bodyPr/>
          <a:lstStyle/>
          <a:p>
            <a:pPr eaLnBrk="1" hangingPunct="1">
              <a:lnSpc>
                <a:spcPct val="90000"/>
              </a:lnSpc>
            </a:pPr>
            <a:r>
              <a:rPr lang="en-US" altLang="en-US" sz="2400">
                <a:solidFill>
                  <a:srgbClr val="008000"/>
                </a:solidFill>
              </a:rPr>
              <a:t>1. Topic Sentence</a:t>
            </a:r>
          </a:p>
          <a:p>
            <a:pPr lvl="1" eaLnBrk="1" hangingPunct="1">
              <a:lnSpc>
                <a:spcPct val="90000"/>
              </a:lnSpc>
            </a:pPr>
            <a:r>
              <a:rPr lang="en-US" altLang="en-US" sz="2200"/>
              <a:t>Formulate a controlling idea that relates back to reasons given in the thesis. This idea will direct the paragraph’s development.</a:t>
            </a:r>
          </a:p>
          <a:p>
            <a:pPr eaLnBrk="1" hangingPunct="1">
              <a:lnSpc>
                <a:spcPct val="90000"/>
              </a:lnSpc>
            </a:pPr>
            <a:r>
              <a:rPr lang="en-US" altLang="en-US" sz="2400">
                <a:solidFill>
                  <a:srgbClr val="008000"/>
                </a:solidFill>
              </a:rPr>
              <a:t>2. Explain the controlling idea</a:t>
            </a:r>
          </a:p>
          <a:p>
            <a:pPr lvl="1" eaLnBrk="1" hangingPunct="1">
              <a:lnSpc>
                <a:spcPct val="90000"/>
              </a:lnSpc>
            </a:pPr>
            <a:r>
              <a:rPr lang="en-US" altLang="en-US" sz="2200"/>
              <a:t>Explain how your reader should interpret the information. Explain your thoughts about the topic/idea.</a:t>
            </a:r>
          </a:p>
          <a:p>
            <a:pPr eaLnBrk="1" hangingPunct="1">
              <a:lnSpc>
                <a:spcPct val="90000"/>
              </a:lnSpc>
            </a:pPr>
            <a:r>
              <a:rPr lang="en-US" altLang="en-US" sz="2400">
                <a:solidFill>
                  <a:srgbClr val="008000"/>
                </a:solidFill>
              </a:rPr>
              <a:t>3. Provide multiple examples for support</a:t>
            </a:r>
          </a:p>
          <a:p>
            <a:pPr lvl="1" eaLnBrk="1" hangingPunct="1">
              <a:lnSpc>
                <a:spcPct val="90000"/>
              </a:lnSpc>
            </a:pPr>
            <a:r>
              <a:rPr lang="en-US" altLang="en-US" sz="2200"/>
              <a:t>Provide support or evidence for the idea/explanation. This establishes a relationship between the main idea and the explanation.</a:t>
            </a:r>
          </a:p>
          <a:p>
            <a:pPr lvl="1" eaLnBrk="1" hangingPunct="1">
              <a:lnSpc>
                <a:spcPct val="90000"/>
              </a:lnSpc>
            </a:pPr>
            <a:endParaRPr lang="en-US"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1D1BA407-E979-467A-96FA-A6E3B69FA1F0}"/>
              </a:ext>
            </a:extLst>
          </p:cNvPr>
          <p:cNvSpPr>
            <a:spLocks noGrp="1" noChangeArrowheads="1"/>
          </p:cNvSpPr>
          <p:nvPr>
            <p:ph type="body" idx="1"/>
          </p:nvPr>
        </p:nvSpPr>
        <p:spPr>
          <a:xfrm>
            <a:off x="533400" y="609600"/>
            <a:ext cx="8305800" cy="5105400"/>
          </a:xfrm>
        </p:spPr>
        <p:txBody>
          <a:bodyPr/>
          <a:lstStyle/>
          <a:p>
            <a:pPr eaLnBrk="1" hangingPunct="1">
              <a:lnSpc>
                <a:spcPct val="90000"/>
              </a:lnSpc>
            </a:pPr>
            <a:r>
              <a:rPr lang="en-US" altLang="en-US" sz="2400">
                <a:solidFill>
                  <a:srgbClr val="008000"/>
                </a:solidFill>
              </a:rPr>
              <a:t>4. Explain and analyze the examples</a:t>
            </a:r>
          </a:p>
          <a:p>
            <a:pPr lvl="1" eaLnBrk="1" hangingPunct="1">
              <a:lnSpc>
                <a:spcPct val="90000"/>
              </a:lnSpc>
            </a:pPr>
            <a:r>
              <a:rPr lang="en-US" altLang="en-US" sz="2200"/>
              <a:t>You must explain why each example is relevant to the controlling idea. It shows the reader why you chose the examples for your support.</a:t>
            </a:r>
          </a:p>
          <a:p>
            <a:pPr eaLnBrk="1" hangingPunct="1">
              <a:lnSpc>
                <a:spcPct val="90000"/>
              </a:lnSpc>
            </a:pPr>
            <a:r>
              <a:rPr lang="en-US" altLang="en-US" sz="2400">
                <a:solidFill>
                  <a:srgbClr val="008000"/>
                </a:solidFill>
              </a:rPr>
              <a:t>5. Complete the idea and transition into the next paragraph</a:t>
            </a:r>
          </a:p>
          <a:p>
            <a:pPr lvl="1" eaLnBrk="1" hangingPunct="1">
              <a:lnSpc>
                <a:spcPct val="90000"/>
              </a:lnSpc>
            </a:pPr>
            <a:r>
              <a:rPr lang="en-US" altLang="en-US" sz="2200"/>
              <a:t>Tie up any loose ends in your paragraph and make sure your reader will understand the paragraph’s importance. Transition the reader to your next development in the next paragraph. </a:t>
            </a:r>
          </a:p>
          <a:p>
            <a:pPr lvl="1" eaLnBrk="1" hangingPunct="1">
              <a:lnSpc>
                <a:spcPct val="90000"/>
              </a:lnSpc>
            </a:pPr>
            <a:r>
              <a:rPr lang="en-US" altLang="en-US" sz="2200"/>
              <a:t>Transitions signal relationships between ideas; they establish logical connections between paragraphs; they function as signals for the reader so he/she knows what to do with the given information</a:t>
            </a:r>
          </a:p>
          <a:p>
            <a:pPr eaLnBrk="1" hangingPunct="1">
              <a:lnSpc>
                <a:spcPct val="90000"/>
              </a:lnSpc>
            </a:pPr>
            <a:endParaRPr lang="en-US" altLang="en-US" sz="2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FC2BA08-F8BD-44C0-B84F-976D6EEB3BF4}"/>
              </a:ext>
            </a:extLst>
          </p:cNvPr>
          <p:cNvSpPr>
            <a:spLocks noGrp="1" noChangeArrowheads="1"/>
          </p:cNvSpPr>
          <p:nvPr>
            <p:ph type="title"/>
          </p:nvPr>
        </p:nvSpPr>
        <p:spPr>
          <a:xfrm>
            <a:off x="457200" y="274638"/>
            <a:ext cx="8229600" cy="715962"/>
          </a:xfrm>
        </p:spPr>
        <p:txBody>
          <a:bodyPr/>
          <a:lstStyle/>
          <a:p>
            <a:pPr eaLnBrk="1" hangingPunct="1"/>
            <a:r>
              <a:rPr lang="en-US" altLang="en-US" sz="3200"/>
              <a:t>Conclusions</a:t>
            </a:r>
          </a:p>
        </p:txBody>
      </p:sp>
      <p:sp>
        <p:nvSpPr>
          <p:cNvPr id="36867" name="Rectangle 3">
            <a:extLst>
              <a:ext uri="{FF2B5EF4-FFF2-40B4-BE49-F238E27FC236}">
                <a16:creationId xmlns:a16="http://schemas.microsoft.com/office/drawing/2014/main" id="{FDD8CEE3-9B78-4E3C-8906-36BD64F484A6}"/>
              </a:ext>
            </a:extLst>
          </p:cNvPr>
          <p:cNvSpPr>
            <a:spLocks noGrp="1" noChangeArrowheads="1"/>
          </p:cNvSpPr>
          <p:nvPr>
            <p:ph type="body" idx="1"/>
          </p:nvPr>
        </p:nvSpPr>
        <p:spPr>
          <a:xfrm>
            <a:off x="304800" y="990600"/>
            <a:ext cx="8382000" cy="5211763"/>
          </a:xfrm>
        </p:spPr>
        <p:txBody>
          <a:bodyPr/>
          <a:lstStyle/>
          <a:p>
            <a:pPr eaLnBrk="1" hangingPunct="1"/>
            <a:r>
              <a:rPr lang="en-US" altLang="en-US" dirty="0">
                <a:solidFill>
                  <a:srgbClr val="008000"/>
                </a:solidFill>
              </a:rPr>
              <a:t>DO NOT:</a:t>
            </a:r>
            <a:r>
              <a:rPr lang="en-US" altLang="en-US" dirty="0"/>
              <a:t> </a:t>
            </a:r>
            <a:r>
              <a:rPr lang="en-US" altLang="en-US" sz="2200" dirty="0"/>
              <a:t>state the thesis for the first time; introduce a new idea; end with a rephrased thesis statement; make appeals that are out of sync/tone with the rest of the paper; include evidence/support that should be in the body</a:t>
            </a:r>
          </a:p>
          <a:p>
            <a:pPr eaLnBrk="1" hangingPunct="1">
              <a:buFontTx/>
              <a:buNone/>
            </a:pPr>
            <a:endParaRPr lang="en-US" altLang="en-US" sz="2200" dirty="0"/>
          </a:p>
          <a:p>
            <a:pPr eaLnBrk="1" hangingPunct="1"/>
            <a:r>
              <a:rPr lang="en-US" altLang="en-US" b="1" dirty="0">
                <a:solidFill>
                  <a:srgbClr val="008000"/>
                </a:solidFill>
              </a:rPr>
              <a:t>DO</a:t>
            </a:r>
            <a:r>
              <a:rPr lang="en-US" altLang="en-US" dirty="0">
                <a:solidFill>
                  <a:srgbClr val="008000"/>
                </a:solidFill>
              </a:rPr>
              <a:t>:</a:t>
            </a:r>
            <a:r>
              <a:rPr lang="en-US" altLang="en-US" dirty="0"/>
              <a:t> </a:t>
            </a:r>
            <a:r>
              <a:rPr lang="en-US" altLang="en-US" sz="2200" dirty="0"/>
              <a:t>ask yourself ‘so what?’ to figure out the importance of your topic; refer back to the introduction; synthesize and show your reader how your argument, examples, and ideas fit together; include provocative insight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BF3EFAB-E159-4EC9-9CE4-835FFC059DD9}"/>
              </a:ext>
            </a:extLst>
          </p:cNvPr>
          <p:cNvSpPr>
            <a:spLocks noGrp="1" noChangeArrowheads="1"/>
          </p:cNvSpPr>
          <p:nvPr>
            <p:ph type="title"/>
          </p:nvPr>
        </p:nvSpPr>
        <p:spPr>
          <a:xfrm>
            <a:off x="457200" y="0"/>
            <a:ext cx="8229600" cy="944563"/>
          </a:xfrm>
        </p:spPr>
        <p:txBody>
          <a:bodyPr/>
          <a:lstStyle/>
          <a:p>
            <a:pPr eaLnBrk="1" hangingPunct="1"/>
            <a:r>
              <a:rPr lang="en-US" altLang="en-US" sz="3200"/>
              <a:t>Editing and Revising</a:t>
            </a:r>
          </a:p>
        </p:txBody>
      </p:sp>
      <p:sp>
        <p:nvSpPr>
          <p:cNvPr id="45059" name="Rectangle 3">
            <a:extLst>
              <a:ext uri="{FF2B5EF4-FFF2-40B4-BE49-F238E27FC236}">
                <a16:creationId xmlns:a16="http://schemas.microsoft.com/office/drawing/2014/main" id="{C5AD56CC-4D15-4A59-9806-3ED596C48630}"/>
              </a:ext>
            </a:extLst>
          </p:cNvPr>
          <p:cNvSpPr>
            <a:spLocks noGrp="1" noChangeArrowheads="1"/>
          </p:cNvSpPr>
          <p:nvPr>
            <p:ph type="body" idx="1"/>
          </p:nvPr>
        </p:nvSpPr>
        <p:spPr>
          <a:xfrm>
            <a:off x="457200" y="1066800"/>
            <a:ext cx="8229600" cy="4525963"/>
          </a:xfrm>
        </p:spPr>
        <p:txBody>
          <a:bodyPr/>
          <a:lstStyle/>
          <a:p>
            <a:pPr eaLnBrk="1" hangingPunct="1"/>
            <a:r>
              <a:rPr lang="en-US" altLang="en-US" sz="2400" dirty="0"/>
              <a:t>Once you have a completed draft, </a:t>
            </a:r>
            <a:r>
              <a:rPr lang="en-US" altLang="en-US" sz="2400" dirty="0">
                <a:solidFill>
                  <a:srgbClr val="008000"/>
                </a:solidFill>
              </a:rPr>
              <a:t>you must edit and revise</a:t>
            </a:r>
            <a:r>
              <a:rPr lang="en-US" altLang="en-US" sz="2400" dirty="0"/>
              <a:t> it. Begin with </a:t>
            </a:r>
            <a:r>
              <a:rPr lang="en-US" altLang="en-US" sz="2400" dirty="0">
                <a:solidFill>
                  <a:srgbClr val="008000"/>
                </a:solidFill>
              </a:rPr>
              <a:t>global revisions</a:t>
            </a:r>
            <a:r>
              <a:rPr lang="en-US" altLang="en-US" sz="2400" dirty="0"/>
              <a:t>: thesis, organization, focus, body paragraphs, support, etc.</a:t>
            </a:r>
          </a:p>
          <a:p>
            <a:pPr eaLnBrk="1" hangingPunct="1"/>
            <a:r>
              <a:rPr lang="en-US" altLang="en-US" sz="2400" dirty="0"/>
              <a:t>Revise your essay for proper grammar, punctuation, sentence structure and mechanics, format requirements, citations,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EB23-BE0B-4EB2-BA5B-FD5C66A29852}"/>
              </a:ext>
            </a:extLst>
          </p:cNvPr>
          <p:cNvSpPr>
            <a:spLocks noGrp="1"/>
          </p:cNvSpPr>
          <p:nvPr>
            <p:ph type="title"/>
          </p:nvPr>
        </p:nvSpPr>
        <p:spPr/>
        <p:txBody>
          <a:bodyPr/>
          <a:lstStyle/>
          <a:p>
            <a:r>
              <a:rPr lang="en-GB" dirty="0"/>
              <a:t>Assumptions and </a:t>
            </a:r>
            <a:br>
              <a:rPr lang="en-GB" dirty="0"/>
            </a:br>
            <a:r>
              <a:rPr lang="en-GB" dirty="0"/>
              <a:t>selective reporting</a:t>
            </a:r>
          </a:p>
        </p:txBody>
      </p:sp>
      <p:pic>
        <p:nvPicPr>
          <p:cNvPr id="2050" name="Picture 2" descr="happyco-natural-100-natural | Macob Organic Boutique">
            <a:extLst>
              <a:ext uri="{FF2B5EF4-FFF2-40B4-BE49-F238E27FC236}">
                <a16:creationId xmlns:a16="http://schemas.microsoft.com/office/drawing/2014/main" id="{620E792F-A3C9-48CB-8647-148B6EA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926908"/>
            <a:ext cx="173355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esco 10 Reduced Fat Mild Slices 200G - Tesco Groceries">
            <a:extLst>
              <a:ext uri="{FF2B5EF4-FFF2-40B4-BE49-F238E27FC236}">
                <a16:creationId xmlns:a16="http://schemas.microsoft.com/office/drawing/2014/main" id="{B0F483D1-2D43-4E61-B0C3-CEF0902AE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4299586"/>
            <a:ext cx="1857375" cy="18573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8C70142B-3C20-432E-A12D-79D767E49A01}"/>
              </a:ext>
            </a:extLst>
          </p:cNvPr>
          <p:cNvSpPr>
            <a:spLocks noGrp="1"/>
          </p:cNvSpPr>
          <p:nvPr>
            <p:ph idx="1"/>
          </p:nvPr>
        </p:nvSpPr>
        <p:spPr>
          <a:xfrm>
            <a:off x="3048000" y="1825625"/>
            <a:ext cx="5467350" cy="4351338"/>
          </a:xfrm>
        </p:spPr>
        <p:txBody>
          <a:bodyPr>
            <a:normAutofit/>
          </a:bodyPr>
          <a:lstStyle/>
          <a:p>
            <a:r>
              <a:rPr lang="en-GB" dirty="0"/>
              <a:t>Is Edinburgh above Manchester?</a:t>
            </a:r>
          </a:p>
        </p:txBody>
      </p:sp>
      <p:pic>
        <p:nvPicPr>
          <p:cNvPr id="4" name="Picture 3">
            <a:extLst>
              <a:ext uri="{FF2B5EF4-FFF2-40B4-BE49-F238E27FC236}">
                <a16:creationId xmlns:a16="http://schemas.microsoft.com/office/drawing/2014/main" id="{C66A41F0-284F-4F10-ABED-E0E8DD471A5C}"/>
              </a:ext>
            </a:extLst>
          </p:cNvPr>
          <p:cNvPicPr>
            <a:picLocks noChangeAspect="1"/>
          </p:cNvPicPr>
          <p:nvPr/>
        </p:nvPicPr>
        <p:blipFill>
          <a:blip r:embed="rId4"/>
          <a:stretch>
            <a:fillRect/>
          </a:stretch>
        </p:blipFill>
        <p:spPr>
          <a:xfrm>
            <a:off x="3048000" y="3154680"/>
            <a:ext cx="5707380" cy="1494664"/>
          </a:xfrm>
          <a:prstGeom prst="rect">
            <a:avLst/>
          </a:prstGeom>
        </p:spPr>
      </p:pic>
    </p:spTree>
    <p:extLst>
      <p:ext uri="{BB962C8B-B14F-4D97-AF65-F5344CB8AC3E}">
        <p14:creationId xmlns:p14="http://schemas.microsoft.com/office/powerpoint/2010/main" val="195118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347D3B-2DA1-4189-8D1C-39D549113501}"/>
              </a:ext>
            </a:extLst>
          </p:cNvPr>
          <p:cNvPicPr>
            <a:picLocks noChangeAspect="1"/>
          </p:cNvPicPr>
          <p:nvPr/>
        </p:nvPicPr>
        <p:blipFill>
          <a:blip r:embed="rId2"/>
          <a:stretch>
            <a:fillRect/>
          </a:stretch>
        </p:blipFill>
        <p:spPr>
          <a:xfrm>
            <a:off x="42345" y="681036"/>
            <a:ext cx="9059310" cy="5495928"/>
          </a:xfrm>
          <a:prstGeom prst="rect">
            <a:avLst/>
          </a:prstGeom>
        </p:spPr>
      </p:pic>
      <p:sp>
        <p:nvSpPr>
          <p:cNvPr id="2" name="Title 1">
            <a:extLst>
              <a:ext uri="{FF2B5EF4-FFF2-40B4-BE49-F238E27FC236}">
                <a16:creationId xmlns:a16="http://schemas.microsoft.com/office/drawing/2014/main" id="{9E22270E-A530-42E5-B705-6BEB208C1F6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A5F977A-8627-4488-A049-3DE5DD19000D}"/>
              </a:ext>
            </a:extLst>
          </p:cNvPr>
          <p:cNvSpPr>
            <a:spLocks noGrp="1"/>
          </p:cNvSpPr>
          <p:nvPr>
            <p:ph idx="1"/>
          </p:nvPr>
        </p:nvSpPr>
        <p:spPr/>
        <p:txBody>
          <a:bodyPr/>
          <a:lstStyle/>
          <a:p>
            <a:endParaRPr lang="en-GB"/>
          </a:p>
        </p:txBody>
      </p:sp>
      <p:pic>
        <p:nvPicPr>
          <p:cNvPr id="3074" name="Picture 2">
            <a:extLst>
              <a:ext uri="{FF2B5EF4-FFF2-40B4-BE49-F238E27FC236}">
                <a16:creationId xmlns:a16="http://schemas.microsoft.com/office/drawing/2014/main" id="{F2F97FD9-A6DE-4B56-B3A9-4E9101B14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2" y="913448"/>
            <a:ext cx="345757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26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DF3E-D253-4E52-8283-E0E98969C42A}"/>
              </a:ext>
            </a:extLst>
          </p:cNvPr>
          <p:cNvSpPr>
            <a:spLocks noGrp="1"/>
          </p:cNvSpPr>
          <p:nvPr>
            <p:ph type="title"/>
          </p:nvPr>
        </p:nvSpPr>
        <p:spPr/>
        <p:txBody>
          <a:bodyPr/>
          <a:lstStyle/>
          <a:p>
            <a:r>
              <a:rPr lang="en-GB" dirty="0"/>
              <a:t>Three little quizzes</a:t>
            </a:r>
          </a:p>
        </p:txBody>
      </p:sp>
      <p:pic>
        <p:nvPicPr>
          <p:cNvPr id="4" name="Picture 3">
            <a:extLst>
              <a:ext uri="{FF2B5EF4-FFF2-40B4-BE49-F238E27FC236}">
                <a16:creationId xmlns:a16="http://schemas.microsoft.com/office/drawing/2014/main" id="{0525EB52-EC95-401C-A1EA-B41C45B055F4}"/>
              </a:ext>
            </a:extLst>
          </p:cNvPr>
          <p:cNvPicPr>
            <a:picLocks noChangeAspect="1"/>
          </p:cNvPicPr>
          <p:nvPr/>
        </p:nvPicPr>
        <p:blipFill>
          <a:blip r:embed="rId2"/>
          <a:stretch>
            <a:fillRect/>
          </a:stretch>
        </p:blipFill>
        <p:spPr>
          <a:xfrm>
            <a:off x="628650" y="1601060"/>
            <a:ext cx="8020605" cy="1333570"/>
          </a:xfrm>
          <a:prstGeom prst="rect">
            <a:avLst/>
          </a:prstGeom>
        </p:spPr>
      </p:pic>
      <p:pic>
        <p:nvPicPr>
          <p:cNvPr id="5" name="Picture 4">
            <a:extLst>
              <a:ext uri="{FF2B5EF4-FFF2-40B4-BE49-F238E27FC236}">
                <a16:creationId xmlns:a16="http://schemas.microsoft.com/office/drawing/2014/main" id="{74A021B0-F243-4CBB-85E3-76B2F1083A21}"/>
              </a:ext>
            </a:extLst>
          </p:cNvPr>
          <p:cNvPicPr>
            <a:picLocks noChangeAspect="1"/>
          </p:cNvPicPr>
          <p:nvPr/>
        </p:nvPicPr>
        <p:blipFill>
          <a:blip r:embed="rId3"/>
          <a:stretch>
            <a:fillRect/>
          </a:stretch>
        </p:blipFill>
        <p:spPr>
          <a:xfrm>
            <a:off x="3957815" y="2667633"/>
            <a:ext cx="4874320" cy="2849881"/>
          </a:xfrm>
          <a:prstGeom prst="rect">
            <a:avLst/>
          </a:prstGeom>
        </p:spPr>
      </p:pic>
      <p:pic>
        <p:nvPicPr>
          <p:cNvPr id="6" name="Picture 5">
            <a:extLst>
              <a:ext uri="{FF2B5EF4-FFF2-40B4-BE49-F238E27FC236}">
                <a16:creationId xmlns:a16="http://schemas.microsoft.com/office/drawing/2014/main" id="{6C671185-5360-48A2-8904-D2D0E21A52BF}"/>
              </a:ext>
            </a:extLst>
          </p:cNvPr>
          <p:cNvPicPr>
            <a:picLocks noChangeAspect="1"/>
          </p:cNvPicPr>
          <p:nvPr/>
        </p:nvPicPr>
        <p:blipFill>
          <a:blip r:embed="rId4"/>
          <a:stretch>
            <a:fillRect/>
          </a:stretch>
        </p:blipFill>
        <p:spPr>
          <a:xfrm>
            <a:off x="506381" y="4343912"/>
            <a:ext cx="5661850" cy="1826055"/>
          </a:xfrm>
          <a:prstGeom prst="rect">
            <a:avLst/>
          </a:prstGeom>
        </p:spPr>
      </p:pic>
    </p:spTree>
    <p:extLst>
      <p:ext uri="{BB962C8B-B14F-4D97-AF65-F5344CB8AC3E}">
        <p14:creationId xmlns:p14="http://schemas.microsoft.com/office/powerpoint/2010/main" val="237491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079E-43E5-4BCA-8A2E-BD54D8537BCF}"/>
              </a:ext>
            </a:extLst>
          </p:cNvPr>
          <p:cNvSpPr>
            <a:spLocks noGrp="1"/>
          </p:cNvSpPr>
          <p:nvPr>
            <p:ph type="title"/>
          </p:nvPr>
        </p:nvSpPr>
        <p:spPr/>
        <p:txBody>
          <a:bodyPr/>
          <a:lstStyle/>
          <a:p>
            <a:r>
              <a:rPr lang="en-GB" dirty="0"/>
              <a:t>Explore this further</a:t>
            </a:r>
          </a:p>
        </p:txBody>
      </p:sp>
      <p:sp>
        <p:nvSpPr>
          <p:cNvPr id="3" name="Content Placeholder 2">
            <a:extLst>
              <a:ext uri="{FF2B5EF4-FFF2-40B4-BE49-F238E27FC236}">
                <a16:creationId xmlns:a16="http://schemas.microsoft.com/office/drawing/2014/main" id="{34121D4E-31E7-4660-B031-AFD0F41F49A1}"/>
              </a:ext>
            </a:extLst>
          </p:cNvPr>
          <p:cNvSpPr>
            <a:spLocks noGrp="1"/>
          </p:cNvSpPr>
          <p:nvPr>
            <p:ph idx="1"/>
          </p:nvPr>
        </p:nvSpPr>
        <p:spPr/>
        <p:txBody>
          <a:bodyPr/>
          <a:lstStyle/>
          <a:p>
            <a:r>
              <a:rPr lang="en-GB" dirty="0"/>
              <a:t>Thinking is hard. </a:t>
            </a:r>
            <a:r>
              <a:rPr lang="en-GB" dirty="0">
                <a:hlinkClick r:id="rId2"/>
              </a:rPr>
              <a:t>https://magazine.utoronto.ca/research-ideas/culture-society/why-people-are-irrational-kurt-kleiner/</a:t>
            </a:r>
            <a:endParaRPr lang="en-GB" dirty="0"/>
          </a:p>
          <a:p>
            <a:endParaRPr lang="en-GB" dirty="0"/>
          </a:p>
          <a:p>
            <a:r>
              <a:rPr lang="en-GB" dirty="0"/>
              <a:t>Disagreement is essential for science. </a:t>
            </a:r>
            <a:r>
              <a:rPr lang="en-GB" dirty="0">
                <a:hlinkClick r:id="rId3"/>
              </a:rPr>
              <a:t>https://www.ted.com/talks/margaret_heffernan_dare_to_disagree</a:t>
            </a:r>
            <a:r>
              <a:rPr lang="en-GB" dirty="0"/>
              <a:t> </a:t>
            </a:r>
          </a:p>
          <a:p>
            <a:endParaRPr lang="en-GB" dirty="0"/>
          </a:p>
        </p:txBody>
      </p:sp>
      <p:sp>
        <p:nvSpPr>
          <p:cNvPr id="5" name="TextBox 4">
            <a:extLst>
              <a:ext uri="{FF2B5EF4-FFF2-40B4-BE49-F238E27FC236}">
                <a16:creationId xmlns:a16="http://schemas.microsoft.com/office/drawing/2014/main" id="{AEC394E8-0BB8-46A5-98EE-0DCF01D5E2C7}"/>
              </a:ext>
            </a:extLst>
          </p:cNvPr>
          <p:cNvSpPr txBox="1"/>
          <p:nvPr/>
        </p:nvSpPr>
        <p:spPr>
          <a:xfrm>
            <a:off x="2286000" y="2967335"/>
            <a:ext cx="4572000" cy="369332"/>
          </a:xfrm>
          <a:prstGeom prst="rect">
            <a:avLst/>
          </a:prstGeom>
          <a:noFill/>
        </p:spPr>
        <p:txBody>
          <a:bodyPr wrap="square">
            <a:spAutoFit/>
          </a:bodyPr>
          <a:lstStyle/>
          <a:p>
            <a:endParaRPr lang="en-GB" dirty="0"/>
          </a:p>
        </p:txBody>
      </p:sp>
    </p:spTree>
    <p:extLst>
      <p:ext uri="{BB962C8B-B14F-4D97-AF65-F5344CB8AC3E}">
        <p14:creationId xmlns:p14="http://schemas.microsoft.com/office/powerpoint/2010/main" val="2611263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E4B7F-7A5F-4235-B704-3AB20EFC1068}"/>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A4B5B521-E691-493A-BAAC-6326B3D64D15}"/>
              </a:ext>
            </a:extLst>
          </p:cNvPr>
          <p:cNvSpPr>
            <a:spLocks noGrp="1"/>
          </p:cNvSpPr>
          <p:nvPr>
            <p:ph type="subTitle" idx="1"/>
          </p:nvPr>
        </p:nvSpPr>
        <p:spPr/>
        <p:txBody>
          <a:bodyPr/>
          <a:lstStyle/>
          <a:p>
            <a:endParaRPr lang="en-GB"/>
          </a:p>
        </p:txBody>
      </p:sp>
      <p:pic>
        <p:nvPicPr>
          <p:cNvPr id="4" name="Picture 2">
            <a:extLst>
              <a:ext uri="{FF2B5EF4-FFF2-40B4-BE49-F238E27FC236}">
                <a16:creationId xmlns:a16="http://schemas.microsoft.com/office/drawing/2014/main" id="{061DD845-0879-453F-9676-7730ED413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09382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414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1E04-0D4E-48F7-9244-FC6C706FC2BD}"/>
              </a:ext>
            </a:extLst>
          </p:cNvPr>
          <p:cNvSpPr>
            <a:spLocks noGrp="1"/>
          </p:cNvSpPr>
          <p:nvPr>
            <p:ph type="title"/>
          </p:nvPr>
        </p:nvSpPr>
        <p:spPr/>
        <p:txBody>
          <a:bodyPr/>
          <a:lstStyle/>
          <a:p>
            <a:r>
              <a:rPr lang="en-GB" b="1" dirty="0">
                <a:solidFill>
                  <a:schemeClr val="accent1"/>
                </a:solidFill>
              </a:rPr>
              <a:t>Good stories …</a:t>
            </a:r>
          </a:p>
        </p:txBody>
      </p:sp>
      <p:sp>
        <p:nvSpPr>
          <p:cNvPr id="3" name="Content Placeholder 2">
            <a:extLst>
              <a:ext uri="{FF2B5EF4-FFF2-40B4-BE49-F238E27FC236}">
                <a16:creationId xmlns:a16="http://schemas.microsoft.com/office/drawing/2014/main" id="{F1D8D975-0A26-44C5-B5F8-112239FAC91C}"/>
              </a:ext>
            </a:extLst>
          </p:cNvPr>
          <p:cNvSpPr>
            <a:spLocks noGrp="1"/>
          </p:cNvSpPr>
          <p:nvPr>
            <p:ph idx="1"/>
          </p:nvPr>
        </p:nvSpPr>
        <p:spPr>
          <a:xfrm>
            <a:off x="628650" y="1490415"/>
            <a:ext cx="6697567" cy="5040618"/>
          </a:xfrm>
        </p:spPr>
        <p:txBody>
          <a:bodyPr>
            <a:normAutofit/>
          </a:bodyPr>
          <a:lstStyle/>
          <a:p>
            <a:r>
              <a:rPr lang="en-GB" dirty="0"/>
              <a:t>Have clear characters – </a:t>
            </a:r>
            <a:br>
              <a:rPr lang="en-GB" dirty="0"/>
            </a:br>
            <a:r>
              <a:rPr lang="en-GB" dirty="0"/>
              <a:t>limited number with specific roles to play</a:t>
            </a:r>
          </a:p>
          <a:p>
            <a:pPr lvl="1"/>
            <a:r>
              <a:rPr lang="en-GB" dirty="0"/>
              <a:t>Heroes and villains</a:t>
            </a:r>
          </a:p>
          <a:p>
            <a:endParaRPr lang="en-GB" sz="1600" dirty="0"/>
          </a:p>
          <a:p>
            <a:r>
              <a:rPr lang="en-GB" dirty="0"/>
              <a:t>Have elements that are connected clearly, and that connect with the audience</a:t>
            </a:r>
          </a:p>
          <a:p>
            <a:endParaRPr lang="en-GB" sz="1600" dirty="0"/>
          </a:p>
          <a:p>
            <a:r>
              <a:rPr lang="en-GB" dirty="0"/>
              <a:t>Follow a clear structure, and repeat </a:t>
            </a:r>
            <a:br>
              <a:rPr lang="en-GB" dirty="0"/>
            </a:br>
            <a:r>
              <a:rPr lang="en-GB" dirty="0"/>
              <a:t>the most important elements </a:t>
            </a:r>
          </a:p>
          <a:p>
            <a:endParaRPr lang="en-GB" sz="1600" dirty="0"/>
          </a:p>
          <a:p>
            <a:r>
              <a:rPr lang="en-GB" dirty="0"/>
              <a:t>Do not demonstrate the author’s skill by being hard to understand</a:t>
            </a:r>
            <a:endParaRPr lang="en-GB" i="1" dirty="0"/>
          </a:p>
          <a:p>
            <a:pPr marL="0" indent="0">
              <a:buNone/>
            </a:pPr>
            <a:endParaRPr lang="en-GB" dirty="0"/>
          </a:p>
        </p:txBody>
      </p:sp>
    </p:spTree>
    <p:extLst>
      <p:ext uri="{BB962C8B-B14F-4D97-AF65-F5344CB8AC3E}">
        <p14:creationId xmlns:p14="http://schemas.microsoft.com/office/powerpoint/2010/main" val="382113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NAME" val="Rectangle"/>
</p:tagLst>
</file>

<file path=ppt/tags/tag3.xml><?xml version="1.0" encoding="utf-8"?>
<p:tagLst xmlns:a="http://schemas.openxmlformats.org/drawingml/2006/main" xmlns:r="http://schemas.openxmlformats.org/officeDocument/2006/relationships" xmlns:p="http://schemas.openxmlformats.org/presentationml/2006/main">
  <p:tag name="NAME" val="Rectangl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2028</TotalTime>
  <Words>2281</Words>
  <Application>Microsoft Office PowerPoint</Application>
  <PresentationFormat>On-screen Show (4:3)</PresentationFormat>
  <Paragraphs>236</Paragraphs>
  <Slides>36</Slides>
  <Notes>25</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vt:lpstr>
      <vt:lpstr>Calibri</vt:lpstr>
      <vt:lpstr>Calibri Light</vt:lpstr>
      <vt:lpstr>Garamond</vt:lpstr>
      <vt:lpstr>Georgia</vt:lpstr>
      <vt:lpstr>Times New Roman</vt:lpstr>
      <vt:lpstr>Wingdings</vt:lpstr>
      <vt:lpstr>Office Theme</vt:lpstr>
      <vt:lpstr>think-cell Slide</vt:lpstr>
      <vt:lpstr>PowerPoint Presentation</vt:lpstr>
      <vt:lpstr>Thinking helps</vt:lpstr>
      <vt:lpstr>Critical thinking is not about …</vt:lpstr>
      <vt:lpstr>Assumptions and  selective reporting</vt:lpstr>
      <vt:lpstr>PowerPoint Presentation</vt:lpstr>
      <vt:lpstr>Three little quizzes</vt:lpstr>
      <vt:lpstr>Explore this further</vt:lpstr>
      <vt:lpstr>PowerPoint Presentation</vt:lpstr>
      <vt:lpstr>Good stories …</vt:lpstr>
      <vt:lpstr>Structure</vt:lpstr>
      <vt:lpstr>Introduction practice</vt:lpstr>
      <vt:lpstr>Introductions &amp; definitions</vt:lpstr>
      <vt:lpstr>Definition practice</vt:lpstr>
      <vt:lpstr>How long should an  introduction be?</vt:lpstr>
      <vt:lpstr>Some first thoughts on writing</vt:lpstr>
      <vt:lpstr>Some first thoughts on writing</vt:lpstr>
      <vt:lpstr>PowerPoint Presentation</vt:lpstr>
      <vt:lpstr>How can I make this happen?</vt:lpstr>
      <vt:lpstr>The University of Manchester Academic Phrasebank http://www.phrasebank.manchester.ac.uk/</vt:lpstr>
      <vt:lpstr>Recommended reading</vt:lpstr>
      <vt:lpstr>More recommended reading</vt:lpstr>
      <vt:lpstr>Read, read, read, read, read, read.</vt:lpstr>
      <vt:lpstr>Recap:  what you should be able to do</vt:lpstr>
      <vt:lpstr>Reference slides</vt:lpstr>
      <vt:lpstr>Regardless of the discipline you are writing in:</vt:lpstr>
      <vt:lpstr>Introductions vs. Thesis Statements</vt:lpstr>
      <vt:lpstr>Introductions (according to UNC.edu)</vt:lpstr>
      <vt:lpstr>Effective Introductions</vt:lpstr>
      <vt:lpstr>Ineffective Introductions: Examples of what does NOT work.</vt:lpstr>
      <vt:lpstr>Thesis Statements (according to UNC.edu)</vt:lpstr>
      <vt:lpstr>How is your thesis? Ask yourself…</vt:lpstr>
      <vt:lpstr>PowerPoint Presentation</vt:lpstr>
      <vt:lpstr>Body Paragraphs</vt:lpstr>
      <vt:lpstr>PowerPoint Presentation</vt:lpstr>
      <vt:lpstr>Conclusions</vt:lpstr>
      <vt:lpstr>Editing and Revising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Wallrich</dc:creator>
  <cp:lastModifiedBy>Lukas Wallrich</cp:lastModifiedBy>
  <cp:revision>30</cp:revision>
  <dcterms:created xsi:type="dcterms:W3CDTF">2019-09-18T11:34:45Z</dcterms:created>
  <dcterms:modified xsi:type="dcterms:W3CDTF">2020-10-15T09:13:16Z</dcterms:modified>
</cp:coreProperties>
</file>