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1242" r:id="rId2"/>
    <p:sldId id="1243" r:id="rId3"/>
    <p:sldId id="1244" r:id="rId4"/>
    <p:sldId id="1245" r:id="rId5"/>
    <p:sldId id="1246" r:id="rId6"/>
    <p:sldId id="124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wallrich" initials="lw" lastIdx="1" clrIdx="0">
    <p:extLst>
      <p:ext uri="{19B8F6BF-5375-455C-9EA6-DF929625EA0E}">
        <p15:presenceInfo xmlns:p15="http://schemas.microsoft.com/office/powerpoint/2012/main" userId="9cc34b299f979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878" autoAdjust="0"/>
  </p:normalViewPr>
  <p:slideViewPr>
    <p:cSldViewPr snapToGrid="0">
      <p:cViewPr varScale="1">
        <p:scale>
          <a:sx n="78" d="100"/>
          <a:sy n="78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A033-D06F-4026-B0B9-B73284884536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262F-4E77-4005-A49E-2F8B76294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2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EB22AF3-94AE-4295-A318-5227653E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98CEC-10D9-4D87-B7C2-24750942F5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1E366E5-DE5A-4F70-8679-BD14CEA0C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3F243B7-F6E6-4C0D-B20C-C155756C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/>
              <a:t>Lecture split into multiple parts, with small review questions in between – this first part is the heaviest</a:t>
            </a:r>
          </a:p>
        </p:txBody>
      </p:sp>
    </p:spTree>
    <p:extLst>
      <p:ext uri="{BB962C8B-B14F-4D97-AF65-F5344CB8AC3E}">
        <p14:creationId xmlns:p14="http://schemas.microsoft.com/office/powerpoint/2010/main" val="145422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infection rate: https://www.ons.gov.uk/peoplepopulationandcommunity/healthandsocialcare/conditionsanddiseases/bulletins/coronaviruscovid19infectionsurveypilot/englandwalesandnorthernireland2october2020</a:t>
            </a:r>
          </a:p>
          <a:p>
            <a:r>
              <a:rPr lang="en-GB" dirty="0"/>
              <a:t>False positive and negative rates: https://www.thelancet.com/journals/lanres/article/PIIS2213-2600%2820%2930453-7/fulltext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3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7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FF21-1B8E-44D3-8B50-B1D360324B2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11" Type="http://schemas.openxmlformats.org/officeDocument/2006/relationships/hyperlink" Target="mailto:l.Wallrich@gold.ac.uk" TargetMode="External"/><Relationship Id="rId5" Type="http://schemas.openxmlformats.org/officeDocument/2006/relationships/tags" Target="../tags/tag4.xml"/><Relationship Id="rId10" Type="http://schemas.openxmlformats.org/officeDocument/2006/relationships/image" Target="../media/image1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ird, water, food&#10;&#10;Description automatically generated">
            <a:extLst>
              <a:ext uri="{FF2B5EF4-FFF2-40B4-BE49-F238E27FC236}">
                <a16:creationId xmlns:a16="http://schemas.microsoft.com/office/drawing/2014/main" id="{E7BB1589-FCEA-4C2B-A7E8-F0C0429C01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3316" y="0"/>
            <a:ext cx="10263105" cy="6857129"/>
          </a:xfrm>
          <a:prstGeom prst="rect">
            <a:avLst/>
          </a:prstGeom>
        </p:spPr>
      </p:pic>
      <p:graphicFrame>
        <p:nvGraphicFramePr>
          <p:cNvPr id="6146" name="Object 6" hidden="1">
            <a:extLst>
              <a:ext uri="{FF2B5EF4-FFF2-40B4-BE49-F238E27FC236}">
                <a16:creationId xmlns:a16="http://schemas.microsoft.com/office/drawing/2014/main" id="{C40C388D-AEAD-4D66-B6AC-8486241E11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6146" name="Object 6" hidden="1">
                        <a:extLst>
                          <a:ext uri="{FF2B5EF4-FFF2-40B4-BE49-F238E27FC236}">
                            <a16:creationId xmlns:a16="http://schemas.microsoft.com/office/drawing/2014/main" id="{C40C388D-AEAD-4D66-B6AC-8486241E1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1">
            <a:extLst>
              <a:ext uri="{FF2B5EF4-FFF2-40B4-BE49-F238E27FC236}">
                <a16:creationId xmlns:a16="http://schemas.microsoft.com/office/drawing/2014/main" id="{365A5990-0E78-4267-9CA3-2964EF39DFA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916832"/>
            <a:ext cx="5348748" cy="4346316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PSY4013 – Intro to Social Psychology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Cognitive biases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lang="en-US" altLang="en-US" sz="3600" b="1" dirty="0">
                <a:solidFill>
                  <a:srgbClr val="333399"/>
                </a:solidFill>
              </a:rPr>
              <a:t>Week 4 Seminar</a:t>
            </a:r>
            <a:endParaRPr lang="en-US" alt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D34862-4287-41F9-AEFC-831BD8FB85D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66807" y="-88583"/>
            <a:ext cx="2477193" cy="1784380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Lukas Wallrich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1"/>
              </a:rPr>
              <a:t>lukas.wallrich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1"/>
              </a:rPr>
              <a:t>@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1"/>
              </a:rPr>
            </a:b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1"/>
              </a:rPr>
              <a:t>stmarys.ac.uk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October 2020 </a:t>
            </a:r>
            <a:r>
              <a:rPr kumimoji="0" lang="en-US" altLang="en-US" sz="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kumimoji="0" lang="en-US" altLang="en-US" sz="1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8D49850-723F-4C28-B160-404C2E9C3B4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0" y="-88584"/>
            <a:ext cx="835789" cy="1885427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endParaRPr kumimoji="0" lang="en-US" altLang="en-US" sz="1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2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FF72-2C80-46B0-B149-39E4886C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5CB1-6829-4DFF-BA54-38024E36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First con­sider Linda, a 31-year-old woman, sin­gle and bright. When she was a stu­dent, in high school and in university too, she was deeply involved in social jus­tice issues, and also par­tic­i­pated in envi­ron­men­tal protests.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Which is more prob­a­ble about Linda's occu­pa­tion today?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a) Linda works as an investigative journalist;</a:t>
            </a:r>
          </a:p>
          <a:p>
            <a:pPr marL="0" indent="0">
              <a:buNone/>
            </a:pPr>
            <a:r>
              <a:rPr lang="en-GB" dirty="0"/>
              <a:t>b) Linda is an accountant;</a:t>
            </a:r>
          </a:p>
          <a:p>
            <a:pPr marL="0" indent="0">
              <a:buNone/>
            </a:pPr>
            <a:r>
              <a:rPr lang="en-GB" dirty="0"/>
              <a:t>c) Linda is an accountant full-time, but remains </a:t>
            </a:r>
            <a:br>
              <a:rPr lang="en-GB" dirty="0"/>
            </a:br>
            <a:r>
              <a:rPr lang="en-GB" dirty="0"/>
              <a:t>very active in the envi­ron­men­tal movement.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Quick, what's your answer? And, in what precise order?</a:t>
            </a:r>
          </a:p>
        </p:txBody>
      </p:sp>
    </p:spTree>
    <p:extLst>
      <p:ext uri="{BB962C8B-B14F-4D97-AF65-F5344CB8AC3E}">
        <p14:creationId xmlns:p14="http://schemas.microsoft.com/office/powerpoint/2010/main" val="87275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4D7-64AC-4C67-9D98-B94D55F5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Covid</a:t>
            </a:r>
            <a:r>
              <a:rPr lang="en-GB" dirty="0"/>
              <a:t> </a:t>
            </a:r>
            <a:r>
              <a:rPr lang="en-GB" dirty="0" err="1"/>
              <a:t>moonshots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3C67-E9CD-47A7-87F4-CDEB61F4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Government idea: let’s test everyone </a:t>
            </a:r>
            <a:br>
              <a:rPr lang="en-GB" dirty="0"/>
            </a:br>
            <a:r>
              <a:rPr lang="en-GB" dirty="0"/>
              <a:t>for Covid-19, all the time (Google for details)</a:t>
            </a:r>
          </a:p>
          <a:p>
            <a:endParaRPr lang="en-GB" dirty="0"/>
          </a:p>
          <a:p>
            <a:r>
              <a:rPr lang="en-GB" dirty="0"/>
              <a:t>If so, what does a positive test result mean?</a:t>
            </a:r>
          </a:p>
          <a:p>
            <a:pPr lvl="1"/>
            <a:r>
              <a:rPr lang="en-GB" dirty="0"/>
              <a:t>90% of people who are positive test positive</a:t>
            </a:r>
          </a:p>
          <a:p>
            <a:pPr lvl="1"/>
            <a:r>
              <a:rPr lang="en-GB" dirty="0"/>
              <a:t>2% of people who are negative test positive</a:t>
            </a:r>
          </a:p>
          <a:p>
            <a:pPr lvl="1"/>
            <a:r>
              <a:rPr lang="en-GB" dirty="0"/>
              <a:t>Anything else you want to know?</a:t>
            </a:r>
          </a:p>
        </p:txBody>
      </p:sp>
    </p:spTree>
    <p:extLst>
      <p:ext uri="{BB962C8B-B14F-4D97-AF65-F5344CB8AC3E}">
        <p14:creationId xmlns:p14="http://schemas.microsoft.com/office/powerpoint/2010/main" val="302619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4D7-64AC-4C67-9D98-B94D55F5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Covid</a:t>
            </a:r>
            <a:r>
              <a:rPr lang="en-GB" dirty="0"/>
              <a:t> </a:t>
            </a:r>
            <a:r>
              <a:rPr lang="en-GB" dirty="0" err="1"/>
              <a:t>moonshots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3C67-E9CD-47A7-87F4-CDEB61F4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Government idea: let’s test everyone </a:t>
            </a:r>
            <a:br>
              <a:rPr lang="en-GB" dirty="0"/>
            </a:br>
            <a:r>
              <a:rPr lang="en-GB" dirty="0"/>
              <a:t>for Covid-19, all the time (Google for details)</a:t>
            </a:r>
          </a:p>
          <a:p>
            <a:endParaRPr lang="en-GB" dirty="0"/>
          </a:p>
          <a:p>
            <a:r>
              <a:rPr lang="en-GB" dirty="0"/>
              <a:t>If so, what does a positive test result mean?</a:t>
            </a:r>
          </a:p>
          <a:p>
            <a:pPr lvl="1"/>
            <a:r>
              <a:rPr lang="en-GB" dirty="0"/>
              <a:t>If you don’t have Covid-19, probability between 96% and 99.2% that get a negative test– let’s call that 98%</a:t>
            </a:r>
          </a:p>
          <a:p>
            <a:pPr lvl="1"/>
            <a:r>
              <a:rPr lang="en-GB" dirty="0"/>
              <a:t>Anything else you want to know?</a:t>
            </a:r>
          </a:p>
          <a:p>
            <a:pPr lvl="1"/>
            <a:r>
              <a:rPr lang="en-GB" dirty="0"/>
              <a:t>False negative rate: 2% to 33% - let’s say 10%</a:t>
            </a:r>
          </a:p>
          <a:p>
            <a:pPr lvl="1"/>
            <a:r>
              <a:rPr lang="en-GB" dirty="0"/>
              <a:t>Incidence in England: 0.2%</a:t>
            </a:r>
          </a:p>
          <a:p>
            <a:pPr lvl="1"/>
            <a:r>
              <a:rPr lang="en-GB" dirty="0"/>
              <a:t>Population: 56mn</a:t>
            </a:r>
          </a:p>
        </p:txBody>
      </p:sp>
    </p:spTree>
    <p:extLst>
      <p:ext uri="{BB962C8B-B14F-4D97-AF65-F5344CB8AC3E}">
        <p14:creationId xmlns:p14="http://schemas.microsoft.com/office/powerpoint/2010/main" val="271898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441A-1299-4F0E-95A6-CA3B814C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7989"/>
            <a:ext cx="7886700" cy="48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Positive cases: 110,000</a:t>
            </a:r>
          </a:p>
          <a:p>
            <a:pPr>
              <a:buFontTx/>
              <a:buChar char="-"/>
            </a:pPr>
            <a:r>
              <a:rPr lang="en-GB" dirty="0"/>
              <a:t>Positive tests: 99,000 (90%)</a:t>
            </a:r>
          </a:p>
          <a:p>
            <a:pPr>
              <a:buFontTx/>
              <a:buChar char="-"/>
            </a:pPr>
            <a:r>
              <a:rPr lang="en-GB" dirty="0"/>
              <a:t>Negative tests: 11,000 (10%)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Negative cases: 55,890,000</a:t>
            </a:r>
          </a:p>
          <a:p>
            <a:pPr>
              <a:buFontTx/>
              <a:buChar char="-"/>
            </a:pPr>
            <a:r>
              <a:rPr lang="en-GB" dirty="0"/>
              <a:t>Positive tests: 1,117,800 (2%)</a:t>
            </a:r>
          </a:p>
          <a:p>
            <a:pPr>
              <a:buFontTx/>
              <a:buChar char="-"/>
            </a:pPr>
            <a:r>
              <a:rPr lang="en-GB" dirty="0"/>
              <a:t>Negative tests: 54,772,000 (98%)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Positive result -&gt; positive status: </a:t>
            </a:r>
            <a:r>
              <a:rPr lang="en-GB" b="1" dirty="0"/>
              <a:t>8.1%</a:t>
            </a:r>
          </a:p>
          <a:p>
            <a:pPr marL="0" indent="0">
              <a:buNone/>
            </a:pPr>
            <a:r>
              <a:rPr lang="en-GB" dirty="0"/>
              <a:t>Negative test -&gt; positive status: 0.02%</a:t>
            </a:r>
          </a:p>
        </p:txBody>
      </p:sp>
    </p:spTree>
    <p:extLst>
      <p:ext uri="{BB962C8B-B14F-4D97-AF65-F5344CB8AC3E}">
        <p14:creationId xmlns:p14="http://schemas.microsoft.com/office/powerpoint/2010/main" val="312506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2E37-E063-4E58-8304-86AE677A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concepts?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56D9-C73F-4112-9E3A-3E35DD94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80" y="1571418"/>
            <a:ext cx="7886700" cy="480218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Base rates </a:t>
            </a:r>
            <a:r>
              <a:rPr lang="en-GB" dirty="0"/>
              <a:t>(also critical for hypothesis testing:</a:t>
            </a:r>
          </a:p>
          <a:p>
            <a:pPr lvl="1"/>
            <a:r>
              <a:rPr lang="en-GB" dirty="0"/>
              <a:t> what does 5% significance level (“false positive rate”) mean when </a:t>
            </a:r>
          </a:p>
          <a:p>
            <a:pPr lvl="2"/>
            <a:r>
              <a:rPr lang="en-GB" dirty="0"/>
              <a:t>I only test false hypotheses?</a:t>
            </a:r>
          </a:p>
          <a:p>
            <a:pPr lvl="2"/>
            <a:r>
              <a:rPr lang="en-GB" dirty="0"/>
              <a:t>Only true hypotheses?</a:t>
            </a:r>
          </a:p>
          <a:p>
            <a:pPr lvl="2"/>
            <a:r>
              <a:rPr lang="en-GB" dirty="0"/>
              <a:t>Some mix?</a:t>
            </a:r>
          </a:p>
          <a:p>
            <a:pPr lvl="2"/>
            <a:endParaRPr lang="en-GB" dirty="0"/>
          </a:p>
          <a:p>
            <a:r>
              <a:rPr lang="en-GB" b="1" dirty="0"/>
              <a:t>Conjunction fallacy</a:t>
            </a:r>
          </a:p>
          <a:p>
            <a:pPr lvl="1"/>
            <a:r>
              <a:rPr lang="en-GB" dirty="0"/>
              <a:t>There once was a guy who could turn water into wine, walk on water and resurrect the dead</a:t>
            </a:r>
          </a:p>
          <a:p>
            <a:pPr lvl="1"/>
            <a:r>
              <a:rPr lang="en-GB" dirty="0"/>
              <a:t>How does probability change when I add: “he was the son of God”?</a:t>
            </a:r>
          </a:p>
          <a:p>
            <a:pPr lvl="1"/>
            <a:r>
              <a:rPr lang="en-GB" dirty="0"/>
              <a:t>Thus, explanation cannot make result “more likely” – related to hindsight bias explored in Week 1</a:t>
            </a:r>
          </a:p>
        </p:txBody>
      </p:sp>
    </p:spTree>
    <p:extLst>
      <p:ext uri="{BB962C8B-B14F-4D97-AF65-F5344CB8AC3E}">
        <p14:creationId xmlns:p14="http://schemas.microsoft.com/office/powerpoint/2010/main" val="3300432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7992</TotalTime>
  <Words>522</Words>
  <Application>Microsoft Office PowerPoint</Application>
  <PresentationFormat>On-screen Show (4:3)</PresentationFormat>
  <Paragraphs>56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Times New Roman</vt:lpstr>
      <vt:lpstr>Office Theme</vt:lpstr>
      <vt:lpstr>think-cell Slide</vt:lpstr>
      <vt:lpstr>PowerPoint Presentation</vt:lpstr>
      <vt:lpstr>Linda</vt:lpstr>
      <vt:lpstr>Covid moonshots</vt:lpstr>
      <vt:lpstr>Covid moonshots</vt:lpstr>
      <vt:lpstr>PowerPoint Presentation</vt:lpstr>
      <vt:lpstr>What are the concepts?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60</cp:revision>
  <dcterms:created xsi:type="dcterms:W3CDTF">2019-11-06T20:20:39Z</dcterms:created>
  <dcterms:modified xsi:type="dcterms:W3CDTF">2020-10-22T13:49:59Z</dcterms:modified>
</cp:coreProperties>
</file>