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52" r:id="rId2"/>
    <p:sldId id="356" r:id="rId3"/>
    <p:sldId id="357" r:id="rId4"/>
    <p:sldId id="358" r:id="rId5"/>
    <p:sldId id="3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wallrich" initials="lw" lastIdx="1" clrIdx="0">
    <p:extLst>
      <p:ext uri="{19B8F6BF-5375-455C-9EA6-DF929625EA0E}">
        <p15:presenceInfo xmlns:p15="http://schemas.microsoft.com/office/powerpoint/2012/main" userId="9cc34b299f979c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85618" autoAdjust="0"/>
  </p:normalViewPr>
  <p:slideViewPr>
    <p:cSldViewPr snapToGrid="0">
      <p:cViewPr varScale="1">
        <p:scale>
          <a:sx n="55" d="100"/>
          <a:sy n="55" d="100"/>
        </p:scale>
        <p:origin x="13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AA033-D06F-4026-B0B9-B73284884536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8262F-4E77-4005-A49E-2F8B76294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22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EB22AF3-94AE-4295-A318-5227653E8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898CEC-10D9-4D87-B7C2-24750942F57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1E366E5-DE5A-4F70-8679-BD14CEA0C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3F243B7-F6E6-4C0D-B20C-C155756C0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4221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10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pasted &lt;- </a:t>
            </a:r>
            <a:r>
              <a:rPr lang="en-GB" dirty="0" err="1"/>
              <a:t>read.table</a:t>
            </a:r>
            <a:r>
              <a:rPr lang="en-GB" dirty="0"/>
              <a:t>(file="clipboard", </a:t>
            </a:r>
            <a:r>
              <a:rPr lang="en-GB" dirty="0" err="1"/>
              <a:t>sep</a:t>
            </a:r>
            <a:r>
              <a:rPr lang="en-GB" dirty="0"/>
              <a:t>="\t")</a:t>
            </a:r>
          </a:p>
          <a:p>
            <a:r>
              <a:rPr lang="en-GB" dirty="0"/>
              <a:t>library(</a:t>
            </a:r>
            <a:r>
              <a:rPr lang="en-GB" dirty="0" err="1"/>
              <a:t>tidyverse</a:t>
            </a:r>
            <a:r>
              <a:rPr lang="en-GB" dirty="0"/>
              <a:t>)</a:t>
            </a:r>
          </a:p>
          <a:p>
            <a:r>
              <a:rPr lang="en-GB" dirty="0"/>
              <a:t>pasted &lt;- pasted[-1,]</a:t>
            </a:r>
          </a:p>
          <a:p>
            <a:r>
              <a:rPr lang="en-GB" dirty="0"/>
              <a:t>library(</a:t>
            </a:r>
            <a:r>
              <a:rPr lang="en-GB" dirty="0" err="1"/>
              <a:t>magrittr</a:t>
            </a:r>
            <a:r>
              <a:rPr lang="en-GB" dirty="0"/>
              <a:t>)</a:t>
            </a:r>
          </a:p>
          <a:p>
            <a:r>
              <a:rPr lang="en-GB" dirty="0"/>
              <a:t>pasted$V2 %&lt;&gt;% </a:t>
            </a:r>
            <a:r>
              <a:rPr lang="en-GB" dirty="0" err="1"/>
              <a:t>str_remove_all</a:t>
            </a:r>
            <a:r>
              <a:rPr lang="en-GB" dirty="0"/>
              <a:t>(",")</a:t>
            </a:r>
          </a:p>
          <a:p>
            <a:r>
              <a:rPr lang="en-GB" dirty="0"/>
              <a:t>pasted$V4 %&lt;&gt;% </a:t>
            </a:r>
            <a:r>
              <a:rPr lang="en-GB" dirty="0" err="1"/>
              <a:t>str_remove</a:t>
            </a:r>
            <a:r>
              <a:rPr lang="en-GB" dirty="0"/>
              <a:t>("%")</a:t>
            </a:r>
          </a:p>
          <a:p>
            <a:r>
              <a:rPr lang="en-GB" dirty="0"/>
              <a:t>pasted$V3 %&lt;&gt;% </a:t>
            </a:r>
            <a:r>
              <a:rPr lang="en-GB" dirty="0" err="1"/>
              <a:t>str_remove_all</a:t>
            </a:r>
            <a:r>
              <a:rPr lang="en-GB" dirty="0"/>
              <a:t>(",")</a:t>
            </a:r>
          </a:p>
          <a:p>
            <a:r>
              <a:rPr lang="en-GB" dirty="0"/>
              <a:t>pasted %&lt;&gt;% mutate(across(V2:V5, ~</a:t>
            </a:r>
            <a:r>
              <a:rPr lang="en-GB" dirty="0" err="1"/>
              <a:t>as.numeric</a:t>
            </a:r>
            <a:r>
              <a:rPr lang="en-GB" dirty="0"/>
              <a:t>(.x)))</a:t>
            </a:r>
          </a:p>
          <a:p>
            <a:r>
              <a:rPr lang="en-GB" dirty="0" err="1"/>
              <a:t>ggplot</a:t>
            </a:r>
            <a:r>
              <a:rPr lang="en-GB" dirty="0"/>
              <a:t>(pasted[pasted$V4&lt;10,] %&gt;% arrange(</a:t>
            </a:r>
            <a:r>
              <a:rPr lang="en-GB" dirty="0" err="1"/>
              <a:t>desc</a:t>
            </a:r>
            <a:r>
              <a:rPr lang="en-GB" dirty="0"/>
              <a:t>(V1)), (</a:t>
            </a:r>
            <a:r>
              <a:rPr lang="en-GB" dirty="0" err="1"/>
              <a:t>aes</a:t>
            </a:r>
            <a:r>
              <a:rPr lang="en-GB" dirty="0"/>
              <a:t>(x=V5, y=V4/100, col=V1=="United Kingdom"))) + </a:t>
            </a:r>
            <a:r>
              <a:rPr lang="en-GB" dirty="0" err="1"/>
              <a:t>geom_point</a:t>
            </a:r>
            <a:r>
              <a:rPr lang="en-GB" dirty="0"/>
              <a:t>() + </a:t>
            </a:r>
            <a:r>
              <a:rPr lang="en-GB" dirty="0" err="1"/>
              <a:t>scale_y_continuous</a:t>
            </a:r>
            <a:r>
              <a:rPr lang="en-GB" dirty="0"/>
              <a:t>(labels = scales::percent) + labs(x="</a:t>
            </a:r>
            <a:r>
              <a:rPr lang="en-GB" dirty="0" err="1"/>
              <a:t>Covid</a:t>
            </a:r>
            <a:r>
              <a:rPr lang="en-GB" dirty="0"/>
              <a:t> deaths/100k", y = "Case fatality rate", title = "Testing is not the main story?", </a:t>
            </a:r>
            <a:r>
              <a:rPr lang="en-GB" dirty="0" err="1"/>
              <a:t>source_note</a:t>
            </a:r>
            <a:r>
              <a:rPr lang="en-GB" dirty="0"/>
              <a:t> = "Data from JHU, excl. Yemen, as of 26/11/2020") + theme(</a:t>
            </a:r>
            <a:r>
              <a:rPr lang="en-GB" dirty="0" err="1"/>
              <a:t>legend.position</a:t>
            </a:r>
            <a:r>
              <a:rPr lang="en-GB" dirty="0"/>
              <a:t> = "none")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7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38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5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06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45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0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0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07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3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FF21-1B8E-44D3-8B50-B1D360324B2D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0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1.xml"/><Relationship Id="rId11" Type="http://schemas.openxmlformats.org/officeDocument/2006/relationships/hyperlink" Target="mailto:l.Wallrich@gold.ac.uk" TargetMode="Externa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4" Type="http://schemas.openxmlformats.org/officeDocument/2006/relationships/tags" Target="../tags/tag3.xml"/><Relationship Id="rId9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4" name="Picture 56" descr="A Short Guide to Building Your Team's Critical Thinking Skills">
            <a:extLst>
              <a:ext uri="{FF2B5EF4-FFF2-40B4-BE49-F238E27FC236}">
                <a16:creationId xmlns:a16="http://schemas.microsoft.com/office/drawing/2014/main" id="{93BCA090-EA14-49EB-98BA-DD4295F5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0066" y="-103450"/>
            <a:ext cx="12375909" cy="696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146" name="Object 6" hidden="1">
            <a:extLst>
              <a:ext uri="{FF2B5EF4-FFF2-40B4-BE49-F238E27FC236}">
                <a16:creationId xmlns:a16="http://schemas.microsoft.com/office/drawing/2014/main" id="{C40C388D-AEAD-4D66-B6AC-8486241E11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6146" name="Object 6" hidden="1">
                        <a:extLst>
                          <a:ext uri="{FF2B5EF4-FFF2-40B4-BE49-F238E27FC236}">
                            <a16:creationId xmlns:a16="http://schemas.microsoft.com/office/drawing/2014/main" id="{C40C388D-AEAD-4D66-B6AC-8486241E1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2" descr="Goldsmiths_White_250">
            <a:extLst>
              <a:ext uri="{FF2B5EF4-FFF2-40B4-BE49-F238E27FC236}">
                <a16:creationId xmlns:a16="http://schemas.microsoft.com/office/drawing/2014/main" id="{0D8031B7-5866-4FF0-BB99-65809E09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304800"/>
            <a:ext cx="25146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">
            <a:extLst>
              <a:ext uri="{FF2B5EF4-FFF2-40B4-BE49-F238E27FC236}">
                <a16:creationId xmlns:a16="http://schemas.microsoft.com/office/drawing/2014/main" id="{365A5990-0E78-4267-9CA3-2964EF39DFA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916832"/>
            <a:ext cx="9359900" cy="2448272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>
            <a:lvl1pPr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PSY4003 – Intro to Social Psychology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8: Critical thinking about research</a:t>
            </a:r>
            <a:endParaRPr kumimoji="0" lang="en-US" altLang="en-US" sz="3600" b="1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50" name="Rectangle 1">
            <a:extLst>
              <a:ext uri="{FF2B5EF4-FFF2-40B4-BE49-F238E27FC236}">
                <a16:creationId xmlns:a16="http://schemas.microsoft.com/office/drawing/2014/main" id="{5A104DF4-EFFD-4F0F-B936-939C0527B9C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-107950" y="6110288"/>
            <a:ext cx="9359900" cy="749300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>
            <a:lvl1pPr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Lukas Wallrich (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1"/>
              </a:rPr>
              <a:t>lukas.wallrich@stmarys.ac.uk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| November 2020</a:t>
            </a:r>
            <a:endParaRPr kumimoji="0" lang="en-US" altLang="en-US" sz="1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5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70EB7B-23A8-4E58-8518-8C133668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Causality ">
            <a:extLst>
              <a:ext uri="{FF2B5EF4-FFF2-40B4-BE49-F238E27FC236}">
                <a16:creationId xmlns:a16="http://schemas.microsoft.com/office/drawing/2014/main" id="{32B93297-2F29-444A-9B28-29CA92A36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310"/>
            <a:ext cx="9218051" cy="537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0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CA0D7D-D4A4-46B6-A644-80F90CE0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02" y="995023"/>
            <a:ext cx="7640116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248B-9C5A-4D74-B8E3-5F1A2449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critically about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D4EC-A797-4434-87CF-CCB1A3318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Focus on strengths and limitations to say </a:t>
            </a:r>
            <a:b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GB" b="1" i="0" dirty="0">
                <a:solidFill>
                  <a:srgbClr val="212529"/>
                </a:solidFill>
                <a:effectLst/>
                <a:latin typeface="-apple-system"/>
              </a:rPr>
              <a:t>what we can learn from a paper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:</a:t>
            </a:r>
          </a:p>
          <a:p>
            <a:pPr lvl="1"/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Seeking only limitations in a study is criticism and critiquing and criticism are not the same (Sachdeva, 2009)</a:t>
            </a:r>
          </a:p>
          <a:p>
            <a:pPr lvl="1"/>
            <a:endParaRPr lang="en-GB" dirty="0">
              <a:solidFill>
                <a:srgbClr val="212529"/>
              </a:solidFill>
              <a:latin typeface="-apple-system"/>
            </a:endParaRPr>
          </a:p>
          <a:p>
            <a:r>
              <a:rPr lang="en-GB" dirty="0">
                <a:solidFill>
                  <a:srgbClr val="212529"/>
                </a:solidFill>
                <a:latin typeface="-apple-system"/>
              </a:rPr>
              <a:t>Select sources that </a:t>
            </a:r>
            <a:r>
              <a:rPr lang="en-GB" b="1" dirty="0">
                <a:solidFill>
                  <a:srgbClr val="212529"/>
                </a:solidFill>
                <a:latin typeface="-apple-system"/>
              </a:rPr>
              <a:t>compensate </a:t>
            </a:r>
            <a:r>
              <a:rPr lang="en-GB" dirty="0">
                <a:solidFill>
                  <a:srgbClr val="212529"/>
                </a:solidFill>
                <a:latin typeface="-apple-system"/>
              </a:rPr>
              <a:t>each others’ weaknesses – e.g., lab experiments and field studies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9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0470-E3D0-4D48-8367-B12D1779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Detailed guidance doc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33D6-9F51-4E1D-8E34-63B1DE65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10173"/>
            <a:ext cx="7886700" cy="2666789"/>
          </a:xfrm>
        </p:spPr>
        <p:txBody>
          <a:bodyPr/>
          <a:lstStyle/>
          <a:p>
            <a:r>
              <a:rPr lang="en-GB" dirty="0"/>
              <a:t>Critiquing takes practice – so start now</a:t>
            </a:r>
          </a:p>
          <a:p>
            <a:r>
              <a:rPr lang="en-GB" i="1" dirty="0"/>
              <a:t>Discuss</a:t>
            </a:r>
            <a:r>
              <a:rPr lang="en-GB" dirty="0"/>
              <a:t> papers with others working on same essay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B6836-D0E9-4BE0-A367-4559F1F73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4" y="1690689"/>
            <a:ext cx="6771190" cy="1176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4212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287</Words>
  <Application>Microsoft Office PowerPoint</Application>
  <PresentationFormat>On-screen Show (4:3)</PresentationFormat>
  <Paragraphs>23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Georgia</vt:lpstr>
      <vt:lpstr>Times New Roman</vt:lpstr>
      <vt:lpstr>Office Theme</vt:lpstr>
      <vt:lpstr>think-cell Slide</vt:lpstr>
      <vt:lpstr>PowerPoint Presentation</vt:lpstr>
      <vt:lpstr>PowerPoint Presentation</vt:lpstr>
      <vt:lpstr>PowerPoint Presentation</vt:lpstr>
      <vt:lpstr>Writing critically about research</vt:lpstr>
      <vt:lpstr>Detailed guidance doc online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wallrich</dc:creator>
  <cp:lastModifiedBy>Lukas Wallrich</cp:lastModifiedBy>
  <cp:revision>20</cp:revision>
  <dcterms:created xsi:type="dcterms:W3CDTF">2019-11-13T20:05:36Z</dcterms:created>
  <dcterms:modified xsi:type="dcterms:W3CDTF">2020-11-26T10:53:03Z</dcterms:modified>
</cp:coreProperties>
</file>