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352" r:id="rId2"/>
    <p:sldId id="825" r:id="rId3"/>
    <p:sldId id="826" r:id="rId4"/>
    <p:sldId id="828" r:id="rId5"/>
    <p:sldId id="831" r:id="rId6"/>
    <p:sldId id="833" r:id="rId7"/>
    <p:sldId id="827" r:id="rId8"/>
    <p:sldId id="829" r:id="rId9"/>
    <p:sldId id="834" r:id="rId10"/>
    <p:sldId id="83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ukas wallrich" initials="lw" lastIdx="1" clrIdx="0">
    <p:extLst>
      <p:ext uri="{19B8F6BF-5375-455C-9EA6-DF929625EA0E}">
        <p15:presenceInfo xmlns:p15="http://schemas.microsoft.com/office/powerpoint/2012/main" userId="9cc34b299f979ce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52" autoAdjust="0"/>
    <p:restoredTop sz="85618" autoAdjust="0"/>
  </p:normalViewPr>
  <p:slideViewPr>
    <p:cSldViewPr snapToGrid="0">
      <p:cViewPr varScale="1">
        <p:scale>
          <a:sx n="98" d="100"/>
          <a:sy n="98" d="100"/>
        </p:scale>
        <p:origin x="172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3AA033-D06F-4026-B0B9-B73284884536}" type="datetimeFigureOut">
              <a:rPr lang="en-GB" smtClean="0"/>
              <a:t>29/10/2020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98262F-4E77-4005-A49E-2F8B762942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02217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3EB22AF3-94AE-4295-A318-5227653E850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E898CEC-10D9-4D87-B7C2-24750942F57B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01E366E5-DE5A-4F70-8679-BD14CEA0C64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F3F243B7-F6E6-4C0D-B20C-C155756C0F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4542214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8262F-4E77-4005-A49E-2F8B762942A3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69329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8262F-4E77-4005-A49E-2F8B762942A3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4855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FFF21-1B8E-44D3-8B50-B1D360324B2D}" type="datetimeFigureOut">
              <a:rPr lang="en-GB" smtClean="0"/>
              <a:t>29/10/2020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A9440-E160-417A-9589-9DFA9EE0B9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46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FFF21-1B8E-44D3-8B50-B1D360324B2D}" type="datetimeFigureOut">
              <a:rPr lang="en-GB" smtClean="0"/>
              <a:t>29/10/2020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A9440-E160-417A-9589-9DFA9EE0B9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1381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FFF21-1B8E-44D3-8B50-B1D360324B2D}" type="datetimeFigureOut">
              <a:rPr lang="en-GB" smtClean="0"/>
              <a:t>29/10/2020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A9440-E160-417A-9589-9DFA9EE0B9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7251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FFF21-1B8E-44D3-8B50-B1D360324B2D}" type="datetimeFigureOut">
              <a:rPr lang="en-GB" smtClean="0"/>
              <a:t>29/10/2020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A9440-E160-417A-9589-9DFA9EE0B9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1063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FFF21-1B8E-44D3-8B50-B1D360324B2D}" type="datetimeFigureOut">
              <a:rPr lang="en-GB" smtClean="0"/>
              <a:t>29/10/2020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A9440-E160-417A-9589-9DFA9EE0B9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1454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FFF21-1B8E-44D3-8B50-B1D360324B2D}" type="datetimeFigureOut">
              <a:rPr lang="en-GB" smtClean="0"/>
              <a:t>29/10/2020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A9440-E160-417A-9589-9DFA9EE0B9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4805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FFF21-1B8E-44D3-8B50-B1D360324B2D}" type="datetimeFigureOut">
              <a:rPr lang="en-GB" smtClean="0"/>
              <a:t>29/10/2020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A9440-E160-417A-9589-9DFA9EE0B9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5013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FFF21-1B8E-44D3-8B50-B1D360324B2D}" type="datetimeFigureOut">
              <a:rPr lang="en-GB" smtClean="0"/>
              <a:t>29/10/2020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A9440-E160-417A-9589-9DFA9EE0B9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9080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FFF21-1B8E-44D3-8B50-B1D360324B2D}" type="datetimeFigureOut">
              <a:rPr lang="en-GB" smtClean="0"/>
              <a:t>29/10/2020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A9440-E160-417A-9589-9DFA9EE0B9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5078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FFF21-1B8E-44D3-8B50-B1D360324B2D}" type="datetimeFigureOut">
              <a:rPr lang="en-GB" smtClean="0"/>
              <a:t>29/10/2020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A9440-E160-417A-9589-9DFA9EE0B9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2839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7FFF21-1B8E-44D3-8B50-B1D360324B2D}" type="datetimeFigureOut">
              <a:rPr lang="en-GB" smtClean="0"/>
              <a:t>29/10/2020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BA9440-E160-417A-9589-9DFA9EE0B9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9903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3" Type="http://schemas.openxmlformats.org/officeDocument/2006/relationships/tags" Target="../tags/tag2.xml"/><Relationship Id="rId7" Type="http://schemas.openxmlformats.org/officeDocument/2006/relationships/image" Target="../media/image2.jpeg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notesSlide" Target="../notesSlides/notesSlide1.xml"/><Relationship Id="rId11" Type="http://schemas.openxmlformats.org/officeDocument/2006/relationships/hyperlink" Target="mailto:l.Wallrich@gold.ac.uk" TargetMode="External"/><Relationship Id="rId5" Type="http://schemas.openxmlformats.org/officeDocument/2006/relationships/slideLayout" Target="../slideLayouts/slideLayout1.xml"/><Relationship Id="rId10" Type="http://schemas.openxmlformats.org/officeDocument/2006/relationships/image" Target="../media/image3.png"/><Relationship Id="rId4" Type="http://schemas.openxmlformats.org/officeDocument/2006/relationships/tags" Target="../tags/tag3.xml"/><Relationship Id="rId9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animal, bird, water, food&#10;&#10;Description automatically generated">
            <a:extLst>
              <a:ext uri="{FF2B5EF4-FFF2-40B4-BE49-F238E27FC236}">
                <a16:creationId xmlns:a16="http://schemas.microsoft.com/office/drawing/2014/main" id="{E7BB1589-FCEA-4C2B-A7E8-F0C0429C011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83316" y="0"/>
            <a:ext cx="10263105" cy="6857129"/>
          </a:xfrm>
          <a:prstGeom prst="rect">
            <a:avLst/>
          </a:prstGeom>
        </p:spPr>
      </p:pic>
      <p:graphicFrame>
        <p:nvGraphicFramePr>
          <p:cNvPr id="6146" name="Object 6" hidden="1">
            <a:extLst>
              <a:ext uri="{FF2B5EF4-FFF2-40B4-BE49-F238E27FC236}">
                <a16:creationId xmlns:a16="http://schemas.microsoft.com/office/drawing/2014/main" id="{C40C388D-AEAD-4D66-B6AC-8486241E11D2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7" name="think-cell Slide" r:id="rId8" imgW="360" imgH="360" progId="TCLayout.ActiveDocument.1">
                  <p:embed/>
                </p:oleObj>
              </mc:Choice>
              <mc:Fallback>
                <p:oleObj name="think-cell Slide" r:id="rId8" imgW="360" imgH="360" progId="TCLayout.ActiveDocument.1">
                  <p:embed/>
                  <p:pic>
                    <p:nvPicPr>
                      <p:cNvPr id="6146" name="Object 6" hidden="1">
                        <a:extLst>
                          <a:ext uri="{FF2B5EF4-FFF2-40B4-BE49-F238E27FC236}">
                            <a16:creationId xmlns:a16="http://schemas.microsoft.com/office/drawing/2014/main" id="{C40C388D-AEAD-4D66-B6AC-8486241E11D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148" name="Picture 2" descr="Goldsmiths_White_250">
            <a:extLst>
              <a:ext uri="{FF2B5EF4-FFF2-40B4-BE49-F238E27FC236}">
                <a16:creationId xmlns:a16="http://schemas.microsoft.com/office/drawing/2014/main" id="{0D8031B7-5866-4FF0-BB99-65809E09B9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00800" y="304800"/>
            <a:ext cx="2514600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9" name="Rectangle 1">
            <a:extLst>
              <a:ext uri="{FF2B5EF4-FFF2-40B4-BE49-F238E27FC236}">
                <a16:creationId xmlns:a16="http://schemas.microsoft.com/office/drawing/2014/main" id="{365A5990-0E78-4267-9CA3-2964EF39DFA6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1916832"/>
            <a:ext cx="9359900" cy="2448272"/>
          </a:xfrm>
          <a:prstGeom prst="rect">
            <a:avLst/>
          </a:prstGeom>
          <a:solidFill>
            <a:srgbClr val="FFFFFF">
              <a:alpha val="7411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6200" tIns="76200" rIns="76200" bIns="76200" anchor="ctr"/>
          <a:lstStyle>
            <a:lvl1pPr>
              <a:spcBef>
                <a:spcPct val="20000"/>
              </a:spcBef>
              <a:buClr>
                <a:srgbClr val="998146"/>
              </a:buClr>
              <a:buChar char="–"/>
              <a:defRPr sz="40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998146"/>
              </a:buClr>
              <a:buChar char="–"/>
              <a:defRPr sz="4000">
                <a:solidFill>
                  <a:schemeClr val="tx1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998146"/>
              </a:buClr>
              <a:buChar char="–"/>
              <a:defRPr sz="4000" i="1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998146"/>
              </a:buClr>
              <a:buChar char="–"/>
              <a:defRPr sz="4000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998146"/>
              </a:buClr>
              <a:buChar char="–"/>
              <a:defRPr sz="4000" i="1"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4000" i="1"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4000" i="1"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4000" i="1"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4000" i="1"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SzTx/>
              <a:buFontTx/>
              <a:buNone/>
              <a:tabLst/>
              <a:defRPr/>
            </a:pPr>
            <a:r>
              <a:rPr kumimoji="0" lang="en-US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PSY4003 – Intro to Social Psychology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SzTx/>
              <a:buFontTx/>
              <a:buNone/>
              <a:tabLst/>
              <a:defRPr/>
            </a:pPr>
            <a:r>
              <a:rPr kumimoji="0" lang="en-US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5: </a:t>
            </a:r>
            <a:r>
              <a:rPr kumimoji="0" lang="en-US" altLang="en-US" sz="3600" b="1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Revision session</a:t>
            </a:r>
            <a:endParaRPr kumimoji="0" lang="en-US" altLang="en-US" sz="3600" b="1" u="none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</p:txBody>
      </p:sp>
      <p:sp>
        <p:nvSpPr>
          <p:cNvPr id="6150" name="Rectangle 1">
            <a:extLst>
              <a:ext uri="{FF2B5EF4-FFF2-40B4-BE49-F238E27FC236}">
                <a16:creationId xmlns:a16="http://schemas.microsoft.com/office/drawing/2014/main" id="{5A104DF4-EFFD-4F0F-B936-939C0527B9C9}"/>
              </a:ext>
            </a:extLst>
          </p:cNvPr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-107950" y="6110288"/>
            <a:ext cx="9359900" cy="749300"/>
          </a:xfrm>
          <a:prstGeom prst="rect">
            <a:avLst/>
          </a:prstGeom>
          <a:solidFill>
            <a:srgbClr val="FFFFFF">
              <a:alpha val="7411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6200" tIns="76200" rIns="76200" bIns="76200" anchor="ctr"/>
          <a:lstStyle>
            <a:lvl1pPr>
              <a:spcBef>
                <a:spcPct val="20000"/>
              </a:spcBef>
              <a:buClr>
                <a:srgbClr val="998146"/>
              </a:buClr>
              <a:buChar char="–"/>
              <a:defRPr sz="40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998146"/>
              </a:buClr>
              <a:buChar char="–"/>
              <a:defRPr sz="4000">
                <a:solidFill>
                  <a:schemeClr val="tx1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998146"/>
              </a:buClr>
              <a:buChar char="–"/>
              <a:defRPr sz="4000" i="1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998146"/>
              </a:buClr>
              <a:buChar char="–"/>
              <a:defRPr sz="4000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998146"/>
              </a:buClr>
              <a:buChar char="–"/>
              <a:defRPr sz="4000" i="1"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4000" i="1"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4000" i="1"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4000" i="1"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Char char="–"/>
              <a:defRPr sz="4000" i="1"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8146"/>
              </a:buClr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Lukas Wallrich (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  <a:hlinkClick r:id="rId11"/>
              </a:rPr>
              <a:t>lukas.wallrich@stmarys.ac.uk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 | October 2020</a:t>
            </a:r>
            <a:endParaRPr kumimoji="0" lang="en-US" altLang="en-US" sz="100" b="1" i="0" u="none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Calibri" panose="020F050202020403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10585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1D077-DB0F-410B-8633-DC085E2F0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Go to Moodle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5B4D2-BA43-4459-8BD2-3CC213F74C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869659"/>
            <a:ext cx="7886700" cy="3307303"/>
          </a:xfrm>
        </p:spPr>
        <p:txBody>
          <a:bodyPr/>
          <a:lstStyle/>
          <a:p>
            <a:r>
              <a:rPr lang="en-GB" i="1" dirty="0"/>
              <a:t>Bottom of module landing page: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0BDC55-4F3D-49B8-AA37-1DC438C4A9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520" y="3429000"/>
            <a:ext cx="8668960" cy="1676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495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263308AF-BB01-405A-A977-D076A1A979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000"/>
                    </a14:imgEffect>
                    <a14:imgEffect>
                      <a14:brightnessContrast bright="-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5325" b="16753"/>
          <a:stretch/>
        </p:blipFill>
        <p:spPr bwMode="auto">
          <a:xfrm>
            <a:off x="20" y="1"/>
            <a:ext cx="9143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2273DB8-49B1-4FB5-AC7A-DB460105C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065862"/>
            <a:ext cx="2484873" cy="4726276"/>
          </a:xfrm>
        </p:spPr>
        <p:txBody>
          <a:bodyPr>
            <a:normAutofit/>
          </a:bodyPr>
          <a:lstStyle/>
          <a:p>
            <a:pPr algn="r"/>
            <a:r>
              <a:rPr lang="en-GB" sz="4000" dirty="0">
                <a:solidFill>
                  <a:srgbClr val="FFFFFF"/>
                </a:solidFill>
              </a:rPr>
              <a:t>Our plan for today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029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B47C9-9D28-4034-A9C0-383630B7E3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2153" y="1065862"/>
            <a:ext cx="5489527" cy="4726276"/>
          </a:xfrm>
        </p:spPr>
        <p:txBody>
          <a:bodyPr anchor="ctr">
            <a:normAutofit/>
          </a:bodyPr>
          <a:lstStyle/>
          <a:p>
            <a:r>
              <a:rPr lang="en-GB" sz="2500" b="1" dirty="0">
                <a:solidFill>
                  <a:schemeClr val="accent2"/>
                </a:solidFill>
              </a:rPr>
              <a:t>Revision quiz</a:t>
            </a:r>
          </a:p>
          <a:p>
            <a:r>
              <a:rPr lang="en-GB" sz="2500" dirty="0">
                <a:solidFill>
                  <a:srgbClr val="FFFFFF"/>
                </a:solidFill>
              </a:rPr>
              <a:t>Collect feedback on the course so far</a:t>
            </a:r>
          </a:p>
        </p:txBody>
      </p:sp>
    </p:spTree>
    <p:extLst>
      <p:ext uri="{BB962C8B-B14F-4D97-AF65-F5344CB8AC3E}">
        <p14:creationId xmlns:p14="http://schemas.microsoft.com/office/powerpoint/2010/main" val="10323271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45528-2BBA-458E-B199-DF883C6F7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E44415-AE9E-47B6-940C-5924FF3971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92249"/>
            <a:ext cx="7886700" cy="5000625"/>
          </a:xfrm>
        </p:spPr>
        <p:txBody>
          <a:bodyPr>
            <a:normAutofit/>
          </a:bodyPr>
          <a:lstStyle/>
          <a:p>
            <a:r>
              <a:rPr lang="en-GB" dirty="0"/>
              <a:t>5 rounds</a:t>
            </a:r>
          </a:p>
          <a:p>
            <a:r>
              <a:rPr lang="en-GB" dirty="0"/>
              <a:t>3 teams – rename yourself</a:t>
            </a:r>
          </a:p>
          <a:p>
            <a:r>
              <a:rPr lang="en-GB" dirty="0"/>
              <a:t>Use annotations – name pointers – to reserve a question. Use ?-stamps to highlight any confusion. </a:t>
            </a:r>
          </a:p>
          <a:p>
            <a:r>
              <a:rPr lang="en-GB" dirty="0"/>
              <a:t>Scoring</a:t>
            </a:r>
          </a:p>
          <a:p>
            <a:pPr lvl="1"/>
            <a:r>
              <a:rPr lang="en-GB" dirty="0"/>
              <a:t>half-points for partial explanations</a:t>
            </a:r>
          </a:p>
          <a:p>
            <a:pPr lvl="1"/>
            <a:r>
              <a:rPr lang="en-GB" dirty="0"/>
              <a:t>wrong/partial explanation: next team </a:t>
            </a:r>
            <a:r>
              <a:rPr lang="en-GB" i="1" dirty="0"/>
              <a:t>might </a:t>
            </a:r>
            <a:r>
              <a:rPr lang="en-GB" dirty="0"/>
              <a:t>get a chance</a:t>
            </a:r>
            <a:endParaRPr lang="en-GB" i="1" dirty="0"/>
          </a:p>
          <a:p>
            <a:r>
              <a:rPr lang="en-GB" dirty="0"/>
              <a:t>(</a:t>
            </a:r>
            <a:r>
              <a:rPr lang="en-GB" i="1" dirty="0"/>
              <a:t>Do not annotate the scores area – there will be a prize! </a:t>
            </a:r>
            <a:r>
              <a:rPr lang="en-GB" i="1" dirty="0">
                <a:sym typeface="Wingdings" panose="05000000000000000000" pitchFamily="2" charset="2"/>
              </a:rPr>
              <a:t></a:t>
            </a:r>
            <a:r>
              <a:rPr lang="en-GB" i="1" dirty="0"/>
              <a:t>)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71755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EB4B7-2188-40E1-89B5-0A80C3768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1" y="365127"/>
            <a:ext cx="3486149" cy="1006474"/>
          </a:xfrm>
        </p:spPr>
        <p:txBody>
          <a:bodyPr/>
          <a:lstStyle/>
          <a:p>
            <a:r>
              <a:rPr lang="en-GB" dirty="0"/>
              <a:t>Prejudice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200D3-7683-40BA-A8EE-73DC20EDB0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3301" y="1758045"/>
            <a:ext cx="2909207" cy="718456"/>
          </a:xfrm>
        </p:spPr>
        <p:txBody>
          <a:bodyPr>
            <a:normAutofit/>
          </a:bodyPr>
          <a:lstStyle/>
          <a:p>
            <a:r>
              <a:rPr lang="en-GB" sz="1400" dirty="0"/>
              <a:t>What is prejudice? </a:t>
            </a:r>
            <a:br>
              <a:rPr lang="en-GB" sz="1400" dirty="0"/>
            </a:br>
            <a:r>
              <a:rPr lang="en-GB" sz="1400" dirty="0"/>
              <a:t>What are stereotypes?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EF8C39-FFF3-4FCC-B7AA-931A9DB5C651}"/>
              </a:ext>
            </a:extLst>
          </p:cNvPr>
          <p:cNvSpPr/>
          <p:nvPr/>
        </p:nvSpPr>
        <p:spPr>
          <a:xfrm>
            <a:off x="4256314" y="0"/>
            <a:ext cx="4887687" cy="16906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GB" b="1" dirty="0"/>
              <a:t>Scores:</a:t>
            </a:r>
          </a:p>
          <a:p>
            <a:pPr>
              <a:lnSpc>
                <a:spcPct val="150000"/>
              </a:lnSpc>
            </a:pPr>
            <a:r>
              <a:rPr lang="en-GB" b="1" dirty="0"/>
              <a:t>Team 1:</a:t>
            </a:r>
          </a:p>
          <a:p>
            <a:pPr>
              <a:lnSpc>
                <a:spcPct val="150000"/>
              </a:lnSpc>
            </a:pPr>
            <a:r>
              <a:rPr lang="en-GB" b="1" dirty="0"/>
              <a:t>Team 2:</a:t>
            </a:r>
          </a:p>
          <a:p>
            <a:pPr>
              <a:lnSpc>
                <a:spcPct val="150000"/>
              </a:lnSpc>
            </a:pPr>
            <a:r>
              <a:rPr lang="en-GB" b="1" dirty="0"/>
              <a:t>Team 3: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1D3E446-208B-4D2A-B076-29F2BE4985F1}"/>
              </a:ext>
            </a:extLst>
          </p:cNvPr>
          <p:cNvSpPr txBox="1">
            <a:spLocks/>
          </p:cNvSpPr>
          <p:nvPr/>
        </p:nvSpPr>
        <p:spPr>
          <a:xfrm>
            <a:off x="1003301" y="2563588"/>
            <a:ext cx="2909207" cy="7184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dirty="0"/>
              <a:t>What is scapegoating?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5A5F64D-4EA9-44CD-89EB-189C9772B305}"/>
              </a:ext>
            </a:extLst>
          </p:cNvPr>
          <p:cNvSpPr txBox="1">
            <a:spLocks/>
          </p:cNvSpPr>
          <p:nvPr/>
        </p:nvSpPr>
        <p:spPr>
          <a:xfrm>
            <a:off x="1003301" y="3189515"/>
            <a:ext cx="2990849" cy="7184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dirty="0"/>
              <a:t>What is the realistic conflict theory?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0F7CF57-8714-4297-95D4-A6D3E52EF904}"/>
              </a:ext>
            </a:extLst>
          </p:cNvPr>
          <p:cNvSpPr txBox="1">
            <a:spLocks/>
          </p:cNvSpPr>
          <p:nvPr/>
        </p:nvSpPr>
        <p:spPr>
          <a:xfrm>
            <a:off x="1003301" y="3995058"/>
            <a:ext cx="2559049" cy="7184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dirty="0"/>
              <a:t>What typically happens ‘when groups meet’ – i.e. through intergroup contact?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77D86B3-23B4-4549-8ACC-7F277CC4761C}"/>
              </a:ext>
            </a:extLst>
          </p:cNvPr>
          <p:cNvSpPr txBox="1">
            <a:spLocks/>
          </p:cNvSpPr>
          <p:nvPr/>
        </p:nvSpPr>
        <p:spPr>
          <a:xfrm>
            <a:off x="1003301" y="4860472"/>
            <a:ext cx="2133599" cy="7184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dirty="0"/>
              <a:t>What is stereotype threat?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F460622-461F-48F7-97EF-B61D9F3B6772}"/>
              </a:ext>
            </a:extLst>
          </p:cNvPr>
          <p:cNvSpPr txBox="1">
            <a:spLocks/>
          </p:cNvSpPr>
          <p:nvPr/>
        </p:nvSpPr>
        <p:spPr>
          <a:xfrm>
            <a:off x="1003301" y="5578928"/>
            <a:ext cx="2909207" cy="7184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dirty="0"/>
              <a:t>Give an example for a self-fulfilling prophecy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4251D21-BE3E-42F2-A2A7-54C9B4CE6541}"/>
              </a:ext>
            </a:extLst>
          </p:cNvPr>
          <p:cNvSpPr txBox="1">
            <a:spLocks/>
          </p:cNvSpPr>
          <p:nvPr/>
        </p:nvSpPr>
        <p:spPr>
          <a:xfrm>
            <a:off x="5822952" y="2471059"/>
            <a:ext cx="2559049" cy="7184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dirty="0"/>
              <a:t>What are minimal groups? (When do they result in biased behaviour?)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B9ECAB0F-8028-4B43-BF32-8129EB4A7467}"/>
              </a:ext>
            </a:extLst>
          </p:cNvPr>
          <p:cNvSpPr txBox="1">
            <a:spLocks/>
          </p:cNvSpPr>
          <p:nvPr/>
        </p:nvSpPr>
        <p:spPr>
          <a:xfrm>
            <a:off x="5822952" y="3345997"/>
            <a:ext cx="2559049" cy="7184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dirty="0"/>
              <a:t>What is implicit bias?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E4FCCB6-8D71-4CD0-B0C8-F0B258F449C9}"/>
              </a:ext>
            </a:extLst>
          </p:cNvPr>
          <p:cNvSpPr txBox="1">
            <a:spLocks/>
          </p:cNvSpPr>
          <p:nvPr/>
        </p:nvSpPr>
        <p:spPr>
          <a:xfrm>
            <a:off x="5822951" y="3907971"/>
            <a:ext cx="2559049" cy="7184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dirty="0"/>
              <a:t>What was the key result of </a:t>
            </a:r>
            <a:r>
              <a:rPr lang="en-GB" sz="1400" dirty="0" err="1"/>
              <a:t>LaPiere’s</a:t>
            </a:r>
            <a:r>
              <a:rPr lang="en-GB" sz="1400" dirty="0"/>
              <a:t> 1934 study?</a:t>
            </a:r>
          </a:p>
        </p:txBody>
      </p:sp>
    </p:spTree>
    <p:extLst>
      <p:ext uri="{BB962C8B-B14F-4D97-AF65-F5344CB8AC3E}">
        <p14:creationId xmlns:p14="http://schemas.microsoft.com/office/powerpoint/2010/main" val="951863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EB4B7-2188-40E1-89B5-0A80C3768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1" y="365127"/>
            <a:ext cx="3486149" cy="1006474"/>
          </a:xfrm>
        </p:spPr>
        <p:txBody>
          <a:bodyPr/>
          <a:lstStyle/>
          <a:p>
            <a:r>
              <a:rPr lang="en-GB" dirty="0"/>
              <a:t>Group effects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200D3-7683-40BA-A8EE-73DC20EDB0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3301" y="1758045"/>
            <a:ext cx="2909207" cy="718456"/>
          </a:xfrm>
        </p:spPr>
        <p:txBody>
          <a:bodyPr>
            <a:normAutofit/>
          </a:bodyPr>
          <a:lstStyle/>
          <a:p>
            <a:r>
              <a:rPr lang="en-GB" sz="1400" dirty="0"/>
              <a:t>What is social loafing?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EF8C39-FFF3-4FCC-B7AA-931A9DB5C651}"/>
              </a:ext>
            </a:extLst>
          </p:cNvPr>
          <p:cNvSpPr/>
          <p:nvPr/>
        </p:nvSpPr>
        <p:spPr>
          <a:xfrm>
            <a:off x="4256314" y="0"/>
            <a:ext cx="4887687" cy="16906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GB" b="1" dirty="0"/>
              <a:t>Scores:</a:t>
            </a:r>
          </a:p>
          <a:p>
            <a:pPr>
              <a:lnSpc>
                <a:spcPct val="150000"/>
              </a:lnSpc>
            </a:pPr>
            <a:r>
              <a:rPr lang="en-GB" b="1" dirty="0"/>
              <a:t>Team 1:</a:t>
            </a:r>
          </a:p>
          <a:p>
            <a:pPr>
              <a:lnSpc>
                <a:spcPct val="150000"/>
              </a:lnSpc>
            </a:pPr>
            <a:r>
              <a:rPr lang="en-GB" b="1" dirty="0"/>
              <a:t>Team 2:</a:t>
            </a:r>
          </a:p>
          <a:p>
            <a:pPr>
              <a:lnSpc>
                <a:spcPct val="150000"/>
              </a:lnSpc>
            </a:pPr>
            <a:r>
              <a:rPr lang="en-GB" b="1" dirty="0"/>
              <a:t>Team 3: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1D3E446-208B-4D2A-B076-29F2BE4985F1}"/>
              </a:ext>
            </a:extLst>
          </p:cNvPr>
          <p:cNvSpPr txBox="1">
            <a:spLocks/>
          </p:cNvSpPr>
          <p:nvPr/>
        </p:nvSpPr>
        <p:spPr>
          <a:xfrm>
            <a:off x="1003301" y="2563588"/>
            <a:ext cx="2909207" cy="7184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dirty="0"/>
              <a:t>What is social facilitation?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5A5F64D-4EA9-44CD-89EB-189C9772B305}"/>
              </a:ext>
            </a:extLst>
          </p:cNvPr>
          <p:cNvSpPr txBox="1">
            <a:spLocks/>
          </p:cNvSpPr>
          <p:nvPr/>
        </p:nvSpPr>
        <p:spPr>
          <a:xfrm>
            <a:off x="5956302" y="3995058"/>
            <a:ext cx="2990849" cy="7184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dirty="0"/>
              <a:t>2 reasons why group opinions become polarized over time?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0F7CF57-8714-4297-95D4-A6D3E52EF904}"/>
              </a:ext>
            </a:extLst>
          </p:cNvPr>
          <p:cNvSpPr txBox="1">
            <a:spLocks/>
          </p:cNvSpPr>
          <p:nvPr/>
        </p:nvSpPr>
        <p:spPr>
          <a:xfrm>
            <a:off x="1003301" y="3995058"/>
            <a:ext cx="2559049" cy="7184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dirty="0"/>
              <a:t>2 symptoms of group think?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77D86B3-23B4-4549-8ACC-7F277CC4761C}"/>
              </a:ext>
            </a:extLst>
          </p:cNvPr>
          <p:cNvSpPr txBox="1">
            <a:spLocks/>
          </p:cNvSpPr>
          <p:nvPr/>
        </p:nvSpPr>
        <p:spPr>
          <a:xfrm>
            <a:off x="1003301" y="3189515"/>
            <a:ext cx="2133599" cy="7184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dirty="0"/>
              <a:t>What is evaluation apprehension?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F460622-461F-48F7-97EF-B61D9F3B6772}"/>
              </a:ext>
            </a:extLst>
          </p:cNvPr>
          <p:cNvSpPr txBox="1">
            <a:spLocks/>
          </p:cNvSpPr>
          <p:nvPr/>
        </p:nvSpPr>
        <p:spPr>
          <a:xfrm>
            <a:off x="1003300" y="4620985"/>
            <a:ext cx="2909207" cy="7184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dirty="0"/>
              <a:t>What is group convergence?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4251D21-BE3E-42F2-A2A7-54C9B4CE6541}"/>
              </a:ext>
            </a:extLst>
          </p:cNvPr>
          <p:cNvSpPr txBox="1">
            <a:spLocks/>
          </p:cNvSpPr>
          <p:nvPr/>
        </p:nvSpPr>
        <p:spPr>
          <a:xfrm>
            <a:off x="5956302" y="2090061"/>
            <a:ext cx="2559049" cy="7184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dirty="0"/>
              <a:t>2 factors that increase compliance in Ash’s line study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B9ECAB0F-8028-4B43-BF32-8129EB4A7467}"/>
              </a:ext>
            </a:extLst>
          </p:cNvPr>
          <p:cNvSpPr txBox="1">
            <a:spLocks/>
          </p:cNvSpPr>
          <p:nvPr/>
        </p:nvSpPr>
        <p:spPr>
          <a:xfrm>
            <a:off x="5956302" y="3069772"/>
            <a:ext cx="2559049" cy="7184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dirty="0"/>
              <a:t>2 factors that reduce compliance in Ash’s line study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CB468D2-493C-43E5-9D8B-71A0CCF94E18}"/>
              </a:ext>
            </a:extLst>
          </p:cNvPr>
          <p:cNvSpPr txBox="1">
            <a:spLocks/>
          </p:cNvSpPr>
          <p:nvPr/>
        </p:nvSpPr>
        <p:spPr>
          <a:xfrm>
            <a:off x="1003300" y="5246912"/>
            <a:ext cx="2909207" cy="7184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dirty="0"/>
              <a:t>What is deindividuation? What does it result in?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6C4C885C-6CBD-4F12-AFE2-678AB427FA4B}"/>
              </a:ext>
            </a:extLst>
          </p:cNvPr>
          <p:cNvSpPr txBox="1">
            <a:spLocks/>
          </p:cNvSpPr>
          <p:nvPr/>
        </p:nvSpPr>
        <p:spPr>
          <a:xfrm>
            <a:off x="5956302" y="4713514"/>
            <a:ext cx="2990849" cy="7184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dirty="0"/>
              <a:t>What is the difference between conformity and compliance?</a:t>
            </a:r>
          </a:p>
        </p:txBody>
      </p:sp>
    </p:spTree>
    <p:extLst>
      <p:ext uri="{BB962C8B-B14F-4D97-AF65-F5344CB8AC3E}">
        <p14:creationId xmlns:p14="http://schemas.microsoft.com/office/powerpoint/2010/main" val="18600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EB4B7-2188-40E1-89B5-0A80C3768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1" y="365127"/>
            <a:ext cx="3486149" cy="1006474"/>
          </a:xfrm>
        </p:spPr>
        <p:txBody>
          <a:bodyPr>
            <a:normAutofit fontScale="90000"/>
          </a:bodyPr>
          <a:lstStyle/>
          <a:p>
            <a:r>
              <a:rPr lang="en-GB" dirty="0"/>
              <a:t>Altruism and attraction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200D3-7683-40BA-A8EE-73DC20EDB0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3301" y="2427516"/>
            <a:ext cx="2909207" cy="718456"/>
          </a:xfrm>
        </p:spPr>
        <p:txBody>
          <a:bodyPr>
            <a:normAutofit/>
          </a:bodyPr>
          <a:lstStyle/>
          <a:p>
            <a:r>
              <a:rPr lang="en-GB" sz="1400" dirty="0"/>
              <a:t>What is the difference between prosocial and altruistic behaviour?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EF8C39-FFF3-4FCC-B7AA-931A9DB5C651}"/>
              </a:ext>
            </a:extLst>
          </p:cNvPr>
          <p:cNvSpPr/>
          <p:nvPr/>
        </p:nvSpPr>
        <p:spPr>
          <a:xfrm>
            <a:off x="4256314" y="0"/>
            <a:ext cx="4887687" cy="16906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GB" b="1" dirty="0"/>
              <a:t>Scores:</a:t>
            </a:r>
          </a:p>
          <a:p>
            <a:pPr>
              <a:lnSpc>
                <a:spcPct val="150000"/>
              </a:lnSpc>
            </a:pPr>
            <a:r>
              <a:rPr lang="en-GB" b="1" dirty="0"/>
              <a:t>Team 1:</a:t>
            </a:r>
          </a:p>
          <a:p>
            <a:pPr>
              <a:lnSpc>
                <a:spcPct val="150000"/>
              </a:lnSpc>
            </a:pPr>
            <a:r>
              <a:rPr lang="en-GB" b="1" dirty="0"/>
              <a:t>Team 2:</a:t>
            </a:r>
          </a:p>
          <a:p>
            <a:pPr>
              <a:lnSpc>
                <a:spcPct val="150000"/>
              </a:lnSpc>
            </a:pPr>
            <a:r>
              <a:rPr lang="en-GB" b="1" dirty="0"/>
              <a:t>Team 3: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1D3E446-208B-4D2A-B076-29F2BE4985F1}"/>
              </a:ext>
            </a:extLst>
          </p:cNvPr>
          <p:cNvSpPr txBox="1">
            <a:spLocks/>
          </p:cNvSpPr>
          <p:nvPr/>
        </p:nvSpPr>
        <p:spPr>
          <a:xfrm>
            <a:off x="1003301" y="3233059"/>
            <a:ext cx="2909207" cy="7184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dirty="0"/>
              <a:t>2 things that drive the identifiable victim effect?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77D86B3-23B4-4549-8ACC-7F277CC4761C}"/>
              </a:ext>
            </a:extLst>
          </p:cNvPr>
          <p:cNvSpPr txBox="1">
            <a:spLocks/>
          </p:cNvSpPr>
          <p:nvPr/>
        </p:nvSpPr>
        <p:spPr>
          <a:xfrm>
            <a:off x="1003301" y="3858986"/>
            <a:ext cx="2133599" cy="7184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dirty="0"/>
              <a:t>2 explanations for in-group bias in helping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F460622-461F-48F7-97EF-B61D9F3B6772}"/>
              </a:ext>
            </a:extLst>
          </p:cNvPr>
          <p:cNvSpPr txBox="1">
            <a:spLocks/>
          </p:cNvSpPr>
          <p:nvPr/>
        </p:nvSpPr>
        <p:spPr>
          <a:xfrm>
            <a:off x="1003300" y="4620985"/>
            <a:ext cx="2909207" cy="7184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dirty="0"/>
              <a:t>What is the bystander effect?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CB468D2-493C-43E5-9D8B-71A0CCF94E18}"/>
              </a:ext>
            </a:extLst>
          </p:cNvPr>
          <p:cNvSpPr txBox="1">
            <a:spLocks/>
          </p:cNvSpPr>
          <p:nvPr/>
        </p:nvSpPr>
        <p:spPr>
          <a:xfrm>
            <a:off x="1003300" y="5246912"/>
            <a:ext cx="2909207" cy="7184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dirty="0"/>
              <a:t>Do bystanders typically intervene in public conflicts?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F6EECD5A-A1CC-4D2F-AD24-59B5268FB2F2}"/>
              </a:ext>
            </a:extLst>
          </p:cNvPr>
          <p:cNvSpPr txBox="1">
            <a:spLocks/>
          </p:cNvSpPr>
          <p:nvPr/>
        </p:nvSpPr>
        <p:spPr>
          <a:xfrm>
            <a:off x="5775326" y="2850696"/>
            <a:ext cx="2990849" cy="7184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dirty="0"/>
              <a:t>What is the ‘mere exposure’ effect?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67C1D92F-C070-44DE-BCB2-75E00DCB6D5C}"/>
              </a:ext>
            </a:extLst>
          </p:cNvPr>
          <p:cNvSpPr txBox="1">
            <a:spLocks/>
          </p:cNvSpPr>
          <p:nvPr/>
        </p:nvSpPr>
        <p:spPr>
          <a:xfrm>
            <a:off x="5775326" y="4317545"/>
            <a:ext cx="2990849" cy="7184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dirty="0"/>
              <a:t>Give an example for when arousal might be misattributed to attraction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3A2C99D8-D814-46BA-857B-9DBE41D60782}"/>
              </a:ext>
            </a:extLst>
          </p:cNvPr>
          <p:cNvSpPr txBox="1">
            <a:spLocks/>
          </p:cNvSpPr>
          <p:nvPr/>
        </p:nvSpPr>
        <p:spPr>
          <a:xfrm>
            <a:off x="5775326" y="5334000"/>
            <a:ext cx="2909207" cy="7184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dirty="0"/>
              <a:t>Do the girls (and guys) get prettier by closing time? Why?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7168A8E9-4860-461F-8AFB-439A62079E55}"/>
              </a:ext>
            </a:extLst>
          </p:cNvPr>
          <p:cNvSpPr txBox="1">
            <a:spLocks/>
          </p:cNvSpPr>
          <p:nvPr/>
        </p:nvSpPr>
        <p:spPr>
          <a:xfrm>
            <a:off x="5775324" y="2181227"/>
            <a:ext cx="2539999" cy="7184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dirty="0"/>
              <a:t>What is homophily? </a:t>
            </a:r>
            <a:br>
              <a:rPr lang="en-GB" sz="1400" dirty="0"/>
            </a:br>
            <a:r>
              <a:rPr lang="en-GB" sz="1400" dirty="0"/>
              <a:t>What is homogamy?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3C12CC56-5A15-486B-BD15-B243616A0EC1}"/>
              </a:ext>
            </a:extLst>
          </p:cNvPr>
          <p:cNvSpPr txBox="1">
            <a:spLocks/>
          </p:cNvSpPr>
          <p:nvPr/>
        </p:nvSpPr>
        <p:spPr>
          <a:xfrm>
            <a:off x="5775325" y="3301090"/>
            <a:ext cx="2539999" cy="7184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dirty="0"/>
              <a:t>What is the matching hypothesis?</a:t>
            </a:r>
          </a:p>
        </p:txBody>
      </p:sp>
    </p:spTree>
    <p:extLst>
      <p:ext uri="{BB962C8B-B14F-4D97-AF65-F5344CB8AC3E}">
        <p14:creationId xmlns:p14="http://schemas.microsoft.com/office/powerpoint/2010/main" val="2190909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EB4B7-2188-40E1-89B5-0A80C3768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1" y="365127"/>
            <a:ext cx="3486149" cy="1006474"/>
          </a:xfrm>
        </p:spPr>
        <p:txBody>
          <a:bodyPr/>
          <a:lstStyle/>
          <a:p>
            <a:r>
              <a:rPr lang="en-GB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200D3-7683-40BA-A8EE-73DC20EDB0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3301" y="1758045"/>
            <a:ext cx="2909207" cy="718456"/>
          </a:xfrm>
        </p:spPr>
        <p:txBody>
          <a:bodyPr>
            <a:normAutofit/>
          </a:bodyPr>
          <a:lstStyle/>
          <a:p>
            <a:r>
              <a:rPr lang="en-GB" sz="1400" dirty="0"/>
              <a:t>2 key differences between experiment and correlational study?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EF8C39-FFF3-4FCC-B7AA-931A9DB5C651}"/>
              </a:ext>
            </a:extLst>
          </p:cNvPr>
          <p:cNvSpPr/>
          <p:nvPr/>
        </p:nvSpPr>
        <p:spPr>
          <a:xfrm>
            <a:off x="4256314" y="0"/>
            <a:ext cx="4887687" cy="16906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GB" b="1" dirty="0"/>
              <a:t>Scores:</a:t>
            </a:r>
          </a:p>
          <a:p>
            <a:pPr>
              <a:lnSpc>
                <a:spcPct val="150000"/>
              </a:lnSpc>
            </a:pPr>
            <a:r>
              <a:rPr lang="en-GB" b="1" dirty="0"/>
              <a:t>Team 1:</a:t>
            </a:r>
          </a:p>
          <a:p>
            <a:pPr>
              <a:lnSpc>
                <a:spcPct val="150000"/>
              </a:lnSpc>
            </a:pPr>
            <a:r>
              <a:rPr lang="en-GB" b="1" dirty="0"/>
              <a:t>Team 2:</a:t>
            </a:r>
          </a:p>
          <a:p>
            <a:pPr>
              <a:lnSpc>
                <a:spcPct val="150000"/>
              </a:lnSpc>
            </a:pPr>
            <a:r>
              <a:rPr lang="en-GB" b="1" dirty="0"/>
              <a:t>Team 3: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1D3E446-208B-4D2A-B076-29F2BE4985F1}"/>
              </a:ext>
            </a:extLst>
          </p:cNvPr>
          <p:cNvSpPr txBox="1">
            <a:spLocks/>
          </p:cNvSpPr>
          <p:nvPr/>
        </p:nvSpPr>
        <p:spPr>
          <a:xfrm>
            <a:off x="1003301" y="2766334"/>
            <a:ext cx="2909207" cy="7184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dirty="0"/>
              <a:t>What is p-hacking?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5A5F64D-4EA9-44CD-89EB-189C9772B305}"/>
              </a:ext>
            </a:extLst>
          </p:cNvPr>
          <p:cNvSpPr txBox="1">
            <a:spLocks/>
          </p:cNvSpPr>
          <p:nvPr/>
        </p:nvSpPr>
        <p:spPr>
          <a:xfrm>
            <a:off x="1003301" y="3345997"/>
            <a:ext cx="2990849" cy="7184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dirty="0"/>
              <a:t>Why are pre-registrations valuable?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0F7CF57-8714-4297-95D4-A6D3E52EF904}"/>
              </a:ext>
            </a:extLst>
          </p:cNvPr>
          <p:cNvSpPr txBox="1">
            <a:spLocks/>
          </p:cNvSpPr>
          <p:nvPr/>
        </p:nvSpPr>
        <p:spPr>
          <a:xfrm>
            <a:off x="1003301" y="3995058"/>
            <a:ext cx="2559049" cy="7184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dirty="0"/>
              <a:t>Difference direct vs conceptual replication?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77D86B3-23B4-4549-8ACC-7F277CC4761C}"/>
              </a:ext>
            </a:extLst>
          </p:cNvPr>
          <p:cNvSpPr txBox="1">
            <a:spLocks/>
          </p:cNvSpPr>
          <p:nvPr/>
        </p:nvSpPr>
        <p:spPr>
          <a:xfrm>
            <a:off x="1003301" y="4740729"/>
            <a:ext cx="2133599" cy="7184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dirty="0"/>
              <a:t>Difference Type I and Type II errors?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F460622-461F-48F7-97EF-B61D9F3B6772}"/>
              </a:ext>
            </a:extLst>
          </p:cNvPr>
          <p:cNvSpPr txBox="1">
            <a:spLocks/>
          </p:cNvSpPr>
          <p:nvPr/>
        </p:nvSpPr>
        <p:spPr>
          <a:xfrm>
            <a:off x="1003301" y="5486399"/>
            <a:ext cx="2909207" cy="7184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dirty="0"/>
              <a:t>What are WEIRD samples?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4251D21-BE3E-42F2-A2A7-54C9B4CE6541}"/>
              </a:ext>
            </a:extLst>
          </p:cNvPr>
          <p:cNvSpPr txBox="1">
            <a:spLocks/>
          </p:cNvSpPr>
          <p:nvPr/>
        </p:nvSpPr>
        <p:spPr>
          <a:xfrm>
            <a:off x="5956302" y="2612575"/>
            <a:ext cx="2559049" cy="7184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dirty="0"/>
              <a:t>What are demand characteristics?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14243DF-665D-4D00-96AD-4F1C889DC634}"/>
              </a:ext>
            </a:extLst>
          </p:cNvPr>
          <p:cNvSpPr txBox="1">
            <a:spLocks/>
          </p:cNvSpPr>
          <p:nvPr/>
        </p:nvSpPr>
        <p:spPr>
          <a:xfrm>
            <a:off x="5956302" y="3345997"/>
            <a:ext cx="2559049" cy="7184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dirty="0"/>
              <a:t>What are placebos and </a:t>
            </a:r>
            <a:r>
              <a:rPr lang="en-GB" sz="1400" dirty="0" err="1"/>
              <a:t>nocebos</a:t>
            </a:r>
            <a:r>
              <a:rPr lang="en-GB" sz="1400" dirty="0"/>
              <a:t>?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D73ADF2E-FF1E-401A-B85E-D10317CC35C2}"/>
              </a:ext>
            </a:extLst>
          </p:cNvPr>
          <p:cNvSpPr txBox="1">
            <a:spLocks/>
          </p:cNvSpPr>
          <p:nvPr/>
        </p:nvSpPr>
        <p:spPr>
          <a:xfrm>
            <a:off x="5956302" y="4079419"/>
            <a:ext cx="3035298" cy="7184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i="1" dirty="0"/>
              <a:t>Qualitative vs quantitative research: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0DED6FFB-E5CE-4091-9777-08445CB12073}"/>
              </a:ext>
            </a:extLst>
          </p:cNvPr>
          <p:cNvSpPr txBox="1">
            <a:spLocks/>
          </p:cNvSpPr>
          <p:nvPr/>
        </p:nvSpPr>
        <p:spPr>
          <a:xfrm>
            <a:off x="6381752" y="4395108"/>
            <a:ext cx="2133599" cy="7184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dirty="0"/>
              <a:t>1 difference in ontology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BC8E7BF3-CE4E-4D9E-8385-FF8C17F28631}"/>
              </a:ext>
            </a:extLst>
          </p:cNvPr>
          <p:cNvSpPr txBox="1">
            <a:spLocks/>
          </p:cNvSpPr>
          <p:nvPr/>
        </p:nvSpPr>
        <p:spPr>
          <a:xfrm>
            <a:off x="6381752" y="4708066"/>
            <a:ext cx="2686048" cy="7184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dirty="0"/>
              <a:t>1 difference in epistemology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23E49958-F4C4-4C51-BFC5-C8F19C853311}"/>
              </a:ext>
            </a:extLst>
          </p:cNvPr>
          <p:cNvSpPr txBox="1">
            <a:spLocks/>
          </p:cNvSpPr>
          <p:nvPr/>
        </p:nvSpPr>
        <p:spPr>
          <a:xfrm>
            <a:off x="5956302" y="5285694"/>
            <a:ext cx="2909207" cy="8681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dirty="0"/>
              <a:t>Explain the criticism that mainstream social psychology is too individualistic</a:t>
            </a:r>
          </a:p>
        </p:txBody>
      </p:sp>
    </p:spTree>
    <p:extLst>
      <p:ext uri="{BB962C8B-B14F-4D97-AF65-F5344CB8AC3E}">
        <p14:creationId xmlns:p14="http://schemas.microsoft.com/office/powerpoint/2010/main" val="35648280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EB4B7-2188-40E1-89B5-0A80C3768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1" y="365127"/>
            <a:ext cx="3486149" cy="1006474"/>
          </a:xfrm>
        </p:spPr>
        <p:txBody>
          <a:bodyPr>
            <a:normAutofit fontScale="90000"/>
          </a:bodyPr>
          <a:lstStyle/>
          <a:p>
            <a:r>
              <a:rPr lang="en-GB" dirty="0"/>
              <a:t>(Social) cognition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200D3-7683-40BA-A8EE-73DC20EDB0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3301" y="2053320"/>
            <a:ext cx="2909207" cy="718456"/>
          </a:xfrm>
        </p:spPr>
        <p:txBody>
          <a:bodyPr>
            <a:normAutofit/>
          </a:bodyPr>
          <a:lstStyle/>
          <a:p>
            <a:r>
              <a:rPr lang="en-GB" sz="1400" dirty="0"/>
              <a:t>What is the availability heuristic?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EF8C39-FFF3-4FCC-B7AA-931A9DB5C651}"/>
              </a:ext>
            </a:extLst>
          </p:cNvPr>
          <p:cNvSpPr/>
          <p:nvPr/>
        </p:nvSpPr>
        <p:spPr>
          <a:xfrm>
            <a:off x="4256314" y="0"/>
            <a:ext cx="4887687" cy="16906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GB" b="1" dirty="0"/>
              <a:t>Scores:</a:t>
            </a:r>
          </a:p>
          <a:p>
            <a:pPr>
              <a:lnSpc>
                <a:spcPct val="150000"/>
              </a:lnSpc>
            </a:pPr>
            <a:r>
              <a:rPr lang="en-GB" b="1" dirty="0"/>
              <a:t>Team 1:</a:t>
            </a:r>
          </a:p>
          <a:p>
            <a:pPr>
              <a:lnSpc>
                <a:spcPct val="150000"/>
              </a:lnSpc>
            </a:pPr>
            <a:r>
              <a:rPr lang="en-GB" b="1" dirty="0"/>
              <a:t>Team 2:</a:t>
            </a:r>
          </a:p>
          <a:p>
            <a:pPr>
              <a:lnSpc>
                <a:spcPct val="150000"/>
              </a:lnSpc>
            </a:pPr>
            <a:r>
              <a:rPr lang="en-GB" b="1" dirty="0"/>
              <a:t>Team 3: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1D3E446-208B-4D2A-B076-29F2BE4985F1}"/>
              </a:ext>
            </a:extLst>
          </p:cNvPr>
          <p:cNvSpPr txBox="1">
            <a:spLocks/>
          </p:cNvSpPr>
          <p:nvPr/>
        </p:nvSpPr>
        <p:spPr>
          <a:xfrm>
            <a:off x="1003301" y="2798990"/>
            <a:ext cx="2909207" cy="7184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dirty="0"/>
              <a:t>What is an illusory correlation?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5A5F64D-4EA9-44CD-89EB-189C9772B305}"/>
              </a:ext>
            </a:extLst>
          </p:cNvPr>
          <p:cNvSpPr txBox="1">
            <a:spLocks/>
          </p:cNvSpPr>
          <p:nvPr/>
        </p:nvSpPr>
        <p:spPr>
          <a:xfrm>
            <a:off x="1003301" y="3517446"/>
            <a:ext cx="2990849" cy="7184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dirty="0"/>
              <a:t>What is the confirmation bias?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0F7CF57-8714-4297-95D4-A6D3E52EF904}"/>
              </a:ext>
            </a:extLst>
          </p:cNvPr>
          <p:cNvSpPr txBox="1">
            <a:spLocks/>
          </p:cNvSpPr>
          <p:nvPr/>
        </p:nvSpPr>
        <p:spPr>
          <a:xfrm>
            <a:off x="1003301" y="4290333"/>
            <a:ext cx="2909207" cy="7184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dirty="0"/>
              <a:t>What is the hindsight bias?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77D86B3-23B4-4549-8ACC-7F277CC4761C}"/>
              </a:ext>
            </a:extLst>
          </p:cNvPr>
          <p:cNvSpPr txBox="1">
            <a:spLocks/>
          </p:cNvSpPr>
          <p:nvPr/>
        </p:nvSpPr>
        <p:spPr>
          <a:xfrm>
            <a:off x="1003301" y="5036004"/>
            <a:ext cx="2539999" cy="7184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dirty="0"/>
              <a:t>What are base rates and/or prior probabilities?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CBA22F0-85E5-484F-9B57-A1F7BA2D604D}"/>
              </a:ext>
            </a:extLst>
          </p:cNvPr>
          <p:cNvSpPr txBox="1">
            <a:spLocks/>
          </p:cNvSpPr>
          <p:nvPr/>
        </p:nvSpPr>
        <p:spPr>
          <a:xfrm>
            <a:off x="6127751" y="5036004"/>
            <a:ext cx="2539999" cy="7184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dirty="0"/>
              <a:t>What are social norms?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791EFBD-0B3C-443B-ACDA-04B692B16989}"/>
              </a:ext>
            </a:extLst>
          </p:cNvPr>
          <p:cNvSpPr txBox="1">
            <a:spLocks/>
          </p:cNvSpPr>
          <p:nvPr/>
        </p:nvSpPr>
        <p:spPr>
          <a:xfrm>
            <a:off x="5902325" y="3517446"/>
            <a:ext cx="2990849" cy="7184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dirty="0"/>
              <a:t>What is cognitive dissonance?</a:t>
            </a:r>
          </a:p>
        </p:txBody>
      </p:sp>
    </p:spTree>
    <p:extLst>
      <p:ext uri="{BB962C8B-B14F-4D97-AF65-F5344CB8AC3E}">
        <p14:creationId xmlns:p14="http://schemas.microsoft.com/office/powerpoint/2010/main" val="27429213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263308AF-BB01-405A-A977-D076A1A979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000"/>
                    </a14:imgEffect>
                    <a14:imgEffect>
                      <a14:brightnessContrast bright="-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5325" b="16753"/>
          <a:stretch/>
        </p:blipFill>
        <p:spPr bwMode="auto">
          <a:xfrm>
            <a:off x="20" y="1"/>
            <a:ext cx="9143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2273DB8-49B1-4FB5-AC7A-DB460105C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065862"/>
            <a:ext cx="2484873" cy="4726276"/>
          </a:xfrm>
        </p:spPr>
        <p:txBody>
          <a:bodyPr>
            <a:normAutofit/>
          </a:bodyPr>
          <a:lstStyle/>
          <a:p>
            <a:pPr algn="r"/>
            <a:r>
              <a:rPr lang="en-GB" sz="4000" dirty="0">
                <a:solidFill>
                  <a:srgbClr val="FFFFFF"/>
                </a:solidFill>
              </a:rPr>
              <a:t>Our plan for today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029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B47C9-9D28-4034-A9C0-383630B7E3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2153" y="1065862"/>
            <a:ext cx="5489527" cy="4726276"/>
          </a:xfrm>
        </p:spPr>
        <p:txBody>
          <a:bodyPr anchor="ctr">
            <a:normAutofit/>
          </a:bodyPr>
          <a:lstStyle/>
          <a:p>
            <a:r>
              <a:rPr lang="en-GB" sz="2500" dirty="0"/>
              <a:t>Revision quiz</a:t>
            </a:r>
          </a:p>
          <a:p>
            <a:r>
              <a:rPr lang="en-GB" sz="2500" b="1" dirty="0">
                <a:solidFill>
                  <a:schemeClr val="accent2"/>
                </a:solidFill>
              </a:rPr>
              <a:t>Collect feedback on the course so far</a:t>
            </a:r>
          </a:p>
        </p:txBody>
      </p:sp>
    </p:spTree>
    <p:extLst>
      <p:ext uri="{BB962C8B-B14F-4D97-AF65-F5344CB8AC3E}">
        <p14:creationId xmlns:p14="http://schemas.microsoft.com/office/powerpoint/2010/main" val="7998670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1269</TotalTime>
  <Words>547</Words>
  <Application>Microsoft Office PowerPoint</Application>
  <PresentationFormat>On-screen Show (4:3)</PresentationFormat>
  <Paragraphs>95</Paragraphs>
  <Slides>10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Georgia</vt:lpstr>
      <vt:lpstr>Times New Roman</vt:lpstr>
      <vt:lpstr>Office Theme</vt:lpstr>
      <vt:lpstr>think-cell Slide</vt:lpstr>
      <vt:lpstr>PowerPoint Presentation</vt:lpstr>
      <vt:lpstr>Our plan for today</vt:lpstr>
      <vt:lpstr>The rules</vt:lpstr>
      <vt:lpstr>Prejudice</vt:lpstr>
      <vt:lpstr>Group effects</vt:lpstr>
      <vt:lpstr>Altruism and attraction</vt:lpstr>
      <vt:lpstr>Methods</vt:lpstr>
      <vt:lpstr>(Social) cognition</vt:lpstr>
      <vt:lpstr>Our plan for today</vt:lpstr>
      <vt:lpstr>Go to Moodle 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lukas wallrich</dc:creator>
  <cp:lastModifiedBy>Lukas Wallrich</cp:lastModifiedBy>
  <cp:revision>13</cp:revision>
  <dcterms:created xsi:type="dcterms:W3CDTF">2019-11-13T20:05:36Z</dcterms:created>
  <dcterms:modified xsi:type="dcterms:W3CDTF">2020-10-29T13:02:53Z</dcterms:modified>
</cp:coreProperties>
</file>