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51" r:id="rId2"/>
    <p:sldId id="376" r:id="rId3"/>
    <p:sldId id="371" r:id="rId4"/>
    <p:sldId id="382" r:id="rId5"/>
    <p:sldId id="383" r:id="rId6"/>
    <p:sldId id="385" r:id="rId7"/>
    <p:sldId id="384" r:id="rId8"/>
    <p:sldId id="386" r:id="rId9"/>
    <p:sldId id="380" r:id="rId10"/>
    <p:sldId id="373" r:id="rId11"/>
    <p:sldId id="374" r:id="rId12"/>
    <p:sldId id="375" r:id="rId13"/>
    <p:sldId id="377" r:id="rId14"/>
    <p:sldId id="378" r:id="rId15"/>
    <p:sldId id="381" r:id="rId16"/>
    <p:sldId id="372" r:id="rId17"/>
    <p:sldId id="379" r:id="rId18"/>
    <p:sldId id="38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202" autoAdjust="0"/>
  </p:normalViewPr>
  <p:slideViewPr>
    <p:cSldViewPr snapToGrid="0">
      <p:cViewPr varScale="1">
        <p:scale>
          <a:sx n="50" d="100"/>
          <a:sy n="50" d="100"/>
        </p:scale>
        <p:origin x="8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/>
              <a:t>Content first – find something you want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60945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None of these would typically be academic misconduct – but would weaken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2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a) plagiarism — the text has not been paraphrased.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b) plagiarism — the text has not bee paraphrased other than moving “in 2010” to the end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c) acceptable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d) Incorrect attribution — the information has changed and is being incorrectly attributed to Brook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e) plagiarism — no citation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f) Citation missing — Last name and year are needed to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Open Sans"/>
              </a:rPr>
              <a:t>fulfill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 the APA in-text citation requirements. These are absent.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g) Borderline – insufficient paraphrasing — here the student has changed “used&gt;utilized” and “31&gt;thirty-one.” This is insufficient paraphrasing.</a:t>
            </a:r>
          </a:p>
          <a:p>
            <a:pPr algn="l" fontAlgn="base"/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h) acceptable</a:t>
            </a:r>
          </a:p>
          <a:p>
            <a:pPr algn="l" fontAlgn="base"/>
            <a:r>
              <a:rPr lang="en-GB" b="0" i="0" dirty="0" err="1">
                <a:solidFill>
                  <a:srgbClr val="444444"/>
                </a:solidFill>
                <a:effectLst/>
                <a:latin typeface="Open Sans"/>
              </a:rPr>
              <a:t>i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/>
              </a:rPr>
              <a:t>) plagiarism — no citation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Sentence case </a:t>
            </a:r>
            <a:r>
              <a:rPr lang="en-GB" b="0" dirty="0"/>
              <a:t>for article title, </a:t>
            </a:r>
            <a:r>
              <a:rPr lang="en-GB" b="1" dirty="0"/>
              <a:t>Title case </a:t>
            </a:r>
            <a:r>
              <a:rPr lang="en-GB" b="0" dirty="0"/>
              <a:t>for journal title</a:t>
            </a:r>
            <a:endParaRPr lang="en-GB" b="1" dirty="0"/>
          </a:p>
          <a:p>
            <a:r>
              <a:rPr lang="en-GB" dirty="0"/>
              <a:t>Test yourself again on a different example: https://royalroads.libwizard.com/f/whats_wrong_journal_article_APA7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10" Type="http://schemas.openxmlformats.org/officeDocument/2006/relationships/hyperlink" Target="mailto:l.Wallrich@gold.ac.uk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astyle.apa.org/style-grammar-guidelines/references/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00168-0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astyle.apa.org/instructional-aids/style-transitions-guide.pdf" TargetMode="External"/><Relationship Id="rId2" Type="http://schemas.openxmlformats.org/officeDocument/2006/relationships/hyperlink" Target="https://apastyle.ap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homson.net/2013/10/28/cite-it-righ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Row of crumpled paper">
            <a:extLst>
              <a:ext uri="{FF2B5EF4-FFF2-40B4-BE49-F238E27FC236}">
                <a16:creationId xmlns:a16="http://schemas.microsoft.com/office/drawing/2014/main" id="{777596F3-D931-4DF1-A3AF-36F8AC6D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1561416" y="318162"/>
            <a:ext cx="12266832" cy="1538918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3600" b="1" dirty="0">
                <a:solidFill>
                  <a:srgbClr val="000000"/>
                </a:solidFill>
              </a:rPr>
              <a:t>PSY4013 Seminars</a:t>
            </a:r>
          </a:p>
          <a:p>
            <a:pPr algn="ct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3600" b="1" dirty="0">
                <a:solidFill>
                  <a:srgbClr val="333399"/>
                </a:solidFill>
              </a:rPr>
              <a:t>Week 7: Referencing</a:t>
            </a:r>
          </a:p>
        </p:txBody>
      </p:sp>
      <p:sp>
        <p:nvSpPr>
          <p:cNvPr id="6150" name="Rectangle 1">
            <a:extLst>
              <a:ext uri="{FF2B5EF4-FFF2-40B4-BE49-F238E27FC236}">
                <a16:creationId xmlns:a16="http://schemas.microsoft.com/office/drawing/2014/main" id="{5A104DF4-EFFD-4F0F-B936-939C0527B9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231478" y="6110288"/>
            <a:ext cx="10450892" cy="74930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 eaLnBrk="0" fontAlgn="base" hangingPunct="0">
              <a:spcAft>
                <a:spcPct val="0"/>
              </a:spcAft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 (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l.wallrich@gold.ac.uk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| November 2020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9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81FC-43A1-403F-AE59-21E2239F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In-text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8576-525E-4CBF-8F10-18A2FA44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198"/>
            <a:ext cx="7886700" cy="499472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If a claim is not common knowledge, </a:t>
            </a:r>
            <a:br>
              <a:rPr lang="en-GB" dirty="0"/>
            </a:br>
            <a:r>
              <a:rPr lang="en-GB" dirty="0"/>
              <a:t>provide a source</a:t>
            </a:r>
          </a:p>
          <a:p>
            <a:r>
              <a:rPr lang="en-GB" dirty="0"/>
              <a:t>(Use appropriate academic sources – </a:t>
            </a:r>
            <a:br>
              <a:rPr lang="en-GB" dirty="0"/>
            </a:br>
            <a:r>
              <a:rPr lang="en-GB" dirty="0"/>
              <a:t>usually journal articles)</a:t>
            </a:r>
          </a:p>
          <a:p>
            <a:r>
              <a:rPr lang="en-GB" dirty="0"/>
              <a:t>Use </a:t>
            </a:r>
            <a:r>
              <a:rPr lang="en-GB" b="1" dirty="0"/>
              <a:t>APA 7</a:t>
            </a:r>
            <a:r>
              <a:rPr lang="en-GB" b="1" baseline="30000" dirty="0"/>
              <a:t>th</a:t>
            </a:r>
            <a:r>
              <a:rPr lang="en-GB" b="1" dirty="0"/>
              <a:t> format </a:t>
            </a:r>
            <a:r>
              <a:rPr lang="en-GB" dirty="0"/>
              <a:t>– </a:t>
            </a:r>
            <a:r>
              <a:rPr lang="en-GB" i="1" dirty="0"/>
              <a:t>(author, year)</a:t>
            </a:r>
          </a:p>
          <a:p>
            <a:endParaRPr lang="en-GB" i="1" dirty="0"/>
          </a:p>
          <a:p>
            <a:r>
              <a:rPr lang="en-GB" dirty="0"/>
              <a:t>Usually paraphrased:</a:t>
            </a:r>
          </a:p>
          <a:p>
            <a:pPr lvl="1"/>
            <a:r>
              <a:rPr lang="en-GB" dirty="0"/>
              <a:t>Political commentators wield power through their choice of words (Orwell, 1946).</a:t>
            </a:r>
          </a:p>
          <a:p>
            <a:pPr lvl="1"/>
            <a:r>
              <a:rPr lang="en-GB" i="1" dirty="0"/>
              <a:t>If you use the name of the authors in the sentence, omit it from brackets: </a:t>
            </a:r>
            <a:r>
              <a:rPr lang="en-GB" dirty="0"/>
              <a:t>Orwell reported that the Spanish Civil War shaped his political views (1946).</a:t>
            </a:r>
            <a:endParaRPr lang="en-GB" i="1" dirty="0"/>
          </a:p>
          <a:p>
            <a:pPr lvl="1"/>
            <a:endParaRPr lang="en-GB" dirty="0"/>
          </a:p>
          <a:p>
            <a:r>
              <a:rPr lang="en-GB" dirty="0"/>
              <a:t>Direct quotations, only if necessary, with page number:</a:t>
            </a:r>
          </a:p>
          <a:p>
            <a:pPr lvl="1"/>
            <a:r>
              <a:rPr lang="en-GB" dirty="0"/>
              <a:t>“War is Peace […] Ignorance is Strength” (Orwell, 1948, p. 4)</a:t>
            </a:r>
          </a:p>
          <a:p>
            <a:pPr lvl="1"/>
            <a:r>
              <a:rPr lang="en-GB" dirty="0"/>
              <a:t>Need to be well-connected to your sentences</a:t>
            </a:r>
          </a:p>
        </p:txBody>
      </p:sp>
    </p:spTree>
    <p:extLst>
      <p:ext uri="{BB962C8B-B14F-4D97-AF65-F5344CB8AC3E}">
        <p14:creationId xmlns:p14="http://schemas.microsoft.com/office/powerpoint/2010/main" val="2656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71B0-C136-417A-B370-43C5F384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one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4476-008A-4CDE-805B-E33D802B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31" y="1976232"/>
            <a:ext cx="7886700" cy="4351338"/>
          </a:xfrm>
        </p:spPr>
        <p:txBody>
          <a:bodyPr/>
          <a:lstStyle/>
          <a:p>
            <a:pPr lvl="1"/>
            <a:r>
              <a:rPr lang="en-GB" dirty="0"/>
              <a:t>Two authors: give both last names</a:t>
            </a:r>
          </a:p>
          <a:p>
            <a:pPr lvl="2"/>
            <a:r>
              <a:rPr lang="en-GB" dirty="0"/>
              <a:t>(</a:t>
            </a:r>
            <a:r>
              <a:rPr lang="en-GB" dirty="0" err="1"/>
              <a:t>Tropp</a:t>
            </a:r>
            <a:r>
              <a:rPr lang="en-GB" dirty="0"/>
              <a:t> &amp; Pettigrew, 2006)</a:t>
            </a:r>
          </a:p>
          <a:p>
            <a:pPr lvl="2"/>
            <a:r>
              <a:rPr lang="en-GB" dirty="0"/>
              <a:t>This was highlighted by </a:t>
            </a:r>
            <a:r>
              <a:rPr lang="en-GB" dirty="0" err="1"/>
              <a:t>Tropp</a:t>
            </a:r>
            <a:r>
              <a:rPr lang="en-GB" dirty="0"/>
              <a:t> and Pettigrew (2006).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Three or more authors: use first last name &amp; “et al.”</a:t>
            </a:r>
          </a:p>
          <a:p>
            <a:pPr lvl="2"/>
            <a:r>
              <a:rPr lang="en-GB" dirty="0"/>
              <a:t>(Wallrich et al., 2020)</a:t>
            </a:r>
          </a:p>
          <a:p>
            <a:pPr lvl="2"/>
            <a:r>
              <a:rPr lang="en-GB" dirty="0"/>
              <a:t>Wallrich et al. (2020) showed that …</a:t>
            </a:r>
          </a:p>
          <a:p>
            <a:pPr lvl="2"/>
            <a:r>
              <a:rPr lang="en-GB" dirty="0"/>
              <a:t>“et al.” means and others, so use plural verbs afterwards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E8DD-E5BB-4ED5-96C9-CBC4F70C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CD5E-0785-4244-9500-6C5044D7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List of sources cited, presented at end of essay</a:t>
            </a:r>
          </a:p>
          <a:p>
            <a:r>
              <a:rPr lang="en-GB" dirty="0"/>
              <a:t>Specific requirements for journal articles, books, webpages and other sources</a:t>
            </a:r>
          </a:p>
          <a:p>
            <a:endParaRPr lang="en-GB" dirty="0"/>
          </a:p>
          <a:p>
            <a:r>
              <a:rPr lang="en-GB" dirty="0"/>
              <a:t>Suggested process:</a:t>
            </a:r>
          </a:p>
          <a:p>
            <a:pPr lvl="1"/>
            <a:r>
              <a:rPr lang="en-GB" dirty="0"/>
              <a:t>Learn the basics</a:t>
            </a:r>
          </a:p>
          <a:p>
            <a:pPr lvl="1"/>
            <a:r>
              <a:rPr lang="en-GB" dirty="0"/>
              <a:t>Use a reference manager to create the reference list</a:t>
            </a:r>
          </a:p>
          <a:p>
            <a:pPr lvl="1"/>
            <a:r>
              <a:rPr lang="en-GB" dirty="0"/>
              <a:t>Check each entry against the guidelines (</a:t>
            </a:r>
            <a:r>
              <a:rPr lang="en-GB" dirty="0">
                <a:hlinkClick r:id="rId2"/>
              </a:rPr>
              <a:t>https://apastyle.apa.org/style-grammar-guidelines/references/examples</a:t>
            </a:r>
            <a:r>
              <a:rPr lang="en-GB" dirty="0"/>
              <a:t>) </a:t>
            </a:r>
            <a:br>
              <a:rPr lang="en-GB" dirty="0"/>
            </a:br>
            <a:r>
              <a:rPr lang="en-GB" dirty="0"/>
              <a:t>Most important: </a:t>
            </a:r>
            <a:r>
              <a:rPr lang="en-GB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12869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2BA-3C46-45C5-874C-382950CC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Journal article in the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1551-0419-4A1A-B127-3BC1B8AE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19724"/>
            <a:ext cx="7886700" cy="1961067"/>
          </a:xfrm>
        </p:spPr>
        <p:txBody>
          <a:bodyPr>
            <a:normAutofit/>
          </a:bodyPr>
          <a:lstStyle/>
          <a:p>
            <a:pPr marL="892175" indent="-892175">
              <a:buNone/>
            </a:pP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Grady, J. S., Her, M., Moreno, G., Perez, C., &amp; </a:t>
            </a:r>
            <a:r>
              <a:rPr lang="en-GB" sz="2200" b="0" i="0" dirty="0" err="1">
                <a:solidFill>
                  <a:srgbClr val="000000"/>
                </a:solidFill>
                <a:effectLst/>
                <a:latin typeface="ProximaNova"/>
              </a:rPr>
              <a:t>Yelinek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, J. (2019). Emotions in storybooks: A comparison of storybooks that represent ethnic and racial groups in the United States. </a:t>
            </a:r>
            <a:r>
              <a:rPr lang="en-GB" sz="2200" b="0" i="1" dirty="0">
                <a:solidFill>
                  <a:srgbClr val="000000"/>
                </a:solidFill>
                <a:effectLst/>
                <a:latin typeface="ProximaNova"/>
              </a:rPr>
              <a:t>Psychology of Popular Media Culture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, </a:t>
            </a:r>
            <a:r>
              <a:rPr lang="en-GB" sz="2200" b="0" i="1" dirty="0">
                <a:solidFill>
                  <a:srgbClr val="000000"/>
                </a:solidFill>
                <a:effectLst/>
                <a:latin typeface="ProximaNova"/>
              </a:rPr>
              <a:t>8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(3), 207–217. </a:t>
            </a:r>
            <a:r>
              <a:rPr lang="en-GB" sz="2200" b="0" i="0" strike="noStrike" dirty="0">
                <a:solidFill>
                  <a:srgbClr val="000000"/>
                </a:solidFill>
                <a:effectLst/>
                <a:latin typeface="ProximaNova"/>
              </a:rPr>
              <a:t>https://doi.org/10.1037/ppm0000185</a:t>
            </a:r>
            <a:endParaRPr lang="en-GB" sz="2200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B6B3DD-8160-42AA-93B9-D8FC1E41DB52}"/>
              </a:ext>
            </a:extLst>
          </p:cNvPr>
          <p:cNvSpPr/>
          <p:nvPr/>
        </p:nvSpPr>
        <p:spPr>
          <a:xfrm>
            <a:off x="1672814" y="2049483"/>
            <a:ext cx="2404334" cy="682959"/>
          </a:xfrm>
          <a:prstGeom prst="borderCallout1">
            <a:avLst>
              <a:gd name="adj1" fmla="val 45528"/>
              <a:gd name="adj2" fmla="val -279"/>
              <a:gd name="adj3" fmla="val 145557"/>
              <a:gd name="adj4" fmla="val -22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Last names and initials of all authors (up to 20)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B44C9259-F6D7-4AFF-A0A4-A95621421F9A}"/>
              </a:ext>
            </a:extLst>
          </p:cNvPr>
          <p:cNvSpPr/>
          <p:nvPr/>
        </p:nvSpPr>
        <p:spPr>
          <a:xfrm>
            <a:off x="1199478" y="5443369"/>
            <a:ext cx="3931920" cy="1215615"/>
          </a:xfrm>
          <a:prstGeom prst="borderCallout1">
            <a:avLst>
              <a:gd name="adj1" fmla="val -3302"/>
              <a:gd name="adj2" fmla="val 37752"/>
              <a:gd name="adj3" fmla="val -75042"/>
              <a:gd name="adj4" fmla="val 5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Digital Object Identifier (permanent link) – include whenever available (check article, then crossref.org). </a:t>
            </a:r>
            <a:r>
              <a:rPr lang="en-GB" u="sng" dirty="0"/>
              <a:t>Not </a:t>
            </a:r>
            <a:r>
              <a:rPr lang="en-GB" dirty="0"/>
              <a:t>formatted as link. 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AFE44C7-1462-46EA-BEDE-ACB6FF62DDAE}"/>
              </a:ext>
            </a:extLst>
          </p:cNvPr>
          <p:cNvSpPr/>
          <p:nvPr/>
        </p:nvSpPr>
        <p:spPr>
          <a:xfrm>
            <a:off x="5760720" y="5545875"/>
            <a:ext cx="2183802" cy="1010601"/>
          </a:xfrm>
          <a:prstGeom prst="borderCallout1">
            <a:avLst>
              <a:gd name="adj1" fmla="val -3302"/>
              <a:gd name="adj2" fmla="val 37752"/>
              <a:gd name="adj3" fmla="val -129793"/>
              <a:gd name="adj4" fmla="val 24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Only the </a:t>
            </a:r>
            <a:r>
              <a:rPr lang="en-GB" u="sng" dirty="0"/>
              <a:t>journal </a:t>
            </a:r>
            <a:r>
              <a:rPr lang="en-GB" dirty="0"/>
              <a:t>title in </a:t>
            </a:r>
            <a:r>
              <a:rPr lang="en-GB" i="1" dirty="0"/>
              <a:t>italics. </a:t>
            </a:r>
            <a:br>
              <a:rPr lang="en-GB" i="1" dirty="0"/>
            </a:br>
            <a:r>
              <a:rPr lang="en-GB" dirty="0"/>
              <a:t>No “” anywhere</a:t>
            </a:r>
            <a:endParaRPr lang="en-GB" i="1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3B1880A-F331-4881-95B3-6E544F4BD5ED}"/>
              </a:ext>
            </a:extLst>
          </p:cNvPr>
          <p:cNvSpPr/>
          <p:nvPr/>
        </p:nvSpPr>
        <p:spPr>
          <a:xfrm>
            <a:off x="5760720" y="1690689"/>
            <a:ext cx="3114338" cy="1010601"/>
          </a:xfrm>
          <a:prstGeom prst="borderCallout1">
            <a:avLst>
              <a:gd name="adj1" fmla="val 101017"/>
              <a:gd name="adj2" fmla="val 41897"/>
              <a:gd name="adj3" fmla="val 222550"/>
              <a:gd name="adj4" fmla="val 3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Volume</a:t>
            </a:r>
            <a:r>
              <a:rPr lang="en-GB" dirty="0"/>
              <a:t>(Issue). </a:t>
            </a:r>
            <a:br>
              <a:rPr lang="en-GB" dirty="0"/>
            </a:br>
            <a:r>
              <a:rPr lang="en-GB" dirty="0"/>
              <a:t>Always include both. 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21C8C64-EAB1-4523-9725-C73AE57DAD31}"/>
              </a:ext>
            </a:extLst>
          </p:cNvPr>
          <p:cNvSpPr/>
          <p:nvPr/>
        </p:nvSpPr>
        <p:spPr>
          <a:xfrm>
            <a:off x="6852621" y="4647304"/>
            <a:ext cx="2183802" cy="711722"/>
          </a:xfrm>
          <a:prstGeom prst="borderCallout1">
            <a:avLst>
              <a:gd name="adj1" fmla="val -3302"/>
              <a:gd name="adj2" fmla="val 37752"/>
              <a:gd name="adj3" fmla="val -63287"/>
              <a:gd name="adj4" fmla="val 3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 numbers without p. or pp.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548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2BA-3C46-45C5-874C-382950CC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 in the 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1551-0419-4A1A-B127-3BC1B8AE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19724"/>
            <a:ext cx="7886700" cy="1961067"/>
          </a:xfrm>
        </p:spPr>
        <p:txBody>
          <a:bodyPr>
            <a:normAutofit/>
          </a:bodyPr>
          <a:lstStyle/>
          <a:p>
            <a:pPr marL="538163" indent="-538163" algn="l" fontAlgn="base">
              <a:buNone/>
            </a:pP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Jackson, L. M. (2019). </a:t>
            </a:r>
            <a:r>
              <a:rPr lang="en-GB" sz="2200" b="0" i="1" dirty="0">
                <a:solidFill>
                  <a:srgbClr val="000000"/>
                </a:solidFill>
                <a:effectLst/>
                <a:latin typeface="ProximaNova"/>
              </a:rPr>
              <a:t>The psychology of prejudice: From attitudes to social action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 (2nd ed.). American Psychological Association. </a:t>
            </a:r>
            <a:r>
              <a:rPr lang="en-GB" sz="2200" b="0" i="0" u="none" strike="noStrike" dirty="0">
                <a:solidFill>
                  <a:srgbClr val="000000"/>
                </a:solidFill>
                <a:effectLst/>
                <a:latin typeface="ProximaNova"/>
                <a:hlinkClick r:id="rId2"/>
              </a:rPr>
              <a:t>https://doi.org/10.1037/0000168-000</a:t>
            </a:r>
            <a:endParaRPr lang="en-GB" sz="22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marL="0" indent="0">
              <a:buNone/>
            </a:pPr>
            <a:br>
              <a:rPr lang="en-GB" sz="1600" dirty="0"/>
            </a:br>
            <a:endParaRPr lang="en-GB" sz="2200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B6B3DD-8160-42AA-93B9-D8FC1E41DB52}"/>
              </a:ext>
            </a:extLst>
          </p:cNvPr>
          <p:cNvSpPr/>
          <p:nvPr/>
        </p:nvSpPr>
        <p:spPr>
          <a:xfrm>
            <a:off x="1672814" y="2049483"/>
            <a:ext cx="2404334" cy="682959"/>
          </a:xfrm>
          <a:prstGeom prst="borderCallout1">
            <a:avLst>
              <a:gd name="adj1" fmla="val 102234"/>
              <a:gd name="adj2" fmla="val 58781"/>
              <a:gd name="adj3" fmla="val 153433"/>
              <a:gd name="adj4" fmla="val 82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 title in </a:t>
            </a:r>
            <a:r>
              <a:rPr lang="en-GB" i="1" dirty="0"/>
              <a:t>italics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B44C9259-F6D7-4AFF-A0A4-A95621421F9A}"/>
              </a:ext>
            </a:extLst>
          </p:cNvPr>
          <p:cNvSpPr/>
          <p:nvPr/>
        </p:nvSpPr>
        <p:spPr>
          <a:xfrm>
            <a:off x="1417321" y="4889350"/>
            <a:ext cx="3931920" cy="1215615"/>
          </a:xfrm>
          <a:prstGeom prst="borderCallout1">
            <a:avLst>
              <a:gd name="adj1" fmla="val -3302"/>
              <a:gd name="adj2" fmla="val 37752"/>
              <a:gd name="adj3" fmla="val -75042"/>
              <a:gd name="adj4" fmla="val 5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Digital Object Identifier (permanent link) – include when available for a digital 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AFE44C7-1462-46EA-BEDE-ACB6FF62DDAE}"/>
              </a:ext>
            </a:extLst>
          </p:cNvPr>
          <p:cNvSpPr/>
          <p:nvPr/>
        </p:nvSpPr>
        <p:spPr>
          <a:xfrm>
            <a:off x="5760720" y="5545875"/>
            <a:ext cx="2183802" cy="1010601"/>
          </a:xfrm>
          <a:prstGeom prst="borderCallout1">
            <a:avLst>
              <a:gd name="adj1" fmla="val -3302"/>
              <a:gd name="adj2" fmla="val 37752"/>
              <a:gd name="adj3" fmla="val -191533"/>
              <a:gd name="adj4" fmla="val -9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Include publisher (without location)</a:t>
            </a:r>
            <a:endParaRPr lang="en-GB" i="1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3B1880A-F331-4881-95B3-6E544F4BD5ED}"/>
              </a:ext>
            </a:extLst>
          </p:cNvPr>
          <p:cNvSpPr/>
          <p:nvPr/>
        </p:nvSpPr>
        <p:spPr>
          <a:xfrm>
            <a:off x="5760720" y="1690689"/>
            <a:ext cx="3114338" cy="1010601"/>
          </a:xfrm>
          <a:prstGeom prst="borderCallout1">
            <a:avLst>
              <a:gd name="adj1" fmla="val 101017"/>
              <a:gd name="adj2" fmla="val 41897"/>
              <a:gd name="adj3" fmla="val 168261"/>
              <a:gd name="adj4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Edition or volume info after the title, not in italics</a:t>
            </a:r>
          </a:p>
        </p:txBody>
      </p:sp>
    </p:spTree>
    <p:extLst>
      <p:ext uri="{BB962C8B-B14F-4D97-AF65-F5344CB8AC3E}">
        <p14:creationId xmlns:p14="http://schemas.microsoft.com/office/powerpoint/2010/main" val="320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705B-320C-4AD2-9557-2BA77648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 style goes beyond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0489-4613-4244-AE34-83A6C10F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Publication Manual of the American Psychological Association is used as the standard by many journals – it is a long book</a:t>
            </a:r>
          </a:p>
          <a:p>
            <a:r>
              <a:rPr lang="en-GB" dirty="0"/>
              <a:t>No need to follow all rules in student papers – but a good source to address doubts</a:t>
            </a:r>
          </a:p>
          <a:p>
            <a:r>
              <a:rPr lang="en-GB" dirty="0">
                <a:hlinkClick r:id="rId2"/>
              </a:rPr>
              <a:t>https://apastyle.apa.org/</a:t>
            </a:r>
            <a:r>
              <a:rPr lang="en-GB" dirty="0"/>
              <a:t> has many resources, e.g.,</a:t>
            </a:r>
          </a:p>
          <a:p>
            <a:pPr lvl="1"/>
            <a:r>
              <a:rPr lang="en-GB" dirty="0"/>
              <a:t>on bias-free language </a:t>
            </a:r>
            <a:br>
              <a:rPr lang="en-GB" dirty="0"/>
            </a:br>
            <a:r>
              <a:rPr lang="en-GB" dirty="0"/>
              <a:t>(how to write about sexual minorities)</a:t>
            </a:r>
          </a:p>
          <a:p>
            <a:pPr lvl="1"/>
            <a:r>
              <a:rPr lang="en-GB" dirty="0"/>
              <a:t>on using abbreviations</a:t>
            </a:r>
          </a:p>
          <a:p>
            <a:pPr lvl="1"/>
            <a:r>
              <a:rPr lang="en-GB" dirty="0"/>
              <a:t>on writing well (e.g., </a:t>
            </a:r>
            <a:r>
              <a:rPr lang="en-GB" dirty="0">
                <a:hlinkClick r:id="rId3"/>
              </a:rPr>
              <a:t>https://apastyle.apa.org/instructional-aids/style-transitions-guide.pdf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68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D210-41C9-4FD1-BE8B-93D98E83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353"/>
            <a:ext cx="7886700" cy="1325563"/>
          </a:xfrm>
        </p:spPr>
        <p:txBody>
          <a:bodyPr/>
          <a:lstStyle/>
          <a:p>
            <a:r>
              <a:rPr lang="en-GB" dirty="0"/>
              <a:t>Breakout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819-9301-47F8-B880-F4381A64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2916"/>
            <a:ext cx="7886700" cy="5210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i="1" dirty="0">
                <a:solidFill>
                  <a:srgbClr val="000000"/>
                </a:solidFill>
                <a:effectLst/>
                <a:latin typeface="Open Sans"/>
              </a:rPr>
              <a:t>“In 2010, nuclear energy was used to generate </a:t>
            </a:r>
            <a:br>
              <a:rPr lang="en-GB" b="1" i="1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GB" b="1" i="1" dirty="0">
                <a:solidFill>
                  <a:srgbClr val="000000"/>
                </a:solidFill>
                <a:effectLst/>
                <a:latin typeface="Open Sans"/>
              </a:rPr>
              <a:t>commercial electricity in 31 countries.”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 – Barry W. Brook, 2015</a:t>
            </a:r>
            <a:endParaRPr lang="en-GB" b="1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Open Sans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Read the below attempts to use that source in an essay. Individually decide if they are acceptable with regard to academic practice, then compare your answers in your group.</a:t>
            </a:r>
          </a:p>
          <a:p>
            <a:pPr marL="0" indent="0" algn="l" fontAlgn="base"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In 2010, nuclear energy was used to generate commercial electricity in 31 countries. (Brook, 2015).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Brook (2015) reports that nuclear energy was used to generate commercial electricity in 31 countries in 2010.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According to Brook (2015), 31 nations around the world utilized nuclear energy for commercial electricity production in 2010.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Nuclear energy is the best source of power worldwide (Brook, 2015).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Researchers state that nuclear energy is a source of commercial electricity in 31 countries worldwide.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According to Barry, nuclear energy is a source of commercial electricity in 31 countries worldwide.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In 2010, nuclear energy was utilized to generate commercial electricity in thirty-one countries (Brook, 2015).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Thirty-one countries met their commercial electricity demands with nuclear energy in 2010 (Brook, 2015).</a:t>
            </a:r>
          </a:p>
          <a:p>
            <a:pPr marL="514350" indent="-514350" algn="l" fontAlgn="base">
              <a:buFont typeface="+mj-lt"/>
              <a:buAutoNum type="alphaLcParenR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Nuclear energy was used to generate commercial electricity in 31 countries in 2010.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46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3ABC-1041-4744-AB5B-41367C0A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6DB8-ADF3-4D96-BF16-33A0282A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2BA-3C46-45C5-874C-382950CC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1551-0419-4A1A-B127-3BC1B8AE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88" y="3388877"/>
            <a:ext cx="7886700" cy="1961067"/>
          </a:xfrm>
        </p:spPr>
        <p:txBody>
          <a:bodyPr>
            <a:normAutofit/>
          </a:bodyPr>
          <a:lstStyle/>
          <a:p>
            <a:pPr marL="892175" indent="-892175">
              <a:buNone/>
            </a:pPr>
            <a:r>
              <a:rPr lang="en-GB" sz="2200" b="0" i="0" dirty="0" err="1">
                <a:solidFill>
                  <a:srgbClr val="000000"/>
                </a:solidFill>
                <a:effectLst/>
                <a:latin typeface="ProximaNova"/>
              </a:rPr>
              <a:t>Tropp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ProximaNova"/>
              </a:rPr>
              <a:t>, Linda. "The psychological impact of prejudice." Group Processes &amp; Intergroup Relations, Volume 6(2), 2003.</a:t>
            </a:r>
            <a:endParaRPr lang="en-GB" sz="2200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DB6B3DD-8160-42AA-93B9-D8FC1E41DB52}"/>
              </a:ext>
            </a:extLst>
          </p:cNvPr>
          <p:cNvSpPr/>
          <p:nvPr/>
        </p:nvSpPr>
        <p:spPr>
          <a:xfrm>
            <a:off x="1672814" y="2049483"/>
            <a:ext cx="2404334" cy="682959"/>
          </a:xfrm>
          <a:prstGeom prst="borderCallout1">
            <a:avLst>
              <a:gd name="adj1" fmla="val 45528"/>
              <a:gd name="adj2" fmla="val -279"/>
              <a:gd name="adj3" fmla="val 145557"/>
              <a:gd name="adj4" fmla="val -22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Last names and initials of all authors (up to 20)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B44C9259-F6D7-4AFF-A0A4-A95621421F9A}"/>
              </a:ext>
            </a:extLst>
          </p:cNvPr>
          <p:cNvSpPr/>
          <p:nvPr/>
        </p:nvSpPr>
        <p:spPr>
          <a:xfrm>
            <a:off x="1199478" y="5443369"/>
            <a:ext cx="3931920" cy="1215615"/>
          </a:xfrm>
          <a:prstGeom prst="borderCallout1">
            <a:avLst>
              <a:gd name="adj1" fmla="val -3302"/>
              <a:gd name="adj2" fmla="val 37752"/>
              <a:gd name="adj3" fmla="val -75042"/>
              <a:gd name="adj4" fmla="val 5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Digital Object Identifier (permanent link) – include whenever available (check article, then crossref.org). </a:t>
            </a:r>
            <a:r>
              <a:rPr lang="en-GB" u="sng" dirty="0"/>
              <a:t>Not </a:t>
            </a:r>
            <a:r>
              <a:rPr lang="en-GB" dirty="0"/>
              <a:t>formatted as link. 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AFE44C7-1462-46EA-BEDE-ACB6FF62DDAE}"/>
              </a:ext>
            </a:extLst>
          </p:cNvPr>
          <p:cNvSpPr/>
          <p:nvPr/>
        </p:nvSpPr>
        <p:spPr>
          <a:xfrm>
            <a:off x="5760720" y="5545875"/>
            <a:ext cx="2183802" cy="1010601"/>
          </a:xfrm>
          <a:prstGeom prst="borderCallout1">
            <a:avLst>
              <a:gd name="adj1" fmla="val -3302"/>
              <a:gd name="adj2" fmla="val 37752"/>
              <a:gd name="adj3" fmla="val -129793"/>
              <a:gd name="adj4" fmla="val 24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Only the </a:t>
            </a:r>
            <a:r>
              <a:rPr lang="en-GB" u="sng" dirty="0"/>
              <a:t>journal </a:t>
            </a:r>
            <a:r>
              <a:rPr lang="en-GB" dirty="0"/>
              <a:t>title in </a:t>
            </a:r>
            <a:r>
              <a:rPr lang="en-GB" i="1" dirty="0"/>
              <a:t>italics. </a:t>
            </a:r>
            <a:br>
              <a:rPr lang="en-GB" i="1" dirty="0"/>
            </a:br>
            <a:r>
              <a:rPr lang="en-GB" dirty="0"/>
              <a:t>No “” anywhere</a:t>
            </a:r>
            <a:endParaRPr lang="en-GB" i="1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3B1880A-F331-4881-95B3-6E544F4BD5ED}"/>
              </a:ext>
            </a:extLst>
          </p:cNvPr>
          <p:cNvSpPr/>
          <p:nvPr/>
        </p:nvSpPr>
        <p:spPr>
          <a:xfrm>
            <a:off x="5760720" y="1690689"/>
            <a:ext cx="3114338" cy="1010601"/>
          </a:xfrm>
          <a:prstGeom prst="borderCallout1">
            <a:avLst>
              <a:gd name="adj1" fmla="val 101017"/>
              <a:gd name="adj2" fmla="val 41897"/>
              <a:gd name="adj3" fmla="val 201260"/>
              <a:gd name="adj4" fmla="val 38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Volume</a:t>
            </a:r>
            <a:r>
              <a:rPr lang="en-GB" dirty="0"/>
              <a:t>(Issue). </a:t>
            </a:r>
            <a:br>
              <a:rPr lang="en-GB" dirty="0"/>
            </a:br>
            <a:r>
              <a:rPr lang="en-GB" dirty="0"/>
              <a:t>Always include both. 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21C8C64-EAB1-4523-9725-C73AE57DAD31}"/>
              </a:ext>
            </a:extLst>
          </p:cNvPr>
          <p:cNvSpPr/>
          <p:nvPr/>
        </p:nvSpPr>
        <p:spPr>
          <a:xfrm>
            <a:off x="6852621" y="4647304"/>
            <a:ext cx="2183802" cy="711722"/>
          </a:xfrm>
          <a:prstGeom prst="borderCallout1">
            <a:avLst>
              <a:gd name="adj1" fmla="val -3302"/>
              <a:gd name="adj2" fmla="val 37752"/>
              <a:gd name="adj3" fmla="val -63287"/>
              <a:gd name="adj4" fmla="val 3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 numbers without p. or pp.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581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D0AD-9A27-4642-A7FC-04A4CD3C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reference?</a:t>
            </a:r>
          </a:p>
        </p:txBody>
      </p:sp>
      <p:pic>
        <p:nvPicPr>
          <p:cNvPr id="2050" name="Picture 2" descr="Schools In Mind Q&amp;A - Resources &amp; Support - The NAHT Hub">
            <a:extLst>
              <a:ext uri="{FF2B5EF4-FFF2-40B4-BE49-F238E27FC236}">
                <a16:creationId xmlns:a16="http://schemas.microsoft.com/office/drawing/2014/main" id="{80AE84BE-D4EE-489E-A528-B4377437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657"/>
            <a:ext cx="9144000" cy="35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398B-8A28-47BE-B929-D60CE666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 – a foundation </a:t>
            </a:r>
            <a:br>
              <a:rPr lang="en-GB" dirty="0"/>
            </a:br>
            <a:r>
              <a:rPr lang="en-GB" dirty="0"/>
              <a:t>for academic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7C33-D721-4BBB-A958-F98C80A5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Academic work is all about </a:t>
            </a:r>
            <a:br>
              <a:rPr lang="en-GB" dirty="0"/>
            </a:br>
            <a:r>
              <a:rPr lang="en-GB" dirty="0"/>
              <a:t>	transparency</a:t>
            </a:r>
            <a:br>
              <a:rPr lang="en-GB" dirty="0"/>
            </a:br>
            <a:r>
              <a:rPr lang="en-GB" dirty="0"/>
              <a:t>	building on what came before</a:t>
            </a:r>
            <a:br>
              <a:rPr lang="en-GB" dirty="0"/>
            </a:br>
            <a:r>
              <a:rPr lang="en-GB" dirty="0"/>
              <a:t>	honesty</a:t>
            </a:r>
          </a:p>
          <a:p>
            <a:endParaRPr lang="en-GB" dirty="0"/>
          </a:p>
          <a:p>
            <a:r>
              <a:rPr lang="en-GB" dirty="0"/>
              <a:t>Reader needs to know</a:t>
            </a:r>
          </a:p>
          <a:p>
            <a:pPr marL="457200" lvl="1" indent="0">
              <a:buNone/>
            </a:pPr>
            <a:r>
              <a:rPr lang="en-GB" dirty="0"/>
              <a:t>	where you got your information from</a:t>
            </a:r>
          </a:p>
          <a:p>
            <a:pPr marL="457200" lvl="1" indent="0">
              <a:buNone/>
            </a:pPr>
            <a:r>
              <a:rPr lang="en-GB" dirty="0"/>
              <a:t>	which ideas are your own ideas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Format is </a:t>
            </a:r>
            <a:r>
              <a:rPr lang="en-GB" i="1" dirty="0"/>
              <a:t>highly standardised </a:t>
            </a:r>
            <a:r>
              <a:rPr lang="en-GB" dirty="0"/>
              <a:t>to increase clarity, avoid distraction and remove ambiguity</a:t>
            </a:r>
          </a:p>
        </p:txBody>
      </p:sp>
    </p:spTree>
    <p:extLst>
      <p:ext uri="{BB962C8B-B14F-4D97-AF65-F5344CB8AC3E}">
        <p14:creationId xmlns:p14="http://schemas.microsoft.com/office/powerpoint/2010/main" val="5025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9AA9-F80B-47EF-AC73-DE279313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CAFA-1E5B-497D-906E-0E27E467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45629"/>
            <a:ext cx="7886700" cy="3326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Neue Haas Grotesk Text Pro Roman"/>
              </a:rPr>
              <a:t>Clarifications from St Mary’s Academic Regulations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Neue Haas Grotesk Text Pro Roman"/>
              </a:rPr>
              <a:t>“all findings of presenting other’s work as one’s own are regardless of whether the misconduct is intentional or unintentional.” </a:t>
            </a:r>
          </a:p>
          <a:p>
            <a:r>
              <a:rPr lang="en-GB" dirty="0">
                <a:solidFill>
                  <a:srgbClr val="333333"/>
                </a:solidFill>
                <a:latin typeface="Neue Haas Grotesk Text Pro Roman"/>
              </a:rPr>
              <a:t>“</a:t>
            </a:r>
            <a:r>
              <a:rPr lang="en-GB" b="0" i="0" dirty="0">
                <a:solidFill>
                  <a:srgbClr val="333333"/>
                </a:solidFill>
                <a:effectLst/>
                <a:latin typeface="Neue Haas Grotesk Text Pro Roman"/>
              </a:rPr>
              <a:t>In all cases of plagiarism, a finding will be made even when some words have been changed from the original source if the material has been presented as though it is the student’s own work.”</a:t>
            </a:r>
          </a:p>
          <a:p>
            <a:r>
              <a:rPr lang="en-GB" dirty="0">
                <a:solidFill>
                  <a:srgbClr val="333333"/>
                </a:solidFill>
                <a:latin typeface="Neue Haas Grotesk Text Pro Roman"/>
              </a:rPr>
              <a:t>If plagiarism is established, mark capped at 0% or 29% (</a:t>
            </a:r>
            <a:r>
              <a:rPr lang="en-GB" i="1" u="sng" dirty="0">
                <a:solidFill>
                  <a:srgbClr val="333333"/>
                </a:solidFill>
                <a:latin typeface="Neue Haas Grotesk Text Pro Roman"/>
              </a:rPr>
              <a:t>repeated</a:t>
            </a:r>
            <a:r>
              <a:rPr lang="en-GB" i="1" dirty="0">
                <a:solidFill>
                  <a:srgbClr val="333333"/>
                </a:solidFill>
                <a:latin typeface="Neue Haas Grotesk Text Pro Roman"/>
              </a:rPr>
              <a:t> </a:t>
            </a:r>
            <a:r>
              <a:rPr lang="en-GB" dirty="0">
                <a:solidFill>
                  <a:srgbClr val="333333"/>
                </a:solidFill>
                <a:latin typeface="Neue Haas Grotesk Text Pro Roman"/>
              </a:rPr>
              <a:t>offences can lead to termination of degree)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5D490F-FD25-43DD-ACEA-09894EE558E4}"/>
              </a:ext>
            </a:extLst>
          </p:cNvPr>
          <p:cNvSpPr txBox="1">
            <a:spLocks/>
          </p:cNvSpPr>
          <p:nvPr/>
        </p:nvSpPr>
        <p:spPr>
          <a:xfrm>
            <a:off x="628650" y="1737362"/>
            <a:ext cx="6955491" cy="1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333333"/>
                </a:solidFill>
                <a:latin typeface="Neue Haas Grotesk Text Pro Roman"/>
              </a:rPr>
              <a:t>What is it?</a:t>
            </a:r>
            <a:r>
              <a:rPr lang="en-GB" dirty="0">
                <a:solidFill>
                  <a:srgbClr val="333333"/>
                </a:solidFill>
                <a:latin typeface="Neue Haas Grotesk Text Pro Roman"/>
              </a:rPr>
              <a:t> </a:t>
            </a:r>
            <a:br>
              <a:rPr lang="en-GB" dirty="0">
                <a:solidFill>
                  <a:srgbClr val="333333"/>
                </a:solidFill>
                <a:latin typeface="Neue Haas Grotesk Text Pro Roman"/>
              </a:rPr>
            </a:br>
            <a:r>
              <a:rPr lang="en-GB" dirty="0">
                <a:solidFill>
                  <a:schemeClr val="accent1"/>
                </a:solidFill>
                <a:latin typeface="Neue Haas Grotesk Text Pro Roman"/>
              </a:rPr>
              <a:t>Taking someone else’s words and presenting them as your own.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ow Social Media Encourages Plagiarism (and Six Ways You Can Fight It) |  EdSurge News">
            <a:extLst>
              <a:ext uri="{FF2B5EF4-FFF2-40B4-BE49-F238E27FC236}">
                <a16:creationId xmlns:a16="http://schemas.microsoft.com/office/drawing/2014/main" id="{5CE54440-C0C5-4A3C-92E5-661FEA78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58" y="7116"/>
            <a:ext cx="3892580" cy="15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0BF2-0E38-4233-8861-9DCF10B8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plagiarising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863F-CBD4-41FA-A4AD-B27746A0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You cheat yourself</a:t>
            </a:r>
          </a:p>
          <a:p>
            <a:pPr lvl="1"/>
            <a:r>
              <a:rPr lang="en-GB" dirty="0"/>
              <a:t>Learning comes from putting things into your own words, and creating your own meaning</a:t>
            </a:r>
          </a:p>
          <a:p>
            <a:pPr lvl="1"/>
            <a:r>
              <a:rPr lang="en-GB" dirty="0"/>
              <a:t>Key academic skill is connecting and evaluating sources – </a:t>
            </a:r>
            <a:br>
              <a:rPr lang="en-GB" dirty="0"/>
            </a:br>
            <a:r>
              <a:rPr lang="en-GB" dirty="0"/>
              <a:t>can only work when you first clearly present sources</a:t>
            </a:r>
          </a:p>
          <a:p>
            <a:pPr lvl="1"/>
            <a:endParaRPr lang="en-GB" dirty="0"/>
          </a:p>
          <a:p>
            <a:r>
              <a:rPr lang="en-GB" b="1" dirty="0"/>
              <a:t>You behave dishonestly</a:t>
            </a:r>
          </a:p>
          <a:p>
            <a:pPr lvl="1"/>
            <a:r>
              <a:rPr lang="en-GB" dirty="0"/>
              <a:t>Plagiarism is misrepresentation, and thus punished</a:t>
            </a:r>
          </a:p>
          <a:p>
            <a:pPr lvl="1"/>
            <a:endParaRPr lang="en-GB" dirty="0"/>
          </a:p>
          <a:p>
            <a:r>
              <a:rPr lang="en-GB" b="1" dirty="0"/>
              <a:t>You behave unfairly towards your peers</a:t>
            </a:r>
          </a:p>
          <a:p>
            <a:pPr lvl="1"/>
            <a:r>
              <a:rPr lang="en-GB" dirty="0"/>
              <a:t>Attempt to gain an advantage over others who do their work – but </a:t>
            </a:r>
            <a:r>
              <a:rPr lang="en-GB" i="1" dirty="0"/>
              <a:t>it will very rarely succeed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5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1613-666E-4E20-AABB-233EC8ED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spot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9D2F-39BF-4A3E-99CD-B72D6514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GB" dirty="0"/>
              <a:t>Remnants of copy pasting – </a:t>
            </a:r>
            <a:br>
              <a:rPr lang="en-GB" dirty="0"/>
            </a:br>
            <a:r>
              <a:rPr lang="en-GB" dirty="0"/>
              <a:t>different font, colour, size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sym typeface="Wingdings" panose="05000000000000000000" pitchFamily="2" charset="2"/>
              </a:rPr>
              <a:t>Changes in spelling (US/British),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tone and register (especially for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second-language students)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We know the sources</a:t>
            </a:r>
          </a:p>
          <a:p>
            <a:r>
              <a:rPr lang="en-GB" dirty="0">
                <a:sym typeface="Wingdings" panose="05000000000000000000" pitchFamily="2" charset="2"/>
              </a:rPr>
              <a:t>Turnitin software check is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applied to all essays 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(also compares to other submissions)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3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397-3829-41CF-BF34-CE882846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avoid plagiarism?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3A9-9C2B-4905-84C6-74FAF173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9515"/>
            <a:ext cx="7886700" cy="483335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Beware of copy-pasting – even into notes. Be very clear on direct quotations vs. your own words.</a:t>
            </a:r>
          </a:p>
          <a:p>
            <a:r>
              <a:rPr lang="en-GB" dirty="0"/>
              <a:t>Keep your sources at hand to check back.</a:t>
            </a:r>
          </a:p>
          <a:p>
            <a:r>
              <a:rPr lang="en-GB" dirty="0"/>
              <a:t>Use enough sources – writing a whole essay based on very few sources makes plagiarism more likely.</a:t>
            </a:r>
          </a:p>
          <a:p>
            <a:endParaRPr lang="en-GB" dirty="0"/>
          </a:p>
          <a:p>
            <a:r>
              <a:rPr lang="en-GB" dirty="0"/>
              <a:t>Avoid unnecessary crunch-times; </a:t>
            </a:r>
            <a:br>
              <a:rPr lang="en-GB" dirty="0"/>
            </a:br>
            <a:r>
              <a:rPr lang="en-GB" dirty="0"/>
              <a:t>reserve time for editing and citation checks.</a:t>
            </a:r>
          </a:p>
          <a:p>
            <a:endParaRPr lang="en-GB" dirty="0"/>
          </a:p>
          <a:p>
            <a:r>
              <a:rPr lang="en-GB" dirty="0"/>
              <a:t>Be careful when working with others. </a:t>
            </a:r>
            <a:br>
              <a:rPr lang="en-GB" dirty="0"/>
            </a:br>
            <a:r>
              <a:rPr lang="en-GB" dirty="0"/>
              <a:t>(But make sure to find ways to learn from your peers.)</a:t>
            </a:r>
          </a:p>
          <a:p>
            <a:r>
              <a:rPr lang="en-GB" dirty="0"/>
              <a:t>Don’t resubmit your earlier work – </a:t>
            </a:r>
            <a:br>
              <a:rPr lang="en-GB" dirty="0"/>
            </a:br>
            <a:r>
              <a:rPr lang="en-GB" b="1" dirty="0"/>
              <a:t>self-plagiarism is plagiarism.</a:t>
            </a:r>
          </a:p>
        </p:txBody>
      </p:sp>
    </p:spTree>
    <p:extLst>
      <p:ext uri="{BB962C8B-B14F-4D97-AF65-F5344CB8AC3E}">
        <p14:creationId xmlns:p14="http://schemas.microsoft.com/office/powerpoint/2010/main" val="12626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2C55-63A4-4713-BEAA-288F4D68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common issue – misattribution/misrepresentation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7AC2-8B95-41DA-9045-C356AE56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6557"/>
            <a:ext cx="7886700" cy="466631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If you refer to a theory, try to </a:t>
            </a:r>
            <a:r>
              <a:rPr lang="en-GB" b="1" dirty="0"/>
              <a:t>cite the originator </a:t>
            </a:r>
            <a:r>
              <a:rPr lang="en-GB" dirty="0"/>
              <a:t>(and not someone else who used it - </a:t>
            </a:r>
            <a:r>
              <a:rPr lang="en-GB" sz="1900" dirty="0">
                <a:hlinkClick r:id="rId3"/>
              </a:rPr>
              <a:t>https://patthomson.net/2013/10/28/cite-it-right/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According to Social Identity Theory, people value belonging to groups that are positively distinct (Stephenson &amp; Bell, 2019).</a:t>
            </a:r>
          </a:p>
          <a:p>
            <a:endParaRPr lang="en-GB" dirty="0"/>
          </a:p>
          <a:p>
            <a:r>
              <a:rPr lang="en-GB" b="1" dirty="0"/>
              <a:t>Do not cite things you haven’t seen</a:t>
            </a:r>
            <a:r>
              <a:rPr lang="en-GB" dirty="0"/>
              <a:t> – just because others cite them to support a point, it doesn’t mean that the source actually supports it</a:t>
            </a:r>
          </a:p>
          <a:p>
            <a:pPr lvl="1"/>
            <a:r>
              <a:rPr lang="en-GB" dirty="0"/>
              <a:t>If you cannot go to the original source, use a secondary citation (Tajfel, 1978, as cited in Stephenson &amp; Bell, 2019) – but do so sparingly.</a:t>
            </a:r>
          </a:p>
          <a:p>
            <a:endParaRPr lang="en-GB" dirty="0"/>
          </a:p>
          <a:p>
            <a:r>
              <a:rPr lang="en-GB" dirty="0"/>
              <a:t>Do not </a:t>
            </a:r>
            <a:r>
              <a:rPr lang="en-GB" b="1" dirty="0"/>
              <a:t>cite from only the abstract </a:t>
            </a:r>
            <a:r>
              <a:rPr lang="en-GB" dirty="0"/>
              <a:t>and avoid attributing </a:t>
            </a:r>
            <a:br>
              <a:rPr lang="en-GB" dirty="0"/>
            </a:br>
            <a:r>
              <a:rPr lang="en-GB" dirty="0"/>
              <a:t>stronger claims than the original authors made – distinguish </a:t>
            </a:r>
            <a:br>
              <a:rPr lang="en-GB" dirty="0"/>
            </a:br>
            <a:r>
              <a:rPr lang="en-GB" i="1" dirty="0"/>
              <a:t>their findings</a:t>
            </a:r>
            <a:r>
              <a:rPr lang="en-GB" dirty="0"/>
              <a:t>, </a:t>
            </a:r>
            <a:r>
              <a:rPr lang="en-GB" i="1" dirty="0"/>
              <a:t>their interpretations </a:t>
            </a:r>
            <a:r>
              <a:rPr lang="en-GB" dirty="0"/>
              <a:t>and </a:t>
            </a:r>
            <a:r>
              <a:rPr lang="en-GB" i="1" u="sng" dirty="0"/>
              <a:t>your interpretations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398B-8A28-47BE-B929-D60CE666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Referencing: Just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7C33-D721-4BBB-A958-F98C80A5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Follow the rules </a:t>
            </a:r>
            <a:br>
              <a:rPr lang="en-GB" b="1" dirty="0"/>
            </a:br>
            <a:r>
              <a:rPr lang="en-GB" dirty="0"/>
              <a:t>(APA Publication Manual, 7</a:t>
            </a:r>
            <a:r>
              <a:rPr lang="en-GB" baseline="30000" dirty="0"/>
              <a:t>th</a:t>
            </a:r>
            <a:r>
              <a:rPr lang="en-GB" dirty="0"/>
              <a:t> edition)</a:t>
            </a:r>
            <a:r>
              <a:rPr lang="en-GB" b="1" dirty="0"/>
              <a:t>. 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Takes some getting used to; </a:t>
            </a:r>
            <a:br>
              <a:rPr lang="en-GB" dirty="0"/>
            </a:br>
            <a:r>
              <a:rPr lang="en-GB" dirty="0"/>
              <a:t>but if you </a:t>
            </a:r>
          </a:p>
          <a:p>
            <a:pPr lvl="1"/>
            <a:r>
              <a:rPr lang="en-GB" dirty="0"/>
              <a:t>omit references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plagiarism troubles</a:t>
            </a:r>
          </a:p>
          <a:p>
            <a:pPr lvl="1"/>
            <a:r>
              <a:rPr lang="en-GB" dirty="0"/>
              <a:t>wrongly format references </a:t>
            </a:r>
            <a:r>
              <a:rPr lang="en-GB" dirty="0">
                <a:sym typeface="Wingdings" panose="05000000000000000000" pitchFamily="2" charset="2"/>
              </a:rPr>
              <a:t> worse grades every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1662</Words>
  <Application>Microsoft Office PowerPoint</Application>
  <PresentationFormat>On-screen Show (4:3)</PresentationFormat>
  <Paragraphs>144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Neue Haas Grotesk Text Pro Roman</vt:lpstr>
      <vt:lpstr>Open Sans</vt:lpstr>
      <vt:lpstr>ProximaNova</vt:lpstr>
      <vt:lpstr>Times New Roman</vt:lpstr>
      <vt:lpstr>Office Theme</vt:lpstr>
      <vt:lpstr>think-cell Slide</vt:lpstr>
      <vt:lpstr>PowerPoint Presentation</vt:lpstr>
      <vt:lpstr>Why reference?</vt:lpstr>
      <vt:lpstr>Referencing – a foundation  for academic success</vt:lpstr>
      <vt:lpstr>Avoiding plagiarism</vt:lpstr>
      <vt:lpstr>When plagiarising …</vt:lpstr>
      <vt:lpstr>How we spot plagiarism</vt:lpstr>
      <vt:lpstr>How to avoid plagiarism?</vt:lpstr>
      <vt:lpstr>Another common issue – misattribution/misrepresentation</vt:lpstr>
      <vt:lpstr>Referencing: Just do it</vt:lpstr>
      <vt:lpstr>In-text references</vt:lpstr>
      <vt:lpstr>More than one author</vt:lpstr>
      <vt:lpstr>Reference list</vt:lpstr>
      <vt:lpstr>Journal article in the reference list</vt:lpstr>
      <vt:lpstr>Book in the reference list</vt:lpstr>
      <vt:lpstr>APA style goes beyond references </vt:lpstr>
      <vt:lpstr>Breakout activity</vt:lpstr>
      <vt:lpstr>PowerPoint Presentation</vt:lpstr>
      <vt:lpstr>How many problems?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48</cp:revision>
  <dcterms:created xsi:type="dcterms:W3CDTF">2019-09-18T11:34:45Z</dcterms:created>
  <dcterms:modified xsi:type="dcterms:W3CDTF">2020-11-12T14:28:19Z</dcterms:modified>
</cp:coreProperties>
</file>