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51" r:id="rId2"/>
    <p:sldId id="352" r:id="rId3"/>
    <p:sldId id="353" r:id="rId4"/>
    <p:sldId id="359" r:id="rId5"/>
    <p:sldId id="360" r:id="rId6"/>
    <p:sldId id="510" r:id="rId7"/>
    <p:sldId id="511" r:id="rId8"/>
    <p:sldId id="512" r:id="rId9"/>
    <p:sldId id="513" r:id="rId10"/>
    <p:sldId id="365" r:id="rId11"/>
    <p:sldId id="514" r:id="rId12"/>
    <p:sldId id="516" r:id="rId13"/>
    <p:sldId id="517" r:id="rId14"/>
    <p:sldId id="518" r:id="rId15"/>
    <p:sldId id="520" r:id="rId16"/>
    <p:sldId id="519" r:id="rId17"/>
    <p:sldId id="515" r:id="rId18"/>
    <p:sldId id="439" r:id="rId19"/>
    <p:sldId id="362" r:id="rId20"/>
    <p:sldId id="364" r:id="rId21"/>
    <p:sldId id="504" r:id="rId22"/>
    <p:sldId id="505" r:id="rId23"/>
    <p:sldId id="508" r:id="rId24"/>
    <p:sldId id="509" r:id="rId25"/>
    <p:sldId id="50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4565" autoAdjust="0"/>
  </p:normalViewPr>
  <p:slideViewPr>
    <p:cSldViewPr snapToGrid="0">
      <p:cViewPr>
        <p:scale>
          <a:sx n="50" d="100"/>
          <a:sy n="50" d="100"/>
        </p:scale>
        <p:origin x="263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BC944-42D2-4BAC-843B-46D2E819CE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5350604-2797-4B42-AEBC-929E0136BE20}">
      <dgm:prSet/>
      <dgm:spPr/>
      <dgm:t>
        <a:bodyPr/>
        <a:lstStyle/>
        <a:p>
          <a:r>
            <a:rPr lang="en-GB" b="1" dirty="0"/>
            <a:t>Know your deadlines</a:t>
          </a:r>
          <a:r>
            <a:rPr lang="en-GB" dirty="0"/>
            <a:t> and start </a:t>
          </a:r>
          <a:r>
            <a:rPr lang="en-GB" i="1" dirty="0"/>
            <a:t>thinking </a:t>
          </a:r>
          <a:r>
            <a:rPr lang="en-GB" dirty="0"/>
            <a:t>early! Good essay answers need to mature.</a:t>
          </a:r>
          <a:endParaRPr lang="en-US" dirty="0"/>
        </a:p>
      </dgm:t>
    </dgm:pt>
    <dgm:pt modelId="{F629A0CF-8243-46B3-B250-B18B1BF46177}" type="parTrans" cxnId="{84938C74-8ADF-43D0-AA8C-75FBAD1A3415}">
      <dgm:prSet/>
      <dgm:spPr/>
      <dgm:t>
        <a:bodyPr/>
        <a:lstStyle/>
        <a:p>
          <a:endParaRPr lang="en-US"/>
        </a:p>
      </dgm:t>
    </dgm:pt>
    <dgm:pt modelId="{C8613222-9186-4659-B63B-AF30AB2D79E3}" type="sibTrans" cxnId="{84938C74-8ADF-43D0-AA8C-75FBAD1A3415}">
      <dgm:prSet/>
      <dgm:spPr/>
      <dgm:t>
        <a:bodyPr/>
        <a:lstStyle/>
        <a:p>
          <a:endParaRPr lang="en-US"/>
        </a:p>
      </dgm:t>
    </dgm:pt>
    <dgm:pt modelId="{9098C277-296C-4BA8-94F5-70DB7B517E8F}">
      <dgm:prSet/>
      <dgm:spPr/>
      <dgm:t>
        <a:bodyPr/>
        <a:lstStyle/>
        <a:p>
          <a:r>
            <a:rPr lang="en-GB" b="1"/>
            <a:t>Set your own learning goals</a:t>
          </a:r>
          <a:r>
            <a:rPr lang="en-GB"/>
            <a:t> – both regarding </a:t>
          </a:r>
          <a:r>
            <a:rPr lang="en-GB" i="1"/>
            <a:t>skills </a:t>
          </a:r>
          <a:r>
            <a:rPr lang="en-GB"/>
            <a:t>and </a:t>
          </a:r>
          <a:r>
            <a:rPr lang="en-GB" i="1"/>
            <a:t>knowledge. </a:t>
          </a:r>
          <a:r>
            <a:rPr lang="en-GB"/>
            <a:t>Makes studying more interesting &amp; improves performance (Hirsh et al., 2010)</a:t>
          </a:r>
          <a:endParaRPr lang="en-US"/>
        </a:p>
      </dgm:t>
    </dgm:pt>
    <dgm:pt modelId="{72031D90-5C77-4B70-8B16-EBBBA8178127}" type="parTrans" cxnId="{BF4094D8-28BC-47B4-BB07-1C4105EDF343}">
      <dgm:prSet/>
      <dgm:spPr/>
      <dgm:t>
        <a:bodyPr/>
        <a:lstStyle/>
        <a:p>
          <a:endParaRPr lang="en-US"/>
        </a:p>
      </dgm:t>
    </dgm:pt>
    <dgm:pt modelId="{4912D158-D636-4C34-B9DE-1B1F8F97FB15}" type="sibTrans" cxnId="{BF4094D8-28BC-47B4-BB07-1C4105EDF343}">
      <dgm:prSet/>
      <dgm:spPr/>
      <dgm:t>
        <a:bodyPr/>
        <a:lstStyle/>
        <a:p>
          <a:endParaRPr lang="en-US"/>
        </a:p>
      </dgm:t>
    </dgm:pt>
    <dgm:pt modelId="{556CDEB2-9293-48B3-8857-F9C4EDCD271F}">
      <dgm:prSet/>
      <dgm:spPr/>
      <dgm:t>
        <a:bodyPr/>
        <a:lstStyle/>
        <a:p>
          <a:r>
            <a:rPr lang="en-GB" dirty="0"/>
            <a:t>Learn </a:t>
          </a:r>
          <a:r>
            <a:rPr lang="en-GB" b="1" dirty="0"/>
            <a:t>actively</a:t>
          </a:r>
          <a:r>
            <a:rPr lang="en-GB" dirty="0"/>
            <a:t>. Very easy to get distracted – taking notes  that </a:t>
          </a:r>
          <a:r>
            <a:rPr lang="en-GB" u="sng" dirty="0"/>
            <a:t>highlight connections </a:t>
          </a:r>
          <a:r>
            <a:rPr lang="en-GB" u="none" dirty="0"/>
            <a:t>and </a:t>
          </a:r>
          <a:r>
            <a:rPr lang="en-GB" u="sng" dirty="0"/>
            <a:t>prepare to ask questions </a:t>
          </a:r>
          <a:r>
            <a:rPr lang="en-GB" u="none" dirty="0"/>
            <a:t>is most helpful.</a:t>
          </a:r>
          <a:r>
            <a:rPr lang="en-GB" dirty="0"/>
            <a:t> See link in slide notes!</a:t>
          </a:r>
          <a:endParaRPr lang="en-US" dirty="0"/>
        </a:p>
      </dgm:t>
    </dgm:pt>
    <dgm:pt modelId="{B68B7E75-0705-4C46-A748-AAC114278971}" type="parTrans" cxnId="{D66A3598-666E-4A42-B394-952F2FC703DD}">
      <dgm:prSet/>
      <dgm:spPr/>
      <dgm:t>
        <a:bodyPr/>
        <a:lstStyle/>
        <a:p>
          <a:endParaRPr lang="en-US"/>
        </a:p>
      </dgm:t>
    </dgm:pt>
    <dgm:pt modelId="{A89CFCAB-9EA8-42F3-8623-752B51D62FA7}" type="sibTrans" cxnId="{D66A3598-666E-4A42-B394-952F2FC703DD}">
      <dgm:prSet/>
      <dgm:spPr/>
      <dgm:t>
        <a:bodyPr/>
        <a:lstStyle/>
        <a:p>
          <a:endParaRPr lang="en-US"/>
        </a:p>
      </dgm:t>
    </dgm:pt>
    <dgm:pt modelId="{8BE8CABD-3B8F-41B3-9D0C-A4AB7C2D63DB}" type="pres">
      <dgm:prSet presAssocID="{F78BC944-42D2-4BAC-843B-46D2E819CEA3}" presName="root" presStyleCnt="0">
        <dgm:presLayoutVars>
          <dgm:dir/>
          <dgm:resizeHandles val="exact"/>
        </dgm:presLayoutVars>
      </dgm:prSet>
      <dgm:spPr/>
    </dgm:pt>
    <dgm:pt modelId="{F7632CD4-4E69-4976-B404-5EFA50550AA7}" type="pres">
      <dgm:prSet presAssocID="{05350604-2797-4B42-AEBC-929E0136BE20}" presName="compNode" presStyleCnt="0"/>
      <dgm:spPr/>
    </dgm:pt>
    <dgm:pt modelId="{B2EB3CB9-6C4A-49F7-A40E-3EAFB57B61D6}" type="pres">
      <dgm:prSet presAssocID="{05350604-2797-4B42-AEBC-929E0136BE20}" presName="bgRect" presStyleLbl="bgShp" presStyleIdx="0" presStyleCnt="3"/>
      <dgm:spPr/>
    </dgm:pt>
    <dgm:pt modelId="{F293D58A-6400-454D-B168-D4496C41C888}" type="pres">
      <dgm:prSet presAssocID="{05350604-2797-4B42-AEBC-929E0136BE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2976F743-6F75-4489-9C82-D02D53BB6CD4}" type="pres">
      <dgm:prSet presAssocID="{05350604-2797-4B42-AEBC-929E0136BE20}" presName="spaceRect" presStyleCnt="0"/>
      <dgm:spPr/>
    </dgm:pt>
    <dgm:pt modelId="{57DC9DBE-8440-4A6C-B5C2-54D7B3ACD248}" type="pres">
      <dgm:prSet presAssocID="{05350604-2797-4B42-AEBC-929E0136BE20}" presName="parTx" presStyleLbl="revTx" presStyleIdx="0" presStyleCnt="3">
        <dgm:presLayoutVars>
          <dgm:chMax val="0"/>
          <dgm:chPref val="0"/>
        </dgm:presLayoutVars>
      </dgm:prSet>
      <dgm:spPr/>
    </dgm:pt>
    <dgm:pt modelId="{2DC656CD-1468-464D-B00A-472FA5654B75}" type="pres">
      <dgm:prSet presAssocID="{C8613222-9186-4659-B63B-AF30AB2D79E3}" presName="sibTrans" presStyleCnt="0"/>
      <dgm:spPr/>
    </dgm:pt>
    <dgm:pt modelId="{26D69C3A-200F-4686-AB38-89D431C3D13E}" type="pres">
      <dgm:prSet presAssocID="{9098C277-296C-4BA8-94F5-70DB7B517E8F}" presName="compNode" presStyleCnt="0"/>
      <dgm:spPr/>
    </dgm:pt>
    <dgm:pt modelId="{20C85C2D-3421-4998-9E85-230AD186F4EB}" type="pres">
      <dgm:prSet presAssocID="{9098C277-296C-4BA8-94F5-70DB7B517E8F}" presName="bgRect" presStyleLbl="bgShp" presStyleIdx="1" presStyleCnt="3"/>
      <dgm:spPr/>
    </dgm:pt>
    <dgm:pt modelId="{18CF25E7-BF0D-4976-B753-68EA33EF8FCE}" type="pres">
      <dgm:prSet presAssocID="{9098C277-296C-4BA8-94F5-70DB7B517E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0DD6A20-DF71-4D88-BF36-7228A9C9F264}" type="pres">
      <dgm:prSet presAssocID="{9098C277-296C-4BA8-94F5-70DB7B517E8F}" presName="spaceRect" presStyleCnt="0"/>
      <dgm:spPr/>
    </dgm:pt>
    <dgm:pt modelId="{4E2E9846-569C-45AC-B8F6-17421260C5BE}" type="pres">
      <dgm:prSet presAssocID="{9098C277-296C-4BA8-94F5-70DB7B517E8F}" presName="parTx" presStyleLbl="revTx" presStyleIdx="1" presStyleCnt="3">
        <dgm:presLayoutVars>
          <dgm:chMax val="0"/>
          <dgm:chPref val="0"/>
        </dgm:presLayoutVars>
      </dgm:prSet>
      <dgm:spPr/>
    </dgm:pt>
    <dgm:pt modelId="{D2A5271A-FB76-40F9-8419-FE7B404730C5}" type="pres">
      <dgm:prSet presAssocID="{4912D158-D636-4C34-B9DE-1B1F8F97FB15}" presName="sibTrans" presStyleCnt="0"/>
      <dgm:spPr/>
    </dgm:pt>
    <dgm:pt modelId="{C70EADA6-6CAD-4073-A5C2-A61DFFC343CB}" type="pres">
      <dgm:prSet presAssocID="{556CDEB2-9293-48B3-8857-F9C4EDCD271F}" presName="compNode" presStyleCnt="0"/>
      <dgm:spPr/>
    </dgm:pt>
    <dgm:pt modelId="{E8BB6768-E611-44B5-9D36-4E5BF05FB7D6}" type="pres">
      <dgm:prSet presAssocID="{556CDEB2-9293-48B3-8857-F9C4EDCD271F}" presName="bgRect" presStyleLbl="bgShp" presStyleIdx="2" presStyleCnt="3"/>
      <dgm:spPr/>
    </dgm:pt>
    <dgm:pt modelId="{71648A8A-2728-43C0-98BD-02EC584D5FEC}" type="pres">
      <dgm:prSet presAssocID="{556CDEB2-9293-48B3-8857-F9C4EDCD27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71CD131-809C-447D-A9AF-6F34C547D76F}" type="pres">
      <dgm:prSet presAssocID="{556CDEB2-9293-48B3-8857-F9C4EDCD271F}" presName="spaceRect" presStyleCnt="0"/>
      <dgm:spPr/>
    </dgm:pt>
    <dgm:pt modelId="{7B9A3AA6-0A19-4AD6-B759-47DE30DB94E8}" type="pres">
      <dgm:prSet presAssocID="{556CDEB2-9293-48B3-8857-F9C4EDCD27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C27E30-6BEE-4DE9-9D24-A5C4C29255F0}" type="presOf" srcId="{05350604-2797-4B42-AEBC-929E0136BE20}" destId="{57DC9DBE-8440-4A6C-B5C2-54D7B3ACD248}" srcOrd="0" destOrd="0" presId="urn:microsoft.com/office/officeart/2018/2/layout/IconVerticalSolidList"/>
    <dgm:cxn modelId="{84938C74-8ADF-43D0-AA8C-75FBAD1A3415}" srcId="{F78BC944-42D2-4BAC-843B-46D2E819CEA3}" destId="{05350604-2797-4B42-AEBC-929E0136BE20}" srcOrd="0" destOrd="0" parTransId="{F629A0CF-8243-46B3-B250-B18B1BF46177}" sibTransId="{C8613222-9186-4659-B63B-AF30AB2D79E3}"/>
    <dgm:cxn modelId="{78E13579-DB64-46D5-A581-E6CA483623C9}" type="presOf" srcId="{F78BC944-42D2-4BAC-843B-46D2E819CEA3}" destId="{8BE8CABD-3B8F-41B3-9D0C-A4AB7C2D63DB}" srcOrd="0" destOrd="0" presId="urn:microsoft.com/office/officeart/2018/2/layout/IconVerticalSolidList"/>
    <dgm:cxn modelId="{D66A3598-666E-4A42-B394-952F2FC703DD}" srcId="{F78BC944-42D2-4BAC-843B-46D2E819CEA3}" destId="{556CDEB2-9293-48B3-8857-F9C4EDCD271F}" srcOrd="2" destOrd="0" parTransId="{B68B7E75-0705-4C46-A748-AAC114278971}" sibTransId="{A89CFCAB-9EA8-42F3-8623-752B51D62FA7}"/>
    <dgm:cxn modelId="{D03CA1CD-E6B4-40A5-A09D-70822AC4E092}" type="presOf" srcId="{9098C277-296C-4BA8-94F5-70DB7B517E8F}" destId="{4E2E9846-569C-45AC-B8F6-17421260C5BE}" srcOrd="0" destOrd="0" presId="urn:microsoft.com/office/officeart/2018/2/layout/IconVerticalSolidList"/>
    <dgm:cxn modelId="{7C8595D0-B4A2-4A57-86B7-725DB7872BA2}" type="presOf" srcId="{556CDEB2-9293-48B3-8857-F9C4EDCD271F}" destId="{7B9A3AA6-0A19-4AD6-B759-47DE30DB94E8}" srcOrd="0" destOrd="0" presId="urn:microsoft.com/office/officeart/2018/2/layout/IconVerticalSolidList"/>
    <dgm:cxn modelId="{BF4094D8-28BC-47B4-BB07-1C4105EDF343}" srcId="{F78BC944-42D2-4BAC-843B-46D2E819CEA3}" destId="{9098C277-296C-4BA8-94F5-70DB7B517E8F}" srcOrd="1" destOrd="0" parTransId="{72031D90-5C77-4B70-8B16-EBBBA8178127}" sibTransId="{4912D158-D636-4C34-B9DE-1B1F8F97FB15}"/>
    <dgm:cxn modelId="{E239935B-B287-496E-A2AE-63A4DE9E4FB1}" type="presParOf" srcId="{8BE8CABD-3B8F-41B3-9D0C-A4AB7C2D63DB}" destId="{F7632CD4-4E69-4976-B404-5EFA50550AA7}" srcOrd="0" destOrd="0" presId="urn:microsoft.com/office/officeart/2018/2/layout/IconVerticalSolidList"/>
    <dgm:cxn modelId="{10B95B7E-697E-46B0-BC02-B2D19CE2468B}" type="presParOf" srcId="{F7632CD4-4E69-4976-B404-5EFA50550AA7}" destId="{B2EB3CB9-6C4A-49F7-A40E-3EAFB57B61D6}" srcOrd="0" destOrd="0" presId="urn:microsoft.com/office/officeart/2018/2/layout/IconVerticalSolidList"/>
    <dgm:cxn modelId="{434D68ED-D824-415A-8AC5-8E85F6109313}" type="presParOf" srcId="{F7632CD4-4E69-4976-B404-5EFA50550AA7}" destId="{F293D58A-6400-454D-B168-D4496C41C888}" srcOrd="1" destOrd="0" presId="urn:microsoft.com/office/officeart/2018/2/layout/IconVerticalSolidList"/>
    <dgm:cxn modelId="{99A24A10-BB87-46F0-AB2A-395A0F9B533E}" type="presParOf" srcId="{F7632CD4-4E69-4976-B404-5EFA50550AA7}" destId="{2976F743-6F75-4489-9C82-D02D53BB6CD4}" srcOrd="2" destOrd="0" presId="urn:microsoft.com/office/officeart/2018/2/layout/IconVerticalSolidList"/>
    <dgm:cxn modelId="{03B1B6BA-DBFE-4902-8353-A648CA510017}" type="presParOf" srcId="{F7632CD4-4E69-4976-B404-5EFA50550AA7}" destId="{57DC9DBE-8440-4A6C-B5C2-54D7B3ACD248}" srcOrd="3" destOrd="0" presId="urn:microsoft.com/office/officeart/2018/2/layout/IconVerticalSolidList"/>
    <dgm:cxn modelId="{1D589546-F1FE-4F74-AC94-C540DB65E915}" type="presParOf" srcId="{8BE8CABD-3B8F-41B3-9D0C-A4AB7C2D63DB}" destId="{2DC656CD-1468-464D-B00A-472FA5654B75}" srcOrd="1" destOrd="0" presId="urn:microsoft.com/office/officeart/2018/2/layout/IconVerticalSolidList"/>
    <dgm:cxn modelId="{83EAF241-C189-4FA1-9477-67871B85F443}" type="presParOf" srcId="{8BE8CABD-3B8F-41B3-9D0C-A4AB7C2D63DB}" destId="{26D69C3A-200F-4686-AB38-89D431C3D13E}" srcOrd="2" destOrd="0" presId="urn:microsoft.com/office/officeart/2018/2/layout/IconVerticalSolidList"/>
    <dgm:cxn modelId="{8318045A-2FC4-4129-B860-29BE8D8B5D8E}" type="presParOf" srcId="{26D69C3A-200F-4686-AB38-89D431C3D13E}" destId="{20C85C2D-3421-4998-9E85-230AD186F4EB}" srcOrd="0" destOrd="0" presId="urn:microsoft.com/office/officeart/2018/2/layout/IconVerticalSolidList"/>
    <dgm:cxn modelId="{51E6D770-DA01-4854-B61A-E4797110FF88}" type="presParOf" srcId="{26D69C3A-200F-4686-AB38-89D431C3D13E}" destId="{18CF25E7-BF0D-4976-B753-68EA33EF8FCE}" srcOrd="1" destOrd="0" presId="urn:microsoft.com/office/officeart/2018/2/layout/IconVerticalSolidList"/>
    <dgm:cxn modelId="{54F8533F-D12D-443D-A5E2-3863CC8C910F}" type="presParOf" srcId="{26D69C3A-200F-4686-AB38-89D431C3D13E}" destId="{00DD6A20-DF71-4D88-BF36-7228A9C9F264}" srcOrd="2" destOrd="0" presId="urn:microsoft.com/office/officeart/2018/2/layout/IconVerticalSolidList"/>
    <dgm:cxn modelId="{9EF098E9-E4A1-4F23-B37F-BD321A3F4BBF}" type="presParOf" srcId="{26D69C3A-200F-4686-AB38-89D431C3D13E}" destId="{4E2E9846-569C-45AC-B8F6-17421260C5BE}" srcOrd="3" destOrd="0" presId="urn:microsoft.com/office/officeart/2018/2/layout/IconVerticalSolidList"/>
    <dgm:cxn modelId="{152D4EAC-6700-4C2D-A792-B1AE0A82132F}" type="presParOf" srcId="{8BE8CABD-3B8F-41B3-9D0C-A4AB7C2D63DB}" destId="{D2A5271A-FB76-40F9-8419-FE7B404730C5}" srcOrd="3" destOrd="0" presId="urn:microsoft.com/office/officeart/2018/2/layout/IconVerticalSolidList"/>
    <dgm:cxn modelId="{BC317893-B870-4AE4-8BDC-90C217B7C53E}" type="presParOf" srcId="{8BE8CABD-3B8F-41B3-9D0C-A4AB7C2D63DB}" destId="{C70EADA6-6CAD-4073-A5C2-A61DFFC343CB}" srcOrd="4" destOrd="0" presId="urn:microsoft.com/office/officeart/2018/2/layout/IconVerticalSolidList"/>
    <dgm:cxn modelId="{73965CE8-3181-47D6-B8FC-F701A2A3FE22}" type="presParOf" srcId="{C70EADA6-6CAD-4073-A5C2-A61DFFC343CB}" destId="{E8BB6768-E611-44B5-9D36-4E5BF05FB7D6}" srcOrd="0" destOrd="0" presId="urn:microsoft.com/office/officeart/2018/2/layout/IconVerticalSolidList"/>
    <dgm:cxn modelId="{46094676-9C39-4D9B-95B0-990AD404B442}" type="presParOf" srcId="{C70EADA6-6CAD-4073-A5C2-A61DFFC343CB}" destId="{71648A8A-2728-43C0-98BD-02EC584D5FEC}" srcOrd="1" destOrd="0" presId="urn:microsoft.com/office/officeart/2018/2/layout/IconVerticalSolidList"/>
    <dgm:cxn modelId="{F56080DA-6D8D-46B0-8284-408D5D540E24}" type="presParOf" srcId="{C70EADA6-6CAD-4073-A5C2-A61DFFC343CB}" destId="{271CD131-809C-447D-A9AF-6F34C547D76F}" srcOrd="2" destOrd="0" presId="urn:microsoft.com/office/officeart/2018/2/layout/IconVerticalSolidList"/>
    <dgm:cxn modelId="{A2B0B994-8520-48AA-A68C-B9D4E0253C7D}" type="presParOf" srcId="{C70EADA6-6CAD-4073-A5C2-A61DFFC343CB}" destId="{7B9A3AA6-0A19-4AD6-B759-47DE30DB94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8BC944-42D2-4BAC-843B-46D2E819CE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5350604-2797-4B42-AEBC-929E0136BE20}">
      <dgm:prSet/>
      <dgm:spPr/>
      <dgm:t>
        <a:bodyPr/>
        <a:lstStyle/>
        <a:p>
          <a:r>
            <a:rPr lang="en-GB" b="1" dirty="0"/>
            <a:t>Know your deadlines</a:t>
          </a:r>
          <a:r>
            <a:rPr lang="en-GB" dirty="0"/>
            <a:t> and start </a:t>
          </a:r>
          <a:r>
            <a:rPr lang="en-GB" i="1" dirty="0"/>
            <a:t>thinking </a:t>
          </a:r>
          <a:r>
            <a:rPr lang="en-GB" dirty="0"/>
            <a:t>early! Good essay answers need to mature.</a:t>
          </a:r>
          <a:endParaRPr lang="en-US" dirty="0"/>
        </a:p>
      </dgm:t>
    </dgm:pt>
    <dgm:pt modelId="{F629A0CF-8243-46B3-B250-B18B1BF46177}" type="parTrans" cxnId="{84938C74-8ADF-43D0-AA8C-75FBAD1A3415}">
      <dgm:prSet/>
      <dgm:spPr/>
      <dgm:t>
        <a:bodyPr/>
        <a:lstStyle/>
        <a:p>
          <a:endParaRPr lang="en-US"/>
        </a:p>
      </dgm:t>
    </dgm:pt>
    <dgm:pt modelId="{C8613222-9186-4659-B63B-AF30AB2D79E3}" type="sibTrans" cxnId="{84938C74-8ADF-43D0-AA8C-75FBAD1A3415}">
      <dgm:prSet/>
      <dgm:spPr/>
      <dgm:t>
        <a:bodyPr/>
        <a:lstStyle/>
        <a:p>
          <a:endParaRPr lang="en-US"/>
        </a:p>
      </dgm:t>
    </dgm:pt>
    <dgm:pt modelId="{9098C277-296C-4BA8-94F5-70DB7B517E8F}">
      <dgm:prSet/>
      <dgm:spPr/>
      <dgm:t>
        <a:bodyPr/>
        <a:lstStyle/>
        <a:p>
          <a:r>
            <a:rPr lang="en-GB" b="1"/>
            <a:t>Set your own learning goals</a:t>
          </a:r>
          <a:r>
            <a:rPr lang="en-GB"/>
            <a:t> – both regarding </a:t>
          </a:r>
          <a:r>
            <a:rPr lang="en-GB" i="1"/>
            <a:t>skills </a:t>
          </a:r>
          <a:r>
            <a:rPr lang="en-GB"/>
            <a:t>and </a:t>
          </a:r>
          <a:r>
            <a:rPr lang="en-GB" i="1"/>
            <a:t>knowledge. </a:t>
          </a:r>
          <a:r>
            <a:rPr lang="en-GB"/>
            <a:t>Makes studying more interesting &amp; improves performance (Hirsh et al., 2010)</a:t>
          </a:r>
          <a:endParaRPr lang="en-US"/>
        </a:p>
      </dgm:t>
    </dgm:pt>
    <dgm:pt modelId="{72031D90-5C77-4B70-8B16-EBBBA8178127}" type="parTrans" cxnId="{BF4094D8-28BC-47B4-BB07-1C4105EDF343}">
      <dgm:prSet/>
      <dgm:spPr/>
      <dgm:t>
        <a:bodyPr/>
        <a:lstStyle/>
        <a:p>
          <a:endParaRPr lang="en-US"/>
        </a:p>
      </dgm:t>
    </dgm:pt>
    <dgm:pt modelId="{4912D158-D636-4C34-B9DE-1B1F8F97FB15}" type="sibTrans" cxnId="{BF4094D8-28BC-47B4-BB07-1C4105EDF343}">
      <dgm:prSet/>
      <dgm:spPr/>
      <dgm:t>
        <a:bodyPr/>
        <a:lstStyle/>
        <a:p>
          <a:endParaRPr lang="en-US"/>
        </a:p>
      </dgm:t>
    </dgm:pt>
    <dgm:pt modelId="{556CDEB2-9293-48B3-8857-F9C4EDCD271F}">
      <dgm:prSet/>
      <dgm:spPr/>
      <dgm:t>
        <a:bodyPr/>
        <a:lstStyle/>
        <a:p>
          <a:r>
            <a:rPr lang="en-GB" dirty="0"/>
            <a:t>Learn </a:t>
          </a:r>
          <a:r>
            <a:rPr lang="en-GB" b="1" dirty="0"/>
            <a:t>actively</a:t>
          </a:r>
          <a:r>
            <a:rPr lang="en-GB" dirty="0"/>
            <a:t>. Very easy to get distracted – taking notes  that </a:t>
          </a:r>
          <a:r>
            <a:rPr lang="en-GB" u="sng" dirty="0"/>
            <a:t>highlight connections </a:t>
          </a:r>
          <a:r>
            <a:rPr lang="en-GB" u="none" dirty="0"/>
            <a:t>and </a:t>
          </a:r>
          <a:r>
            <a:rPr lang="en-GB" u="sng" dirty="0"/>
            <a:t>prepare to ask questions </a:t>
          </a:r>
          <a:r>
            <a:rPr lang="en-GB" u="none" dirty="0"/>
            <a:t>is most helpful.</a:t>
          </a:r>
          <a:r>
            <a:rPr lang="en-GB" dirty="0"/>
            <a:t> See link in slide notes!</a:t>
          </a:r>
          <a:endParaRPr lang="en-US" dirty="0"/>
        </a:p>
      </dgm:t>
    </dgm:pt>
    <dgm:pt modelId="{B68B7E75-0705-4C46-A748-AAC114278971}" type="parTrans" cxnId="{D66A3598-666E-4A42-B394-952F2FC703DD}">
      <dgm:prSet/>
      <dgm:spPr/>
      <dgm:t>
        <a:bodyPr/>
        <a:lstStyle/>
        <a:p>
          <a:endParaRPr lang="en-US"/>
        </a:p>
      </dgm:t>
    </dgm:pt>
    <dgm:pt modelId="{A89CFCAB-9EA8-42F3-8623-752B51D62FA7}" type="sibTrans" cxnId="{D66A3598-666E-4A42-B394-952F2FC703DD}">
      <dgm:prSet/>
      <dgm:spPr/>
      <dgm:t>
        <a:bodyPr/>
        <a:lstStyle/>
        <a:p>
          <a:endParaRPr lang="en-US"/>
        </a:p>
      </dgm:t>
    </dgm:pt>
    <dgm:pt modelId="{8BE8CABD-3B8F-41B3-9D0C-A4AB7C2D63DB}" type="pres">
      <dgm:prSet presAssocID="{F78BC944-42D2-4BAC-843B-46D2E819CEA3}" presName="root" presStyleCnt="0">
        <dgm:presLayoutVars>
          <dgm:dir/>
          <dgm:resizeHandles val="exact"/>
        </dgm:presLayoutVars>
      </dgm:prSet>
      <dgm:spPr/>
    </dgm:pt>
    <dgm:pt modelId="{F7632CD4-4E69-4976-B404-5EFA50550AA7}" type="pres">
      <dgm:prSet presAssocID="{05350604-2797-4B42-AEBC-929E0136BE20}" presName="compNode" presStyleCnt="0"/>
      <dgm:spPr/>
    </dgm:pt>
    <dgm:pt modelId="{B2EB3CB9-6C4A-49F7-A40E-3EAFB57B61D6}" type="pres">
      <dgm:prSet presAssocID="{05350604-2797-4B42-AEBC-929E0136BE20}" presName="bgRect" presStyleLbl="bgShp" presStyleIdx="0" presStyleCnt="3"/>
      <dgm:spPr/>
    </dgm:pt>
    <dgm:pt modelId="{F293D58A-6400-454D-B168-D4496C41C888}" type="pres">
      <dgm:prSet presAssocID="{05350604-2797-4B42-AEBC-929E0136BE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2976F743-6F75-4489-9C82-D02D53BB6CD4}" type="pres">
      <dgm:prSet presAssocID="{05350604-2797-4B42-AEBC-929E0136BE20}" presName="spaceRect" presStyleCnt="0"/>
      <dgm:spPr/>
    </dgm:pt>
    <dgm:pt modelId="{57DC9DBE-8440-4A6C-B5C2-54D7B3ACD248}" type="pres">
      <dgm:prSet presAssocID="{05350604-2797-4B42-AEBC-929E0136BE20}" presName="parTx" presStyleLbl="revTx" presStyleIdx="0" presStyleCnt="3">
        <dgm:presLayoutVars>
          <dgm:chMax val="0"/>
          <dgm:chPref val="0"/>
        </dgm:presLayoutVars>
      </dgm:prSet>
      <dgm:spPr/>
    </dgm:pt>
    <dgm:pt modelId="{2DC656CD-1468-464D-B00A-472FA5654B75}" type="pres">
      <dgm:prSet presAssocID="{C8613222-9186-4659-B63B-AF30AB2D79E3}" presName="sibTrans" presStyleCnt="0"/>
      <dgm:spPr/>
    </dgm:pt>
    <dgm:pt modelId="{26D69C3A-200F-4686-AB38-89D431C3D13E}" type="pres">
      <dgm:prSet presAssocID="{9098C277-296C-4BA8-94F5-70DB7B517E8F}" presName="compNode" presStyleCnt="0"/>
      <dgm:spPr/>
    </dgm:pt>
    <dgm:pt modelId="{20C85C2D-3421-4998-9E85-230AD186F4EB}" type="pres">
      <dgm:prSet presAssocID="{9098C277-296C-4BA8-94F5-70DB7B517E8F}" presName="bgRect" presStyleLbl="bgShp" presStyleIdx="1" presStyleCnt="3"/>
      <dgm:spPr/>
    </dgm:pt>
    <dgm:pt modelId="{18CF25E7-BF0D-4976-B753-68EA33EF8FCE}" type="pres">
      <dgm:prSet presAssocID="{9098C277-296C-4BA8-94F5-70DB7B517E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0DD6A20-DF71-4D88-BF36-7228A9C9F264}" type="pres">
      <dgm:prSet presAssocID="{9098C277-296C-4BA8-94F5-70DB7B517E8F}" presName="spaceRect" presStyleCnt="0"/>
      <dgm:spPr/>
    </dgm:pt>
    <dgm:pt modelId="{4E2E9846-569C-45AC-B8F6-17421260C5BE}" type="pres">
      <dgm:prSet presAssocID="{9098C277-296C-4BA8-94F5-70DB7B517E8F}" presName="parTx" presStyleLbl="revTx" presStyleIdx="1" presStyleCnt="3">
        <dgm:presLayoutVars>
          <dgm:chMax val="0"/>
          <dgm:chPref val="0"/>
        </dgm:presLayoutVars>
      </dgm:prSet>
      <dgm:spPr/>
    </dgm:pt>
    <dgm:pt modelId="{D2A5271A-FB76-40F9-8419-FE7B404730C5}" type="pres">
      <dgm:prSet presAssocID="{4912D158-D636-4C34-B9DE-1B1F8F97FB15}" presName="sibTrans" presStyleCnt="0"/>
      <dgm:spPr/>
    </dgm:pt>
    <dgm:pt modelId="{C70EADA6-6CAD-4073-A5C2-A61DFFC343CB}" type="pres">
      <dgm:prSet presAssocID="{556CDEB2-9293-48B3-8857-F9C4EDCD271F}" presName="compNode" presStyleCnt="0"/>
      <dgm:spPr/>
    </dgm:pt>
    <dgm:pt modelId="{E8BB6768-E611-44B5-9D36-4E5BF05FB7D6}" type="pres">
      <dgm:prSet presAssocID="{556CDEB2-9293-48B3-8857-F9C4EDCD271F}" presName="bgRect" presStyleLbl="bgShp" presStyleIdx="2" presStyleCnt="3"/>
      <dgm:spPr/>
    </dgm:pt>
    <dgm:pt modelId="{71648A8A-2728-43C0-98BD-02EC584D5FEC}" type="pres">
      <dgm:prSet presAssocID="{556CDEB2-9293-48B3-8857-F9C4EDCD27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71CD131-809C-447D-A9AF-6F34C547D76F}" type="pres">
      <dgm:prSet presAssocID="{556CDEB2-9293-48B3-8857-F9C4EDCD271F}" presName="spaceRect" presStyleCnt="0"/>
      <dgm:spPr/>
    </dgm:pt>
    <dgm:pt modelId="{7B9A3AA6-0A19-4AD6-B759-47DE30DB94E8}" type="pres">
      <dgm:prSet presAssocID="{556CDEB2-9293-48B3-8857-F9C4EDCD27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C27E30-6BEE-4DE9-9D24-A5C4C29255F0}" type="presOf" srcId="{05350604-2797-4B42-AEBC-929E0136BE20}" destId="{57DC9DBE-8440-4A6C-B5C2-54D7B3ACD248}" srcOrd="0" destOrd="0" presId="urn:microsoft.com/office/officeart/2018/2/layout/IconVerticalSolidList"/>
    <dgm:cxn modelId="{84938C74-8ADF-43D0-AA8C-75FBAD1A3415}" srcId="{F78BC944-42D2-4BAC-843B-46D2E819CEA3}" destId="{05350604-2797-4B42-AEBC-929E0136BE20}" srcOrd="0" destOrd="0" parTransId="{F629A0CF-8243-46B3-B250-B18B1BF46177}" sibTransId="{C8613222-9186-4659-B63B-AF30AB2D79E3}"/>
    <dgm:cxn modelId="{78E13579-DB64-46D5-A581-E6CA483623C9}" type="presOf" srcId="{F78BC944-42D2-4BAC-843B-46D2E819CEA3}" destId="{8BE8CABD-3B8F-41B3-9D0C-A4AB7C2D63DB}" srcOrd="0" destOrd="0" presId="urn:microsoft.com/office/officeart/2018/2/layout/IconVerticalSolidList"/>
    <dgm:cxn modelId="{D66A3598-666E-4A42-B394-952F2FC703DD}" srcId="{F78BC944-42D2-4BAC-843B-46D2E819CEA3}" destId="{556CDEB2-9293-48B3-8857-F9C4EDCD271F}" srcOrd="2" destOrd="0" parTransId="{B68B7E75-0705-4C46-A748-AAC114278971}" sibTransId="{A89CFCAB-9EA8-42F3-8623-752B51D62FA7}"/>
    <dgm:cxn modelId="{D03CA1CD-E6B4-40A5-A09D-70822AC4E092}" type="presOf" srcId="{9098C277-296C-4BA8-94F5-70DB7B517E8F}" destId="{4E2E9846-569C-45AC-B8F6-17421260C5BE}" srcOrd="0" destOrd="0" presId="urn:microsoft.com/office/officeart/2018/2/layout/IconVerticalSolidList"/>
    <dgm:cxn modelId="{7C8595D0-B4A2-4A57-86B7-725DB7872BA2}" type="presOf" srcId="{556CDEB2-9293-48B3-8857-F9C4EDCD271F}" destId="{7B9A3AA6-0A19-4AD6-B759-47DE30DB94E8}" srcOrd="0" destOrd="0" presId="urn:microsoft.com/office/officeart/2018/2/layout/IconVerticalSolidList"/>
    <dgm:cxn modelId="{BF4094D8-28BC-47B4-BB07-1C4105EDF343}" srcId="{F78BC944-42D2-4BAC-843B-46D2E819CEA3}" destId="{9098C277-296C-4BA8-94F5-70DB7B517E8F}" srcOrd="1" destOrd="0" parTransId="{72031D90-5C77-4B70-8B16-EBBBA8178127}" sibTransId="{4912D158-D636-4C34-B9DE-1B1F8F97FB15}"/>
    <dgm:cxn modelId="{E239935B-B287-496E-A2AE-63A4DE9E4FB1}" type="presParOf" srcId="{8BE8CABD-3B8F-41B3-9D0C-A4AB7C2D63DB}" destId="{F7632CD4-4E69-4976-B404-5EFA50550AA7}" srcOrd="0" destOrd="0" presId="urn:microsoft.com/office/officeart/2018/2/layout/IconVerticalSolidList"/>
    <dgm:cxn modelId="{10B95B7E-697E-46B0-BC02-B2D19CE2468B}" type="presParOf" srcId="{F7632CD4-4E69-4976-B404-5EFA50550AA7}" destId="{B2EB3CB9-6C4A-49F7-A40E-3EAFB57B61D6}" srcOrd="0" destOrd="0" presId="urn:microsoft.com/office/officeart/2018/2/layout/IconVerticalSolidList"/>
    <dgm:cxn modelId="{434D68ED-D824-415A-8AC5-8E85F6109313}" type="presParOf" srcId="{F7632CD4-4E69-4976-B404-5EFA50550AA7}" destId="{F293D58A-6400-454D-B168-D4496C41C888}" srcOrd="1" destOrd="0" presId="urn:microsoft.com/office/officeart/2018/2/layout/IconVerticalSolidList"/>
    <dgm:cxn modelId="{99A24A10-BB87-46F0-AB2A-395A0F9B533E}" type="presParOf" srcId="{F7632CD4-4E69-4976-B404-5EFA50550AA7}" destId="{2976F743-6F75-4489-9C82-D02D53BB6CD4}" srcOrd="2" destOrd="0" presId="urn:microsoft.com/office/officeart/2018/2/layout/IconVerticalSolidList"/>
    <dgm:cxn modelId="{03B1B6BA-DBFE-4902-8353-A648CA510017}" type="presParOf" srcId="{F7632CD4-4E69-4976-B404-5EFA50550AA7}" destId="{57DC9DBE-8440-4A6C-B5C2-54D7B3ACD248}" srcOrd="3" destOrd="0" presId="urn:microsoft.com/office/officeart/2018/2/layout/IconVerticalSolidList"/>
    <dgm:cxn modelId="{1D589546-F1FE-4F74-AC94-C540DB65E915}" type="presParOf" srcId="{8BE8CABD-3B8F-41B3-9D0C-A4AB7C2D63DB}" destId="{2DC656CD-1468-464D-B00A-472FA5654B75}" srcOrd="1" destOrd="0" presId="urn:microsoft.com/office/officeart/2018/2/layout/IconVerticalSolidList"/>
    <dgm:cxn modelId="{83EAF241-C189-4FA1-9477-67871B85F443}" type="presParOf" srcId="{8BE8CABD-3B8F-41B3-9D0C-A4AB7C2D63DB}" destId="{26D69C3A-200F-4686-AB38-89D431C3D13E}" srcOrd="2" destOrd="0" presId="urn:microsoft.com/office/officeart/2018/2/layout/IconVerticalSolidList"/>
    <dgm:cxn modelId="{8318045A-2FC4-4129-B860-29BE8D8B5D8E}" type="presParOf" srcId="{26D69C3A-200F-4686-AB38-89D431C3D13E}" destId="{20C85C2D-3421-4998-9E85-230AD186F4EB}" srcOrd="0" destOrd="0" presId="urn:microsoft.com/office/officeart/2018/2/layout/IconVerticalSolidList"/>
    <dgm:cxn modelId="{51E6D770-DA01-4854-B61A-E4797110FF88}" type="presParOf" srcId="{26D69C3A-200F-4686-AB38-89D431C3D13E}" destId="{18CF25E7-BF0D-4976-B753-68EA33EF8FCE}" srcOrd="1" destOrd="0" presId="urn:microsoft.com/office/officeart/2018/2/layout/IconVerticalSolidList"/>
    <dgm:cxn modelId="{54F8533F-D12D-443D-A5E2-3863CC8C910F}" type="presParOf" srcId="{26D69C3A-200F-4686-AB38-89D431C3D13E}" destId="{00DD6A20-DF71-4D88-BF36-7228A9C9F264}" srcOrd="2" destOrd="0" presId="urn:microsoft.com/office/officeart/2018/2/layout/IconVerticalSolidList"/>
    <dgm:cxn modelId="{9EF098E9-E4A1-4F23-B37F-BD321A3F4BBF}" type="presParOf" srcId="{26D69C3A-200F-4686-AB38-89D431C3D13E}" destId="{4E2E9846-569C-45AC-B8F6-17421260C5BE}" srcOrd="3" destOrd="0" presId="urn:microsoft.com/office/officeart/2018/2/layout/IconVerticalSolidList"/>
    <dgm:cxn modelId="{152D4EAC-6700-4C2D-A792-B1AE0A82132F}" type="presParOf" srcId="{8BE8CABD-3B8F-41B3-9D0C-A4AB7C2D63DB}" destId="{D2A5271A-FB76-40F9-8419-FE7B404730C5}" srcOrd="3" destOrd="0" presId="urn:microsoft.com/office/officeart/2018/2/layout/IconVerticalSolidList"/>
    <dgm:cxn modelId="{BC317893-B870-4AE4-8BDC-90C217B7C53E}" type="presParOf" srcId="{8BE8CABD-3B8F-41B3-9D0C-A4AB7C2D63DB}" destId="{C70EADA6-6CAD-4073-A5C2-A61DFFC343CB}" srcOrd="4" destOrd="0" presId="urn:microsoft.com/office/officeart/2018/2/layout/IconVerticalSolidList"/>
    <dgm:cxn modelId="{73965CE8-3181-47D6-B8FC-F701A2A3FE22}" type="presParOf" srcId="{C70EADA6-6CAD-4073-A5C2-A61DFFC343CB}" destId="{E8BB6768-E611-44B5-9D36-4E5BF05FB7D6}" srcOrd="0" destOrd="0" presId="urn:microsoft.com/office/officeart/2018/2/layout/IconVerticalSolidList"/>
    <dgm:cxn modelId="{46094676-9C39-4D9B-95B0-990AD404B442}" type="presParOf" srcId="{C70EADA6-6CAD-4073-A5C2-A61DFFC343CB}" destId="{71648A8A-2728-43C0-98BD-02EC584D5FEC}" srcOrd="1" destOrd="0" presId="urn:microsoft.com/office/officeart/2018/2/layout/IconVerticalSolidList"/>
    <dgm:cxn modelId="{F56080DA-6D8D-46B0-8284-408D5D540E24}" type="presParOf" srcId="{C70EADA6-6CAD-4073-A5C2-A61DFFC343CB}" destId="{271CD131-809C-447D-A9AF-6F34C547D76F}" srcOrd="2" destOrd="0" presId="urn:microsoft.com/office/officeart/2018/2/layout/IconVerticalSolidList"/>
    <dgm:cxn modelId="{A2B0B994-8520-48AA-A68C-B9D4E0253C7D}" type="presParOf" srcId="{C70EADA6-6CAD-4073-A5C2-A61DFFC343CB}" destId="{7B9A3AA6-0A19-4AD6-B759-47DE30DB94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B3CB9-6C4A-49F7-A40E-3EAFB57B61D6}">
      <dsp:nvSpPr>
        <dsp:cNvPr id="0" name=""/>
        <dsp:cNvSpPr/>
      </dsp:nvSpPr>
      <dsp:spPr>
        <a:xfrm>
          <a:off x="0" y="559"/>
          <a:ext cx="7879842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3D58A-6400-454D-B168-D4496C41C888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C9DBE-8440-4A6C-B5C2-54D7B3ACD248}">
      <dsp:nvSpPr>
        <dsp:cNvPr id="0" name=""/>
        <dsp:cNvSpPr/>
      </dsp:nvSpPr>
      <dsp:spPr>
        <a:xfrm>
          <a:off x="1512662" y="559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Know your deadlines</a:t>
          </a:r>
          <a:r>
            <a:rPr lang="en-GB" sz="2200" kern="1200" dirty="0"/>
            <a:t> and start </a:t>
          </a:r>
          <a:r>
            <a:rPr lang="en-GB" sz="2200" i="1" kern="1200" dirty="0"/>
            <a:t>thinking </a:t>
          </a:r>
          <a:r>
            <a:rPr lang="en-GB" sz="2200" kern="1200" dirty="0"/>
            <a:t>early! Good essay answers need to mature.</a:t>
          </a:r>
          <a:endParaRPr lang="en-US" sz="2200" kern="1200" dirty="0"/>
        </a:p>
      </dsp:txBody>
      <dsp:txXfrm>
        <a:off x="1512662" y="559"/>
        <a:ext cx="6367179" cy="1309664"/>
      </dsp:txXfrm>
    </dsp:sp>
    <dsp:sp modelId="{20C85C2D-3421-4998-9E85-230AD186F4EB}">
      <dsp:nvSpPr>
        <dsp:cNvPr id="0" name=""/>
        <dsp:cNvSpPr/>
      </dsp:nvSpPr>
      <dsp:spPr>
        <a:xfrm>
          <a:off x="0" y="1637640"/>
          <a:ext cx="7879842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F25E7-BF0D-4976-B753-68EA33EF8FCE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E9846-569C-45AC-B8F6-17421260C5BE}">
      <dsp:nvSpPr>
        <dsp:cNvPr id="0" name=""/>
        <dsp:cNvSpPr/>
      </dsp:nvSpPr>
      <dsp:spPr>
        <a:xfrm>
          <a:off x="1512662" y="1637640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Set your own learning goals</a:t>
          </a:r>
          <a:r>
            <a:rPr lang="en-GB" sz="2200" kern="1200"/>
            <a:t> – both regarding </a:t>
          </a:r>
          <a:r>
            <a:rPr lang="en-GB" sz="2200" i="1" kern="1200"/>
            <a:t>skills </a:t>
          </a:r>
          <a:r>
            <a:rPr lang="en-GB" sz="2200" kern="1200"/>
            <a:t>and </a:t>
          </a:r>
          <a:r>
            <a:rPr lang="en-GB" sz="2200" i="1" kern="1200"/>
            <a:t>knowledge. </a:t>
          </a:r>
          <a:r>
            <a:rPr lang="en-GB" sz="2200" kern="1200"/>
            <a:t>Makes studying more interesting &amp; improves performance (Hirsh et al., 2010)</a:t>
          </a:r>
          <a:endParaRPr lang="en-US" sz="2200" kern="1200"/>
        </a:p>
      </dsp:txBody>
      <dsp:txXfrm>
        <a:off x="1512662" y="1637640"/>
        <a:ext cx="6367179" cy="1309664"/>
      </dsp:txXfrm>
    </dsp:sp>
    <dsp:sp modelId="{E8BB6768-E611-44B5-9D36-4E5BF05FB7D6}">
      <dsp:nvSpPr>
        <dsp:cNvPr id="0" name=""/>
        <dsp:cNvSpPr/>
      </dsp:nvSpPr>
      <dsp:spPr>
        <a:xfrm>
          <a:off x="0" y="3274721"/>
          <a:ext cx="7879842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48A8A-2728-43C0-98BD-02EC584D5FEC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A3AA6-0A19-4AD6-B759-47DE30DB94E8}">
      <dsp:nvSpPr>
        <dsp:cNvPr id="0" name=""/>
        <dsp:cNvSpPr/>
      </dsp:nvSpPr>
      <dsp:spPr>
        <a:xfrm>
          <a:off x="1512662" y="3274721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Learn </a:t>
          </a:r>
          <a:r>
            <a:rPr lang="en-GB" sz="2200" b="1" kern="1200" dirty="0"/>
            <a:t>actively</a:t>
          </a:r>
          <a:r>
            <a:rPr lang="en-GB" sz="2200" kern="1200" dirty="0"/>
            <a:t>. Very easy to get distracted – taking notes  that </a:t>
          </a:r>
          <a:r>
            <a:rPr lang="en-GB" sz="2200" u="sng" kern="1200" dirty="0"/>
            <a:t>highlight connections </a:t>
          </a:r>
          <a:r>
            <a:rPr lang="en-GB" sz="2200" u="none" kern="1200" dirty="0"/>
            <a:t>and </a:t>
          </a:r>
          <a:r>
            <a:rPr lang="en-GB" sz="2200" u="sng" kern="1200" dirty="0"/>
            <a:t>prepare to ask questions </a:t>
          </a:r>
          <a:r>
            <a:rPr lang="en-GB" sz="2200" u="none" kern="1200" dirty="0"/>
            <a:t>is most helpful.</a:t>
          </a:r>
          <a:r>
            <a:rPr lang="en-GB" sz="2200" kern="1200" dirty="0"/>
            <a:t> See link in slide notes!</a:t>
          </a:r>
          <a:endParaRPr lang="en-US" sz="2200" kern="1200" dirty="0"/>
        </a:p>
      </dsp:txBody>
      <dsp:txXfrm>
        <a:off x="1512662" y="3274721"/>
        <a:ext cx="6367179" cy="1309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B3CB9-6C4A-49F7-A40E-3EAFB57B61D6}">
      <dsp:nvSpPr>
        <dsp:cNvPr id="0" name=""/>
        <dsp:cNvSpPr/>
      </dsp:nvSpPr>
      <dsp:spPr>
        <a:xfrm>
          <a:off x="0" y="559"/>
          <a:ext cx="7879842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3D58A-6400-454D-B168-D4496C41C888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C9DBE-8440-4A6C-B5C2-54D7B3ACD248}">
      <dsp:nvSpPr>
        <dsp:cNvPr id="0" name=""/>
        <dsp:cNvSpPr/>
      </dsp:nvSpPr>
      <dsp:spPr>
        <a:xfrm>
          <a:off x="1512662" y="559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Know your deadlines</a:t>
          </a:r>
          <a:r>
            <a:rPr lang="en-GB" sz="2200" kern="1200" dirty="0"/>
            <a:t> and start </a:t>
          </a:r>
          <a:r>
            <a:rPr lang="en-GB" sz="2200" i="1" kern="1200" dirty="0"/>
            <a:t>thinking </a:t>
          </a:r>
          <a:r>
            <a:rPr lang="en-GB" sz="2200" kern="1200" dirty="0"/>
            <a:t>early! Good essay answers need to mature.</a:t>
          </a:r>
          <a:endParaRPr lang="en-US" sz="2200" kern="1200" dirty="0"/>
        </a:p>
      </dsp:txBody>
      <dsp:txXfrm>
        <a:off x="1512662" y="559"/>
        <a:ext cx="6367179" cy="1309664"/>
      </dsp:txXfrm>
    </dsp:sp>
    <dsp:sp modelId="{20C85C2D-3421-4998-9E85-230AD186F4EB}">
      <dsp:nvSpPr>
        <dsp:cNvPr id="0" name=""/>
        <dsp:cNvSpPr/>
      </dsp:nvSpPr>
      <dsp:spPr>
        <a:xfrm>
          <a:off x="0" y="1637640"/>
          <a:ext cx="7879842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F25E7-BF0D-4976-B753-68EA33EF8FCE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E9846-569C-45AC-B8F6-17421260C5BE}">
      <dsp:nvSpPr>
        <dsp:cNvPr id="0" name=""/>
        <dsp:cNvSpPr/>
      </dsp:nvSpPr>
      <dsp:spPr>
        <a:xfrm>
          <a:off x="1512662" y="1637640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Set your own learning goals</a:t>
          </a:r>
          <a:r>
            <a:rPr lang="en-GB" sz="2200" kern="1200"/>
            <a:t> – both regarding </a:t>
          </a:r>
          <a:r>
            <a:rPr lang="en-GB" sz="2200" i="1" kern="1200"/>
            <a:t>skills </a:t>
          </a:r>
          <a:r>
            <a:rPr lang="en-GB" sz="2200" kern="1200"/>
            <a:t>and </a:t>
          </a:r>
          <a:r>
            <a:rPr lang="en-GB" sz="2200" i="1" kern="1200"/>
            <a:t>knowledge. </a:t>
          </a:r>
          <a:r>
            <a:rPr lang="en-GB" sz="2200" kern="1200"/>
            <a:t>Makes studying more interesting &amp; improves performance (Hirsh et al., 2010)</a:t>
          </a:r>
          <a:endParaRPr lang="en-US" sz="2200" kern="1200"/>
        </a:p>
      </dsp:txBody>
      <dsp:txXfrm>
        <a:off x="1512662" y="1637640"/>
        <a:ext cx="6367179" cy="1309664"/>
      </dsp:txXfrm>
    </dsp:sp>
    <dsp:sp modelId="{E8BB6768-E611-44B5-9D36-4E5BF05FB7D6}">
      <dsp:nvSpPr>
        <dsp:cNvPr id="0" name=""/>
        <dsp:cNvSpPr/>
      </dsp:nvSpPr>
      <dsp:spPr>
        <a:xfrm>
          <a:off x="0" y="3274721"/>
          <a:ext cx="7879842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48A8A-2728-43C0-98BD-02EC584D5FEC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A3AA6-0A19-4AD6-B759-47DE30DB94E8}">
      <dsp:nvSpPr>
        <dsp:cNvPr id="0" name=""/>
        <dsp:cNvSpPr/>
      </dsp:nvSpPr>
      <dsp:spPr>
        <a:xfrm>
          <a:off x="1512662" y="3274721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Learn </a:t>
          </a:r>
          <a:r>
            <a:rPr lang="en-GB" sz="2200" b="1" kern="1200" dirty="0"/>
            <a:t>actively</a:t>
          </a:r>
          <a:r>
            <a:rPr lang="en-GB" sz="2200" kern="1200" dirty="0"/>
            <a:t>. Very easy to get distracted – taking notes  that </a:t>
          </a:r>
          <a:r>
            <a:rPr lang="en-GB" sz="2200" u="sng" kern="1200" dirty="0"/>
            <a:t>highlight connections </a:t>
          </a:r>
          <a:r>
            <a:rPr lang="en-GB" sz="2200" u="none" kern="1200" dirty="0"/>
            <a:t>and </a:t>
          </a:r>
          <a:r>
            <a:rPr lang="en-GB" sz="2200" u="sng" kern="1200" dirty="0"/>
            <a:t>prepare to ask questions </a:t>
          </a:r>
          <a:r>
            <a:rPr lang="en-GB" sz="2200" u="none" kern="1200" dirty="0"/>
            <a:t>is most helpful.</a:t>
          </a:r>
          <a:r>
            <a:rPr lang="en-GB" sz="2200" kern="1200" dirty="0"/>
            <a:t> See link in slide notes!</a:t>
          </a:r>
          <a:endParaRPr lang="en-US" sz="2200" kern="1200" dirty="0"/>
        </a:p>
      </dsp:txBody>
      <dsp:txXfrm>
        <a:off x="1512662" y="3274721"/>
        <a:ext cx="6367179" cy="130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AA033-D06F-4026-B0B9-B73284884536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8262F-4E77-4005-A49E-2F8B76294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22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r.nl/en/article/How-to-use-Google-Scholar.htm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EB22AF3-94AE-4295-A318-5227653E8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898CEC-10D9-4D87-B7C2-24750942F57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1E366E5-DE5A-4F70-8679-BD14CEA0C6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3F243B7-F6E6-4C0D-B20C-C155756C0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/>
              <a:t>Content first – find something you want to communicate</a:t>
            </a:r>
          </a:p>
        </p:txBody>
      </p:sp>
    </p:spTree>
    <p:extLst>
      <p:ext uri="{BB962C8B-B14F-4D97-AF65-F5344CB8AC3E}">
        <p14:creationId xmlns:p14="http://schemas.microsoft.com/office/powerpoint/2010/main" val="3609455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Largest </a:t>
            </a:r>
            <a:r>
              <a:rPr lang="en-GB" dirty="0" err="1"/>
              <a:t>encyclopedia</a:t>
            </a:r>
            <a:r>
              <a:rPr lang="en-GB" dirty="0"/>
              <a:t> in human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377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Probleme</a:t>
            </a:r>
            <a:r>
              <a:rPr lang="en-GB" dirty="0"/>
              <a:t> with Open Access journals – authors pay to publish and at the extreme, they can be “pay for publishing anything” – there are many </a:t>
            </a:r>
            <a:r>
              <a:rPr lang="en-GB" dirty="0" err="1"/>
              <a:t>legimate</a:t>
            </a:r>
            <a:r>
              <a:rPr lang="en-GB" dirty="0"/>
              <a:t> ones (PLOS ONE, for instance) but worth being sceptical – </a:t>
            </a:r>
            <a:r>
              <a:rPr lang="en-GB" i="1" dirty="0"/>
              <a:t>The International Journal of Social Sciences </a:t>
            </a:r>
            <a:r>
              <a:rPr lang="en-GB" i="0" dirty="0"/>
              <a:t>might be a candidate – see predatoryjournals.com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274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https://www.wur.nl/en/article/How-to-use-Google-Scholar.htm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https://scholar.googleblog.com/2020/09/scholar-button-browser-extension-update.html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288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637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47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https://info.lse.ac.uk/current-students/Assets/Articles/10-Tips-on-note-taking-during-lectures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60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https://info.lse.ac.uk/current-students/Assets/Articles/10-Tips-on-note-taking-during-lectures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866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Email – easy read for educated public: https://digest.bps.org.uk/</a:t>
            </a:r>
          </a:p>
          <a:p>
            <a:r>
              <a:rPr lang="en-GB" dirty="0"/>
              <a:t>App – abstracts of published articles – no need to understand everything: https://www.researcher-app.com/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7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23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https://www.verywellmind.com/how-to-read-and-understand-a-psychology-journal-article-2795709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048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Picture credit: CollegeDegrees360 on Flickr: https://www.flickr.com/photos/83633410@N07/7658272558/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47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Largest </a:t>
            </a:r>
            <a:r>
              <a:rPr lang="en-GB" dirty="0" err="1"/>
              <a:t>encyclopedia</a:t>
            </a:r>
            <a:r>
              <a:rPr lang="en-GB" dirty="0"/>
              <a:t> in human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96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38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32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5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06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45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0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0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07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83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FF21-1B8E-44D3-8B50-B1D360324B2D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0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10" Type="http://schemas.openxmlformats.org/officeDocument/2006/relationships/hyperlink" Target="mailto:l.Wallrich@gold.ac.uk" TargetMode="External"/><Relationship Id="rId4" Type="http://schemas.openxmlformats.org/officeDocument/2006/relationships/tags" Target="../tags/tag3.xml"/><Relationship Id="rId9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StM-ski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tM-skim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marys.summon.serialssolutions.com/#!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tmarys.libguides.com/c.php?g=291307&amp;p=4651949" TargetMode="External"/><Relationship Id="rId2" Type="http://schemas.openxmlformats.org/officeDocument/2006/relationships/hyperlink" Target="https://stmarys.libguides.com/psycholog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Row of crumpled paper">
            <a:extLst>
              <a:ext uri="{FF2B5EF4-FFF2-40B4-BE49-F238E27FC236}">
                <a16:creationId xmlns:a16="http://schemas.microsoft.com/office/drawing/2014/main" id="{777596F3-D931-4DF1-A3AF-36F8AC6D8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146" name="Object 6" hidden="1">
            <a:extLst>
              <a:ext uri="{FF2B5EF4-FFF2-40B4-BE49-F238E27FC236}">
                <a16:creationId xmlns:a16="http://schemas.microsoft.com/office/drawing/2014/main" id="{C40C388D-AEAD-4D66-B6AC-8486241E11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6146" name="Object 6" hidden="1">
                        <a:extLst>
                          <a:ext uri="{FF2B5EF4-FFF2-40B4-BE49-F238E27FC236}">
                            <a16:creationId xmlns:a16="http://schemas.microsoft.com/office/drawing/2014/main" id="{C40C388D-AEAD-4D66-B6AC-8486241E1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1">
            <a:extLst>
              <a:ext uri="{FF2B5EF4-FFF2-40B4-BE49-F238E27FC236}">
                <a16:creationId xmlns:a16="http://schemas.microsoft.com/office/drawing/2014/main" id="{365A5990-0E78-4267-9CA3-2964EF39DFA6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-1561416" y="195498"/>
            <a:ext cx="12266832" cy="2202013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 anchor="ctr"/>
          <a:lstStyle>
            <a:lvl1pPr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None/>
              <a:defRPr/>
            </a:pPr>
            <a:r>
              <a:rPr lang="en-US" altLang="en-US" sz="3600" b="1" dirty="0">
                <a:solidFill>
                  <a:srgbClr val="000000"/>
                </a:solidFill>
              </a:rPr>
              <a:t>PSY4013 Seminars</a:t>
            </a:r>
          </a:p>
          <a:p>
            <a:pPr algn="ctr" eaLnBrk="0" fontAlgn="base" hangingPunct="0">
              <a:spcAft>
                <a:spcPct val="0"/>
              </a:spcAft>
              <a:buNone/>
              <a:defRPr/>
            </a:pPr>
            <a:r>
              <a:rPr lang="en-US" altLang="en-US" sz="3600" b="1" dirty="0">
                <a:solidFill>
                  <a:srgbClr val="333399"/>
                </a:solidFill>
              </a:rPr>
              <a:t>Week 1: </a:t>
            </a:r>
          </a:p>
          <a:p>
            <a:pPr algn="ctr" eaLnBrk="0" fontAlgn="base" hangingPunct="0">
              <a:spcAft>
                <a:spcPct val="0"/>
              </a:spcAft>
              <a:buNone/>
              <a:defRPr/>
            </a:pPr>
            <a:r>
              <a:rPr lang="en-US" altLang="en-US" sz="3600" b="1" dirty="0">
                <a:solidFill>
                  <a:srgbClr val="333399"/>
                </a:solidFill>
              </a:rPr>
              <a:t>Planning &amp; reading</a:t>
            </a:r>
          </a:p>
        </p:txBody>
      </p:sp>
      <p:sp>
        <p:nvSpPr>
          <p:cNvPr id="6150" name="Rectangle 1">
            <a:extLst>
              <a:ext uri="{FF2B5EF4-FFF2-40B4-BE49-F238E27FC236}">
                <a16:creationId xmlns:a16="http://schemas.microsoft.com/office/drawing/2014/main" id="{5A104DF4-EFFD-4F0F-B936-939C0527B9C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-1231478" y="6110288"/>
            <a:ext cx="10450892" cy="749300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 anchor="ctr"/>
          <a:lstStyle>
            <a:lvl1pPr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r" eaLnBrk="0" fontAlgn="base" hangingPunct="0">
              <a:spcAft>
                <a:spcPct val="0"/>
              </a:spcAft>
              <a:buNone/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Lukas Wallrich (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10"/>
              </a:rPr>
              <a:t>lukas.wallrich@stmarys.ac.uk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| October 2020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997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148B67-BAF3-48B5-BD71-0EC6B440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135" y="4001294"/>
            <a:ext cx="4655713" cy="30648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7FCAB-CE24-4C0A-B1CD-AB7D5EB8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Good habit to start reading widely – see connections, develop your interests, show interest, recognise real-world relevance of research</a:t>
            </a:r>
          </a:p>
          <a:p>
            <a:endParaRPr lang="en-GB" dirty="0"/>
          </a:p>
          <a:p>
            <a:r>
              <a:rPr lang="en-GB" dirty="0"/>
              <a:t>Weekly</a:t>
            </a:r>
            <a:br>
              <a:rPr lang="en-GB" dirty="0"/>
            </a:br>
            <a:r>
              <a:rPr lang="en-GB" dirty="0"/>
              <a:t>email: </a:t>
            </a:r>
          </a:p>
          <a:p>
            <a:endParaRPr lang="en-GB" dirty="0"/>
          </a:p>
          <a:p>
            <a:r>
              <a:rPr lang="en-GB" dirty="0"/>
              <a:t>Smartphone App: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19748C-4362-45A1-8976-7B42C89B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3025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Reading about current research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E971F-FB00-4631-B163-821FD97BF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174" y="3429000"/>
            <a:ext cx="5363674" cy="14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3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tree&#10;&#10;Description automatically generated">
            <a:extLst>
              <a:ext uri="{FF2B5EF4-FFF2-40B4-BE49-F238E27FC236}">
                <a16:creationId xmlns:a16="http://schemas.microsoft.com/office/drawing/2014/main" id="{642670C3-7EEB-46B9-B235-8B81EBC352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6" r="356" b="-1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013C27-28B6-47BC-96CD-44B9407E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941832"/>
            <a:ext cx="7879842" cy="2057400"/>
          </a:xfrm>
        </p:spPr>
        <p:txBody>
          <a:bodyPr anchor="b">
            <a:normAutofit/>
          </a:bodyPr>
          <a:lstStyle/>
          <a:p>
            <a:r>
              <a:rPr lang="en-GB" b="1"/>
              <a:t>Three topics for today</a:t>
            </a:r>
            <a:endParaRPr lang="en-GB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18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3241202"/>
            <a:ext cx="7879842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1A0-B34B-4A46-952E-830249036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502152"/>
            <a:ext cx="7879842" cy="2670048"/>
          </a:xfrm>
        </p:spPr>
        <p:txBody>
          <a:bodyPr>
            <a:normAutofit/>
          </a:bodyPr>
          <a:lstStyle/>
          <a:p>
            <a:r>
              <a:rPr lang="en-GB" sz="2600" b="1" dirty="0"/>
              <a:t>Planning</a:t>
            </a:r>
            <a:r>
              <a:rPr lang="en-GB" sz="2600" dirty="0"/>
              <a:t> your term</a:t>
            </a:r>
          </a:p>
          <a:p>
            <a:endParaRPr lang="en-GB" sz="2600" dirty="0"/>
          </a:p>
          <a:p>
            <a:r>
              <a:rPr lang="en-GB" sz="2600" b="1" dirty="0"/>
              <a:t>Reading</a:t>
            </a:r>
            <a:r>
              <a:rPr lang="en-GB" sz="2600" dirty="0"/>
              <a:t> effectively and efficiently</a:t>
            </a:r>
          </a:p>
          <a:p>
            <a:endParaRPr lang="en-GB" sz="2600" dirty="0"/>
          </a:p>
          <a:p>
            <a:r>
              <a:rPr lang="en-GB" sz="2600" b="1" dirty="0"/>
              <a:t>Finding and managing </a:t>
            </a:r>
            <a:r>
              <a:rPr lang="en-GB" sz="2600" dirty="0"/>
              <a:t>readings/</a:t>
            </a:r>
            <a:r>
              <a:rPr lang="en-GB" sz="2600" b="1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95665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7C64-0016-4BEC-B57F-DF11F69A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reading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FA27B-FC90-4E35-B828-D380175D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Deep reading</a:t>
            </a:r>
          </a:p>
          <a:p>
            <a:pPr lvl="1"/>
            <a:r>
              <a:rPr lang="en-GB" dirty="0"/>
              <a:t>Slowly reading, highlighting/taking summary notes</a:t>
            </a:r>
          </a:p>
          <a:p>
            <a:pPr lvl="1"/>
            <a:r>
              <a:rPr lang="en-GB" dirty="0"/>
              <a:t>Textbook / key readings</a:t>
            </a:r>
          </a:p>
          <a:p>
            <a:pPr lvl="1"/>
            <a:r>
              <a:rPr lang="en-GB" i="1" dirty="0"/>
              <a:t>Can train reading speed, but no real shortcuts</a:t>
            </a:r>
          </a:p>
          <a:p>
            <a:endParaRPr lang="en-GB" dirty="0"/>
          </a:p>
          <a:p>
            <a:r>
              <a:rPr lang="en-GB" b="1" dirty="0"/>
              <a:t>Skimming</a:t>
            </a:r>
          </a:p>
          <a:p>
            <a:pPr lvl="1"/>
            <a:r>
              <a:rPr lang="en-GB" dirty="0"/>
              <a:t>Deciding on relevance</a:t>
            </a:r>
          </a:p>
          <a:p>
            <a:pPr lvl="1"/>
            <a:r>
              <a:rPr lang="en-GB" dirty="0"/>
              <a:t>Getting main points</a:t>
            </a:r>
          </a:p>
          <a:p>
            <a:pPr lvl="1"/>
            <a:endParaRPr lang="en-GB" dirty="0"/>
          </a:p>
          <a:p>
            <a:r>
              <a:rPr lang="en-GB" b="1" dirty="0"/>
              <a:t>Scanning</a:t>
            </a:r>
          </a:p>
          <a:p>
            <a:pPr lvl="1"/>
            <a:r>
              <a:rPr lang="en-GB" dirty="0"/>
              <a:t>Getting specific information </a:t>
            </a:r>
            <a:br>
              <a:rPr lang="en-GB" dirty="0"/>
            </a:br>
            <a:r>
              <a:rPr lang="en-GB" dirty="0"/>
              <a:t>(e.g., checking citation)</a:t>
            </a:r>
          </a:p>
        </p:txBody>
      </p:sp>
    </p:spTree>
    <p:extLst>
      <p:ext uri="{BB962C8B-B14F-4D97-AF65-F5344CB8AC3E}">
        <p14:creationId xmlns:p14="http://schemas.microsoft.com/office/powerpoint/2010/main" val="142146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908D-8C3A-4568-9345-188462A7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empirical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F295-618A-43F4-9936-9602DB99E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Never start with deep reading</a:t>
            </a:r>
          </a:p>
          <a:p>
            <a:endParaRPr lang="en-GB" dirty="0"/>
          </a:p>
          <a:p>
            <a:r>
              <a:rPr lang="en-GB" dirty="0"/>
              <a:t>Focus on getting the following first:</a:t>
            </a:r>
          </a:p>
          <a:p>
            <a:pPr lvl="1"/>
            <a:r>
              <a:rPr lang="en-GB" dirty="0"/>
              <a:t>Main hypothesis</a:t>
            </a:r>
          </a:p>
          <a:p>
            <a:pPr lvl="1"/>
            <a:r>
              <a:rPr lang="en-GB" dirty="0"/>
              <a:t>Motivation for testing it</a:t>
            </a:r>
          </a:p>
          <a:p>
            <a:pPr lvl="1"/>
            <a:r>
              <a:rPr lang="en-GB" dirty="0"/>
              <a:t>Approach (experiment/survey/other)</a:t>
            </a:r>
          </a:p>
          <a:p>
            <a:pPr lvl="1"/>
            <a:r>
              <a:rPr lang="en-GB" dirty="0"/>
              <a:t>Sample size and nature (random? students? culture?)</a:t>
            </a:r>
          </a:p>
          <a:p>
            <a:pPr lvl="1"/>
            <a:r>
              <a:rPr lang="en-GB" dirty="0"/>
              <a:t>Variables: dependent (i.e. predicted) and independent (i.e. predicting)</a:t>
            </a:r>
          </a:p>
          <a:p>
            <a:pPr lvl="1"/>
            <a:r>
              <a:rPr lang="en-GB" dirty="0"/>
              <a:t>Main result (significance and effect size)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8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able, sitting, person, holding&#10;&#10;Description automatically generated">
            <a:extLst>
              <a:ext uri="{FF2B5EF4-FFF2-40B4-BE49-F238E27FC236}">
                <a16:creationId xmlns:a16="http://schemas.microsoft.com/office/drawing/2014/main" id="{8C5EF689-16BF-4459-A83F-1BF3B6C7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16" y="3962400"/>
            <a:ext cx="4340684" cy="289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79CE83-8FCC-4A8D-AD46-1363D1AA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In groups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2DFB80-B4F2-4B72-8FA7-BFC2DF1B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5563"/>
            <a:ext cx="5187950" cy="4851400"/>
          </a:xfrm>
        </p:spPr>
        <p:txBody>
          <a:bodyPr/>
          <a:lstStyle/>
          <a:p>
            <a:r>
              <a:rPr lang="en-GB" dirty="0"/>
              <a:t>Have someone in your group (who has a Google account) open this document, make a copy and share their screen: </a:t>
            </a:r>
            <a:r>
              <a:rPr lang="en-GB" dirty="0">
                <a:hlinkClick r:id="rId4"/>
              </a:rPr>
              <a:t>http://bit.ly/StM-skim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171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CA95-C987-46B1-809C-F8760A4D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DD2DCF0-BA85-4F6B-81E2-BE5826C05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05359"/>
            <a:ext cx="14171247" cy="4776341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6274BD2-1126-43C8-BD32-F3E2FF102ED7}"/>
              </a:ext>
            </a:extLst>
          </p:cNvPr>
          <p:cNvSpPr/>
          <p:nvPr/>
        </p:nvSpPr>
        <p:spPr>
          <a:xfrm rot="2593426" flipV="1">
            <a:off x="825875" y="1435171"/>
            <a:ext cx="756000" cy="21422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3DC20DC-7223-48A9-A08E-3869F8745152}"/>
              </a:ext>
            </a:extLst>
          </p:cNvPr>
          <p:cNvSpPr/>
          <p:nvPr/>
        </p:nvSpPr>
        <p:spPr>
          <a:xfrm rot="2593426" flipV="1">
            <a:off x="1174675" y="3603866"/>
            <a:ext cx="756000" cy="21422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32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, sitting, person, holding&#10;&#10;Description automatically generated">
            <a:extLst>
              <a:ext uri="{FF2B5EF4-FFF2-40B4-BE49-F238E27FC236}">
                <a16:creationId xmlns:a16="http://schemas.microsoft.com/office/drawing/2014/main" id="{C27F3780-CFE6-47EB-93C7-6A42DF7C1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16" y="3962400"/>
            <a:ext cx="4340684" cy="289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79CE83-8FCC-4A8D-AD46-1363D1AA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In groups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2DFB80-B4F2-4B72-8FA7-BFC2DF1B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5563"/>
            <a:ext cx="5187950" cy="4851400"/>
          </a:xfrm>
        </p:spPr>
        <p:txBody>
          <a:bodyPr/>
          <a:lstStyle/>
          <a:p>
            <a:r>
              <a:rPr lang="en-GB" dirty="0"/>
              <a:t>Have someone in your group (who has a Google account) open this document, make a copy and share their screen: </a:t>
            </a:r>
            <a:r>
              <a:rPr lang="en-GB" dirty="0">
                <a:hlinkClick r:id="rId3"/>
              </a:rPr>
              <a:t>http://bit.ly/StM-skim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Then work together, skimming the article and answering the questions.</a:t>
            </a:r>
          </a:p>
        </p:txBody>
      </p:sp>
    </p:spTree>
    <p:extLst>
      <p:ext uri="{BB962C8B-B14F-4D97-AF65-F5344CB8AC3E}">
        <p14:creationId xmlns:p14="http://schemas.microsoft.com/office/powerpoint/2010/main" val="3647352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tree&#10;&#10;Description automatically generated">
            <a:extLst>
              <a:ext uri="{FF2B5EF4-FFF2-40B4-BE49-F238E27FC236}">
                <a16:creationId xmlns:a16="http://schemas.microsoft.com/office/drawing/2014/main" id="{642670C3-7EEB-46B9-B235-8B81EBC352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6" r="356" b="-1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013C27-28B6-47BC-96CD-44B9407E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941832"/>
            <a:ext cx="7879842" cy="2057400"/>
          </a:xfrm>
        </p:spPr>
        <p:txBody>
          <a:bodyPr anchor="b">
            <a:normAutofit/>
          </a:bodyPr>
          <a:lstStyle/>
          <a:p>
            <a:r>
              <a:rPr lang="en-GB" b="1"/>
              <a:t>Three topics for today</a:t>
            </a:r>
            <a:endParaRPr lang="en-GB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18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3241202"/>
            <a:ext cx="7879842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1A0-B34B-4A46-952E-830249036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502152"/>
            <a:ext cx="7879842" cy="2670048"/>
          </a:xfrm>
        </p:spPr>
        <p:txBody>
          <a:bodyPr>
            <a:normAutofit/>
          </a:bodyPr>
          <a:lstStyle/>
          <a:p>
            <a:r>
              <a:rPr lang="en-GB" sz="2600" b="1" dirty="0"/>
              <a:t>Planning</a:t>
            </a:r>
            <a:r>
              <a:rPr lang="en-GB" sz="2600" dirty="0"/>
              <a:t> your term</a:t>
            </a:r>
          </a:p>
          <a:p>
            <a:endParaRPr lang="en-GB" sz="2600" dirty="0"/>
          </a:p>
          <a:p>
            <a:r>
              <a:rPr lang="en-GB" sz="2600" b="1" dirty="0"/>
              <a:t>Reading</a:t>
            </a:r>
            <a:r>
              <a:rPr lang="en-GB" sz="2600" dirty="0"/>
              <a:t> effectively and efficiently</a:t>
            </a:r>
          </a:p>
          <a:p>
            <a:endParaRPr lang="en-GB" sz="2600" dirty="0"/>
          </a:p>
          <a:p>
            <a:r>
              <a:rPr lang="en-GB" sz="2600" b="1" dirty="0"/>
              <a:t>Finding and managing </a:t>
            </a:r>
            <a:r>
              <a:rPr lang="en-GB" sz="2600" dirty="0"/>
              <a:t>readings/</a:t>
            </a:r>
            <a:r>
              <a:rPr lang="en-GB" sz="2600" b="1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270069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99B0-81E4-4FE2-A2B0-BA35570B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 descr="A picture containing indoor, sitting, full, open&#10;&#10;Description automatically generated">
            <a:extLst>
              <a:ext uri="{FF2B5EF4-FFF2-40B4-BE49-F238E27FC236}">
                <a16:creationId xmlns:a16="http://schemas.microsoft.com/office/drawing/2014/main" id="{C3E723A5-9377-419A-B2B1-14D7E8A51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5920" y="2050574"/>
            <a:ext cx="5852160" cy="3901440"/>
          </a:xfrm>
        </p:spPr>
      </p:pic>
      <p:pic>
        <p:nvPicPr>
          <p:cNvPr id="4" name="Picture 8" descr="Image result for information overload">
            <a:extLst>
              <a:ext uri="{FF2B5EF4-FFF2-40B4-BE49-F238E27FC236}">
                <a16:creationId xmlns:a16="http://schemas.microsoft.com/office/drawing/2014/main" id="{012D3FB4-D7FB-4A18-9176-46461DF77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796" y="0"/>
            <a:ext cx="9154796" cy="629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3005B9-A412-4ACC-8970-EB2B3D35125A}"/>
              </a:ext>
            </a:extLst>
          </p:cNvPr>
          <p:cNvSpPr/>
          <p:nvPr/>
        </p:nvSpPr>
        <p:spPr>
          <a:xfrm>
            <a:off x="-142504" y="6176963"/>
            <a:ext cx="9381507" cy="7938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42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CE83-8FCC-4A8D-AD46-1363D1AA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Wikipedia</a:t>
            </a: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E8724FC-3946-4D0E-88CE-C8F0C400A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873" y="183278"/>
            <a:ext cx="1721933" cy="210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DF0AD9-DDCE-49AB-9A67-7DC956E3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r>
              <a:rPr lang="en-GB" dirty="0"/>
              <a:t>Not a primary source!</a:t>
            </a:r>
          </a:p>
          <a:p>
            <a:r>
              <a:rPr lang="en-GB" dirty="0"/>
              <a:t>But: often a good secondary 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1FA1A-3C2A-4CB9-9376-EC65C8A60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28" y="2578894"/>
            <a:ext cx="6897063" cy="218152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D1CD9F1-D888-4DB8-8409-84F0D0A3D602}"/>
              </a:ext>
            </a:extLst>
          </p:cNvPr>
          <p:cNvSpPr txBox="1">
            <a:spLocks/>
          </p:cNvSpPr>
          <p:nvPr/>
        </p:nvSpPr>
        <p:spPr>
          <a:xfrm>
            <a:off x="628650" y="5290073"/>
            <a:ext cx="7886700" cy="601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(You can make it better)</a:t>
            </a:r>
          </a:p>
        </p:txBody>
      </p:sp>
    </p:spTree>
    <p:extLst>
      <p:ext uri="{BB962C8B-B14F-4D97-AF65-F5344CB8AC3E}">
        <p14:creationId xmlns:p14="http://schemas.microsoft.com/office/powerpoint/2010/main" val="116641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1E04-0D4E-48F7-9244-FC6C706F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D975-0A26-44C5-B5F8-112239FA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GB" dirty="0"/>
              <a:t>BA Politics &amp; Philosophy</a:t>
            </a:r>
          </a:p>
          <a:p>
            <a:r>
              <a:rPr lang="en-GB" dirty="0"/>
              <a:t>Worked in management consulting</a:t>
            </a:r>
          </a:p>
          <a:p>
            <a:r>
              <a:rPr lang="en-GB" dirty="0"/>
              <a:t>MA Educational Psychology</a:t>
            </a:r>
          </a:p>
          <a:p>
            <a:r>
              <a:rPr lang="en-GB" dirty="0"/>
              <a:t>Now doing PhD in Social Psychology (Goldsmiths)</a:t>
            </a:r>
          </a:p>
        </p:txBody>
      </p:sp>
      <p:pic>
        <p:nvPicPr>
          <p:cNvPr id="3074" name="Picture 2" descr="Image result for facilitator">
            <a:extLst>
              <a:ext uri="{FF2B5EF4-FFF2-40B4-BE49-F238E27FC236}">
                <a16:creationId xmlns:a16="http://schemas.microsoft.com/office/drawing/2014/main" id="{3897CF6E-D9F9-4A3C-B4CF-FF4469482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811" y="3854288"/>
            <a:ext cx="3846207" cy="282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ACB059-B4E1-4499-A5FD-BA0B9CE9C713}"/>
              </a:ext>
            </a:extLst>
          </p:cNvPr>
          <p:cNvSpPr txBox="1">
            <a:spLocks/>
          </p:cNvSpPr>
          <p:nvPr/>
        </p:nvSpPr>
        <p:spPr>
          <a:xfrm>
            <a:off x="5100810" y="5506199"/>
            <a:ext cx="1244907" cy="1172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746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CE83-8FCC-4A8D-AD46-1363D1AA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Wikipedia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33E99-CDE6-4058-849D-F1C979FFA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A8B3DA-F17D-4952-B563-A1280803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0" y="-211418"/>
            <a:ext cx="765029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1080F3-A022-4EDC-9545-973D55E4B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207" y="4160293"/>
            <a:ext cx="4143953" cy="1124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11EDC-A51C-4AD0-891F-64F4DDA0F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050" y="5405247"/>
            <a:ext cx="3534268" cy="10097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0C1407-2D41-431B-8FDE-FADCA9D0AD82}"/>
              </a:ext>
            </a:extLst>
          </p:cNvPr>
          <p:cNvSpPr/>
          <p:nvPr/>
        </p:nvSpPr>
        <p:spPr>
          <a:xfrm>
            <a:off x="1984918" y="122662"/>
            <a:ext cx="457200" cy="42374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543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9247-D385-40DE-AADA-D4EEDBFB601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/>
              <a:t>What to look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D8F5-0BA7-4765-B249-1B20EE2E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4"/>
            <a:ext cx="8349095" cy="398416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Evidence from </a:t>
            </a:r>
            <a:r>
              <a:rPr lang="en-GB" b="1" dirty="0"/>
              <a:t>appropriate sources</a:t>
            </a:r>
          </a:p>
          <a:p>
            <a:pPr lvl="1"/>
            <a:r>
              <a:rPr lang="en-GB" dirty="0"/>
              <a:t>Scientific books and journals</a:t>
            </a:r>
          </a:p>
          <a:p>
            <a:pPr lvl="1"/>
            <a:r>
              <a:rPr lang="en-GB" dirty="0"/>
              <a:t>Focus on peer-reviewed journals</a:t>
            </a:r>
          </a:p>
          <a:p>
            <a:pPr lvl="1"/>
            <a:r>
              <a:rPr lang="en-GB" dirty="0"/>
              <a:t>Be very careful with charity reports</a:t>
            </a:r>
          </a:p>
          <a:p>
            <a:pPr lvl="1"/>
            <a:r>
              <a:rPr lang="en-GB" dirty="0"/>
              <a:t>Critically consider some open access (i.e. pay-for-publishing) journals – predatoryjournals.com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Where to get started?</a:t>
            </a:r>
          </a:p>
          <a:p>
            <a:pPr lvl="1"/>
            <a:r>
              <a:rPr lang="en-GB" dirty="0"/>
              <a:t>Textbooks are not enough, </a:t>
            </a:r>
            <a:r>
              <a:rPr lang="en-GB" b="1" dirty="0"/>
              <a:t>review articles </a:t>
            </a:r>
            <a:br>
              <a:rPr lang="en-GB" dirty="0"/>
            </a:br>
            <a:r>
              <a:rPr lang="en-GB" dirty="0"/>
              <a:t>in journals are better</a:t>
            </a:r>
          </a:p>
          <a:p>
            <a:pPr lvl="2"/>
            <a:r>
              <a:rPr lang="en-GB" dirty="0"/>
              <a:t>Annual Review of Psychology</a:t>
            </a:r>
          </a:p>
          <a:p>
            <a:pPr lvl="2"/>
            <a:r>
              <a:rPr lang="en-GB" dirty="0"/>
              <a:t>Current Directions in Psychological Science</a:t>
            </a:r>
          </a:p>
          <a:p>
            <a:pPr lvl="2"/>
            <a:r>
              <a:rPr lang="en-GB" dirty="0"/>
              <a:t>Personality and Social Psychology Review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7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1E30E7D-70D3-4BC7-A490-F53243A51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9968" y="5224347"/>
            <a:ext cx="2415207" cy="78180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2DF6227-7C6D-4E8F-82AE-A07A97874742}"/>
              </a:ext>
            </a:extLst>
          </p:cNvPr>
          <p:cNvGrpSpPr/>
          <p:nvPr/>
        </p:nvGrpSpPr>
        <p:grpSpPr>
          <a:xfrm>
            <a:off x="6149968" y="4362719"/>
            <a:ext cx="2830692" cy="847725"/>
            <a:chOff x="6149968" y="4828750"/>
            <a:chExt cx="2830692" cy="8477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68CC4E-6E5B-47AC-AAC6-3751F1E6C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9968" y="4828750"/>
              <a:ext cx="561975" cy="8477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3C1286-9ABF-4B48-9CEC-29002C3C6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97251" y="4890934"/>
              <a:ext cx="600075" cy="6572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3D9F4C-F700-4DE0-955C-E23BC228C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3360" y="5045689"/>
              <a:ext cx="1257300" cy="342900"/>
            </a:xfrm>
            <a:prstGeom prst="rect">
              <a:avLst/>
            </a:prstGeom>
          </p:spPr>
        </p:pic>
        <p:sp>
          <p:nvSpPr>
            <p:cNvPr id="10" name="Arrow: Notched Right 9">
              <a:extLst>
                <a:ext uri="{FF2B5EF4-FFF2-40B4-BE49-F238E27FC236}">
                  <a16:creationId xmlns:a16="http://schemas.microsoft.com/office/drawing/2014/main" id="{A46F646A-D9CB-4254-BEC1-6A9EF58E0EE3}"/>
                </a:ext>
              </a:extLst>
            </p:cNvPr>
            <p:cNvSpPr/>
            <p:nvPr/>
          </p:nvSpPr>
          <p:spPr>
            <a:xfrm>
              <a:off x="6777573" y="4974823"/>
              <a:ext cx="187287" cy="484632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row: Notched Right 10">
              <a:extLst>
                <a:ext uri="{FF2B5EF4-FFF2-40B4-BE49-F238E27FC236}">
                  <a16:creationId xmlns:a16="http://schemas.microsoft.com/office/drawing/2014/main" id="{99F65361-AD1F-4566-962E-28115592093D}"/>
                </a:ext>
              </a:extLst>
            </p:cNvPr>
            <p:cNvSpPr/>
            <p:nvPr/>
          </p:nvSpPr>
          <p:spPr>
            <a:xfrm>
              <a:off x="7562883" y="4974823"/>
              <a:ext cx="187287" cy="484632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FE2E4D-B226-4A71-8496-658B0F35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Scholar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BE82-D9B3-434A-83F9-CE0D5D0D8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1694"/>
            <a:ext cx="7886700" cy="504118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 good starting point to explore (particularly, </a:t>
            </a:r>
            <a:r>
              <a:rPr lang="en-GB" b="1" dirty="0"/>
              <a:t>“cited by” </a:t>
            </a:r>
            <a:r>
              <a:rPr lang="en-GB" dirty="0"/>
              <a:t>and filtering for recent work) – but: includes working papers (not peer-reviewed) and some problematic journals – be critical</a:t>
            </a:r>
          </a:p>
          <a:p>
            <a:endParaRPr lang="en-GB" sz="1300" dirty="0"/>
          </a:p>
          <a:p>
            <a:r>
              <a:rPr lang="en-GB" dirty="0"/>
              <a:t>Can deal with most operators</a:t>
            </a:r>
          </a:p>
          <a:p>
            <a:pPr lvl="1"/>
            <a:r>
              <a:rPr lang="en-GB" dirty="0"/>
              <a:t>Wildcards: </a:t>
            </a:r>
            <a:r>
              <a:rPr lang="en-GB" dirty="0" err="1"/>
              <a:t>relig</a:t>
            </a:r>
            <a:r>
              <a:rPr lang="en-GB" dirty="0"/>
              <a:t>* for religion, religiosity etc.</a:t>
            </a:r>
          </a:p>
          <a:p>
            <a:pPr lvl="1"/>
            <a:r>
              <a:rPr lang="en-GB" dirty="0"/>
              <a:t>OR: </a:t>
            </a:r>
            <a:r>
              <a:rPr lang="en-GB" dirty="0" err="1"/>
              <a:t>apples|bananas</a:t>
            </a:r>
            <a:r>
              <a:rPr lang="en-GB" dirty="0"/>
              <a:t> </a:t>
            </a:r>
            <a:r>
              <a:rPr lang="en-GB" i="1" dirty="0"/>
              <a:t>or</a:t>
            </a:r>
            <a:r>
              <a:rPr lang="en-GB" dirty="0"/>
              <a:t> apples OR bananas</a:t>
            </a:r>
          </a:p>
          <a:p>
            <a:pPr lvl="1"/>
            <a:r>
              <a:rPr lang="en-GB" dirty="0"/>
              <a:t>NOT: apples –oranges (NOT doesn’t work!)</a:t>
            </a:r>
          </a:p>
          <a:p>
            <a:pPr lvl="1"/>
            <a:r>
              <a:rPr lang="en-GB" dirty="0"/>
              <a:t>Phrases: “social identity theory”</a:t>
            </a:r>
          </a:p>
          <a:p>
            <a:pPr lvl="1"/>
            <a:endParaRPr lang="en-GB" dirty="0"/>
          </a:p>
          <a:p>
            <a:r>
              <a:rPr lang="en-GB" dirty="0"/>
              <a:t>Link to St Mary’s Library for easy access</a:t>
            </a:r>
          </a:p>
          <a:p>
            <a:endParaRPr lang="en-GB" dirty="0"/>
          </a:p>
          <a:p>
            <a:r>
              <a:rPr lang="en-GB" dirty="0"/>
              <a:t>Allows you to set alerts to stay up to date</a:t>
            </a:r>
          </a:p>
          <a:p>
            <a:endParaRPr lang="en-GB" dirty="0"/>
          </a:p>
          <a:p>
            <a:r>
              <a:rPr lang="en-GB" dirty="0"/>
              <a:t>Has a very helpful Chrome/Firefox plugin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C365AF-AFC3-410A-A4AE-19D8647E45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5179" y="5848656"/>
            <a:ext cx="692392" cy="77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61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2E4D-B226-4A71-8496-658B0F35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Library search (</a:t>
            </a:r>
            <a:r>
              <a:rPr lang="en-GB" dirty="0">
                <a:hlinkClick r:id="rId3"/>
              </a:rPr>
              <a:t>http://stmarys.summon.</a:t>
            </a:r>
            <a:br>
              <a:rPr lang="en-GB" dirty="0">
                <a:hlinkClick r:id="rId3"/>
              </a:rPr>
            </a:br>
            <a:r>
              <a:rPr lang="en-GB" dirty="0">
                <a:hlinkClick r:id="rId3"/>
              </a:rPr>
              <a:t>serialssolutions.com/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BE82-D9B3-434A-83F9-CE0D5D0D8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62596"/>
            <a:ext cx="7886700" cy="2565071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Use Summon search </a:t>
            </a:r>
            <a:r>
              <a:rPr lang="en-GB" dirty="0"/>
              <a:t>– main </a:t>
            </a:r>
            <a:r>
              <a:rPr lang="en-GB" i="1" dirty="0" err="1"/>
              <a:t>simmslib</a:t>
            </a:r>
            <a:r>
              <a:rPr lang="en-GB" i="1" dirty="0"/>
              <a:t> </a:t>
            </a:r>
            <a:br>
              <a:rPr lang="en-GB" dirty="0"/>
            </a:br>
            <a:r>
              <a:rPr lang="en-GB" dirty="0"/>
              <a:t>search only looks for (physical) books</a:t>
            </a:r>
          </a:p>
          <a:p>
            <a:endParaRPr lang="en-GB" dirty="0"/>
          </a:p>
          <a:p>
            <a:r>
              <a:rPr lang="en-GB" dirty="0"/>
              <a:t>Consider advanced search </a:t>
            </a:r>
            <a:br>
              <a:rPr lang="en-GB" dirty="0"/>
            </a:br>
            <a:r>
              <a:rPr lang="en-GB" dirty="0"/>
              <a:t>(in particular to search for authors)</a:t>
            </a:r>
          </a:p>
          <a:p>
            <a:endParaRPr lang="en-GB" dirty="0"/>
          </a:p>
          <a:p>
            <a:r>
              <a:rPr lang="en-GB" dirty="0"/>
              <a:t>Use the links &amp; functions attached to the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5550E-520B-40EE-AAD3-02B49A71EB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27" t="-1255"/>
          <a:stretch/>
        </p:blipFill>
        <p:spPr>
          <a:xfrm>
            <a:off x="267628" y="2107579"/>
            <a:ext cx="8631045" cy="635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4B28A7-B40A-4346-BFDD-1CDDF38346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512"/>
          <a:stretch/>
        </p:blipFill>
        <p:spPr>
          <a:xfrm>
            <a:off x="6310103" y="3562596"/>
            <a:ext cx="2588570" cy="7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16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29FF-C83C-4F7B-996F-573AE58F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to deal with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B11B-87F2-42DB-8D07-EE9EFEA8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81FCE-6A74-4ABD-A83A-94FCE2C5B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2322"/>
            <a:ext cx="9144000" cy="32330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95C597-872A-4234-A71A-C911127865FD}"/>
              </a:ext>
            </a:extLst>
          </p:cNvPr>
          <p:cNvSpPr txBox="1">
            <a:spLocks/>
          </p:cNvSpPr>
          <p:nvPr/>
        </p:nvSpPr>
        <p:spPr>
          <a:xfrm>
            <a:off x="628650" y="1966432"/>
            <a:ext cx="1402031" cy="454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/>
              <a:t>Link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C49340-0939-42F3-802A-0870A7F025B4}"/>
              </a:ext>
            </a:extLst>
          </p:cNvPr>
          <p:cNvSpPr txBox="1">
            <a:spLocks/>
          </p:cNvSpPr>
          <p:nvPr/>
        </p:nvSpPr>
        <p:spPr>
          <a:xfrm>
            <a:off x="3786292" y="1823853"/>
            <a:ext cx="1402031" cy="454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Citation</a:t>
            </a:r>
            <a:r>
              <a:rPr lang="en-GB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5875C3-BD00-4493-86B1-7235B6571A52}"/>
              </a:ext>
            </a:extLst>
          </p:cNvPr>
          <p:cNvSpPr txBox="1">
            <a:spLocks/>
          </p:cNvSpPr>
          <p:nvPr/>
        </p:nvSpPr>
        <p:spPr>
          <a:xfrm>
            <a:off x="5370786" y="1690689"/>
            <a:ext cx="1402031" cy="454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Email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18A4C2-DFE4-41B1-B47C-22B30FF80B44}"/>
              </a:ext>
            </a:extLst>
          </p:cNvPr>
          <p:cNvSpPr txBox="1">
            <a:spLocks/>
          </p:cNvSpPr>
          <p:nvPr/>
        </p:nvSpPr>
        <p:spPr>
          <a:xfrm>
            <a:off x="7247092" y="1800157"/>
            <a:ext cx="1402031" cy="454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Save </a:t>
            </a:r>
            <a:r>
              <a:rPr lang="en-GB" dirty="0">
                <a:sym typeface="Wingdings" panose="05000000000000000000" pitchFamily="2" charset="2"/>
              </a:rPr>
              <a:t>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39666B9-5EAC-4867-8E36-59958B45659D}"/>
              </a:ext>
            </a:extLst>
          </p:cNvPr>
          <p:cNvSpPr/>
          <p:nvPr/>
        </p:nvSpPr>
        <p:spPr>
          <a:xfrm rot="300448" flipV="1">
            <a:off x="1813322" y="2572171"/>
            <a:ext cx="4594675" cy="21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15EF913-104A-42AF-A2E7-01FFF14380D3}"/>
              </a:ext>
            </a:extLst>
          </p:cNvPr>
          <p:cNvSpPr/>
          <p:nvPr/>
        </p:nvSpPr>
        <p:spPr>
          <a:xfrm rot="533921" flipV="1">
            <a:off x="4499805" y="2414516"/>
            <a:ext cx="2880000" cy="21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F5F3883-A6B2-44C6-BEE3-1A1AE2CA9C02}"/>
              </a:ext>
            </a:extLst>
          </p:cNvPr>
          <p:cNvSpPr/>
          <p:nvPr/>
        </p:nvSpPr>
        <p:spPr>
          <a:xfrm rot="1172699" flipV="1">
            <a:off x="6094206" y="2329013"/>
            <a:ext cx="1872000" cy="21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30272EE-0B02-448D-976E-6BA0595357F5}"/>
              </a:ext>
            </a:extLst>
          </p:cNvPr>
          <p:cNvSpPr/>
          <p:nvPr/>
        </p:nvSpPr>
        <p:spPr>
          <a:xfrm rot="2593426" flipV="1">
            <a:off x="7702924" y="2414090"/>
            <a:ext cx="756000" cy="21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347AA2-6893-4503-B5FC-1C6FB07F1113}"/>
              </a:ext>
            </a:extLst>
          </p:cNvPr>
          <p:cNvSpPr/>
          <p:nvPr/>
        </p:nvSpPr>
        <p:spPr>
          <a:xfrm>
            <a:off x="1330141" y="3731933"/>
            <a:ext cx="3565950" cy="3956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EE51E72-292F-496B-B722-4992B7CAC8D6}"/>
              </a:ext>
            </a:extLst>
          </p:cNvPr>
          <p:cNvSpPr txBox="1">
            <a:spLocks/>
          </p:cNvSpPr>
          <p:nvPr/>
        </p:nvSpPr>
        <p:spPr>
          <a:xfrm>
            <a:off x="557218" y="6269634"/>
            <a:ext cx="7886700" cy="614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*</a:t>
            </a:r>
            <a:r>
              <a:rPr lang="en-GB" dirty="0"/>
              <a:t> Select APA style, and check output – not always correct!</a:t>
            </a:r>
          </a:p>
        </p:txBody>
      </p:sp>
    </p:spTree>
    <p:extLst>
      <p:ext uri="{BB962C8B-B14F-4D97-AF65-F5344CB8AC3E}">
        <p14:creationId xmlns:p14="http://schemas.microsoft.com/office/powerpoint/2010/main" val="200093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8644" y="575750"/>
            <a:ext cx="6000576" cy="722710"/>
          </a:xfrm>
        </p:spPr>
        <p:txBody>
          <a:bodyPr rtlCol="0">
            <a:noAutofit/>
          </a:bodyPr>
          <a:lstStyle/>
          <a:p>
            <a:pPr defTabSz="685783">
              <a:defRPr/>
            </a:pPr>
            <a:r>
              <a:rPr lang="en-GB" sz="4050" b="1" dirty="0">
                <a:latin typeface="+mn-lt"/>
              </a:rPr>
              <a:t>More library resources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231629-3318-4A5A-8832-33CB9A39CBAB}"/>
              </a:ext>
            </a:extLst>
          </p:cNvPr>
          <p:cNvSpPr/>
          <p:nvPr/>
        </p:nvSpPr>
        <p:spPr>
          <a:xfrm>
            <a:off x="578644" y="1990423"/>
            <a:ext cx="77959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Check the Library’s page for psychology students: </a:t>
            </a:r>
            <a:r>
              <a:rPr lang="en-GB" sz="2000" dirty="0">
                <a:hlinkClick r:id="rId2"/>
              </a:rPr>
              <a:t>https://stmarys.libguides.com/psychology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Start using a </a:t>
            </a:r>
            <a:r>
              <a:rPr lang="en-GB" sz="2000" b="1" dirty="0"/>
              <a:t>reference manager </a:t>
            </a:r>
            <a:r>
              <a:rPr lang="en-GB" sz="2000" dirty="0"/>
              <a:t>– i.e. a software to save all your references and easily insert them into your writing. The Library recommends RefWorks: </a:t>
            </a:r>
            <a:r>
              <a:rPr lang="en-GB" sz="2000" dirty="0">
                <a:hlinkClick r:id="rId3"/>
              </a:rPr>
              <a:t>https://stmarys.libguides.com/c.php?g=291307&amp;p=4651949</a:t>
            </a:r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784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1E04-0D4E-48F7-9244-FC6C706F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Some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D975-0A26-44C5-B5F8-112239FA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7665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Participate and ask questions</a:t>
            </a:r>
          </a:p>
          <a:p>
            <a:endParaRPr lang="en-GB" dirty="0"/>
          </a:p>
          <a:p>
            <a:r>
              <a:rPr lang="en-GB" dirty="0"/>
              <a:t>Appreciate each others’ contributions and</a:t>
            </a:r>
            <a:br>
              <a:rPr lang="en-GB" dirty="0"/>
            </a:br>
            <a:r>
              <a:rPr lang="en-GB" dirty="0"/>
              <a:t>push each other to think further</a:t>
            </a:r>
            <a:endParaRPr lang="en-GB" i="1" dirty="0"/>
          </a:p>
          <a:p>
            <a:endParaRPr lang="en-GB" dirty="0"/>
          </a:p>
          <a:p>
            <a:r>
              <a:rPr lang="en-GB" dirty="0"/>
              <a:t>Minimise distractions – </a:t>
            </a:r>
            <a:br>
              <a:rPr lang="en-GB" dirty="0"/>
            </a:br>
            <a:r>
              <a:rPr lang="en-GB" dirty="0"/>
              <a:t>close Messengers, Emails,</a:t>
            </a:r>
            <a:br>
              <a:rPr lang="en-GB" dirty="0"/>
            </a:br>
            <a:r>
              <a:rPr lang="en-GB" dirty="0"/>
              <a:t>News etc</a:t>
            </a:r>
          </a:p>
          <a:p>
            <a:endParaRPr lang="en-GB" dirty="0"/>
          </a:p>
          <a:p>
            <a:r>
              <a:rPr lang="en-GB" dirty="0"/>
              <a:t>Give feedback</a:t>
            </a:r>
          </a:p>
        </p:txBody>
      </p:sp>
      <p:pic>
        <p:nvPicPr>
          <p:cNvPr id="4098" name="Picture 2" descr="6 Key Elements for Effective Facilitation">
            <a:extLst>
              <a:ext uri="{FF2B5EF4-FFF2-40B4-BE49-F238E27FC236}">
                <a16:creationId xmlns:a16="http://schemas.microsoft.com/office/drawing/2014/main" id="{F93DE33F-6FF4-495F-8D3D-DDC2B2837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78" b="26727"/>
          <a:stretch/>
        </p:blipFill>
        <p:spPr bwMode="auto">
          <a:xfrm>
            <a:off x="5210979" y="3944888"/>
            <a:ext cx="3580482" cy="265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42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CE83-8FCC-4A8D-AD46-1363D1AA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In groups</a:t>
            </a:r>
            <a:endParaRPr lang="en-GB" dirty="0"/>
          </a:p>
        </p:txBody>
      </p:sp>
      <p:pic>
        <p:nvPicPr>
          <p:cNvPr id="3074" name="Picture 2" descr="Rose, Thorn, Bud Activity for Group Presentations - Life Design Log">
            <a:extLst>
              <a:ext uri="{FF2B5EF4-FFF2-40B4-BE49-F238E27FC236}">
                <a16:creationId xmlns:a16="http://schemas.microsoft.com/office/drawing/2014/main" id="{498DEA73-F535-462A-A620-A38F58540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4"/>
          <a:stretch/>
        </p:blipFill>
        <p:spPr bwMode="auto">
          <a:xfrm>
            <a:off x="628650" y="1091387"/>
            <a:ext cx="7970023" cy="393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ose, Thorn, Bud Activity for Group Presentations - Life Design Log">
            <a:extLst>
              <a:ext uri="{FF2B5EF4-FFF2-40B4-BE49-F238E27FC236}">
                <a16:creationId xmlns:a16="http://schemas.microsoft.com/office/drawing/2014/main" id="{EC00E177-E37D-47C9-8DB0-4A0CB4FBA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48" b="12164"/>
          <a:stretch/>
        </p:blipFill>
        <p:spPr bwMode="auto">
          <a:xfrm>
            <a:off x="628650" y="5029200"/>
            <a:ext cx="7970023" cy="142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103F0-F1ED-4A4D-ACFE-C1F0B952CED0}"/>
              </a:ext>
            </a:extLst>
          </p:cNvPr>
          <p:cNvSpPr txBox="1"/>
          <p:nvPr/>
        </p:nvSpPr>
        <p:spPr>
          <a:xfrm>
            <a:off x="1092820" y="4920258"/>
            <a:ext cx="177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 </a:t>
            </a:r>
            <a:r>
              <a:rPr lang="en-GB" sz="2400" b="1" dirty="0"/>
              <a:t>highligh</a:t>
            </a:r>
            <a:r>
              <a:rPr lang="en-GB" sz="2400" dirty="0"/>
              <a:t>t from the past week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25386-9D37-4114-8F56-106B70A0C849}"/>
              </a:ext>
            </a:extLst>
          </p:cNvPr>
          <p:cNvSpPr txBox="1"/>
          <p:nvPr/>
        </p:nvSpPr>
        <p:spPr>
          <a:xfrm>
            <a:off x="3601844" y="4920258"/>
            <a:ext cx="2274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 </a:t>
            </a:r>
            <a:r>
              <a:rPr lang="en-GB" sz="2400" b="1" dirty="0"/>
              <a:t>frustration/</a:t>
            </a:r>
            <a:br>
              <a:rPr lang="en-GB" sz="2400" b="1" dirty="0"/>
            </a:br>
            <a:r>
              <a:rPr lang="en-GB" sz="2400" b="1" dirty="0"/>
              <a:t>challenge</a:t>
            </a:r>
            <a:r>
              <a:rPr lang="en-GB" sz="2400" dirty="0"/>
              <a:t> from the past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36FC5-4DA9-4E1B-853D-B6002BD8C27B}"/>
              </a:ext>
            </a:extLst>
          </p:cNvPr>
          <p:cNvSpPr txBox="1"/>
          <p:nvPr/>
        </p:nvSpPr>
        <p:spPr>
          <a:xfrm>
            <a:off x="6177775" y="4920258"/>
            <a:ext cx="2274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Something you are </a:t>
            </a:r>
            <a:r>
              <a:rPr lang="en-GB" sz="2400" b="1" dirty="0"/>
              <a:t>looking forward to</a:t>
            </a:r>
          </a:p>
        </p:txBody>
      </p:sp>
    </p:spTree>
    <p:extLst>
      <p:ext uri="{BB962C8B-B14F-4D97-AF65-F5344CB8AC3E}">
        <p14:creationId xmlns:p14="http://schemas.microsoft.com/office/powerpoint/2010/main" val="207951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1E3690-3372-48E8-AF49-984303C15D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7" r="9089" b="11413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F41874-BEDC-487F-B50A-A383F99D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31" y="111225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Anything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to share?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226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tree&#10;&#10;Description automatically generated">
            <a:extLst>
              <a:ext uri="{FF2B5EF4-FFF2-40B4-BE49-F238E27FC236}">
                <a16:creationId xmlns:a16="http://schemas.microsoft.com/office/drawing/2014/main" id="{642670C3-7EEB-46B9-B235-8B81EBC352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6" r="356" b="-1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013C27-28B6-47BC-96CD-44B9407E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941832"/>
            <a:ext cx="7879842" cy="2057400"/>
          </a:xfrm>
        </p:spPr>
        <p:txBody>
          <a:bodyPr anchor="b">
            <a:normAutofit/>
          </a:bodyPr>
          <a:lstStyle/>
          <a:p>
            <a:r>
              <a:rPr lang="en-GB" b="1"/>
              <a:t>Three topics for today</a:t>
            </a:r>
            <a:endParaRPr lang="en-GB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18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3241202"/>
            <a:ext cx="7879842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1A0-B34B-4A46-952E-830249036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502152"/>
            <a:ext cx="7879842" cy="2670048"/>
          </a:xfrm>
        </p:spPr>
        <p:txBody>
          <a:bodyPr>
            <a:normAutofit/>
          </a:bodyPr>
          <a:lstStyle/>
          <a:p>
            <a:r>
              <a:rPr lang="en-GB" sz="2600" b="1" dirty="0"/>
              <a:t>Planning</a:t>
            </a:r>
            <a:r>
              <a:rPr lang="en-GB" sz="2600" dirty="0"/>
              <a:t> your term</a:t>
            </a:r>
          </a:p>
          <a:p>
            <a:endParaRPr lang="en-GB" sz="2600" dirty="0"/>
          </a:p>
          <a:p>
            <a:r>
              <a:rPr lang="en-GB" sz="2600" b="1" dirty="0"/>
              <a:t>Reading</a:t>
            </a:r>
            <a:r>
              <a:rPr lang="en-GB" sz="2600" dirty="0"/>
              <a:t> effectively and efficiently</a:t>
            </a:r>
          </a:p>
          <a:p>
            <a:endParaRPr lang="en-GB" sz="2600" dirty="0"/>
          </a:p>
          <a:p>
            <a:r>
              <a:rPr lang="en-GB" sz="2600" b="1" dirty="0"/>
              <a:t>Finding and managing </a:t>
            </a:r>
            <a:r>
              <a:rPr lang="en-GB" sz="2600" dirty="0"/>
              <a:t>readings/</a:t>
            </a:r>
            <a:r>
              <a:rPr lang="en-GB" sz="2600" b="1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160743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95FDD-9B02-4791-8CDA-F5F1982A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GB" dirty="0"/>
              <a:t>Three tips for your first term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96012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38086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076E94-4A69-48B7-B133-7C2E7F15A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777323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4AB40A7-DA9C-4CEF-B79D-60BE717F8275}"/>
              </a:ext>
            </a:extLst>
          </p:cNvPr>
          <p:cNvSpPr/>
          <p:nvPr/>
        </p:nvSpPr>
        <p:spPr>
          <a:xfrm>
            <a:off x="323385" y="4828478"/>
            <a:ext cx="8664498" cy="1566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53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CE83-8FCC-4A8D-AD46-1363D1AA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In groups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2DFB80-B4F2-4B72-8FA7-BFC2DF1B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5563"/>
            <a:ext cx="5753100" cy="4851400"/>
          </a:xfrm>
        </p:spPr>
        <p:txBody>
          <a:bodyPr/>
          <a:lstStyle/>
          <a:p>
            <a:r>
              <a:rPr lang="en-GB" dirty="0"/>
              <a:t>First reflections on learning goals</a:t>
            </a:r>
          </a:p>
          <a:p>
            <a:endParaRPr lang="en-GB" dirty="0"/>
          </a:p>
          <a:p>
            <a:r>
              <a:rPr lang="en-GB" dirty="0"/>
              <a:t>3 mins individual reflection</a:t>
            </a:r>
          </a:p>
          <a:p>
            <a:pPr lvl="1"/>
            <a:r>
              <a:rPr lang="en-GB" dirty="0"/>
              <a:t>Top 2-3 content questions I want answers to this term</a:t>
            </a:r>
          </a:p>
          <a:p>
            <a:pPr lvl="1"/>
            <a:r>
              <a:rPr lang="en-GB" dirty="0"/>
              <a:t>Top 2-3 skills I want to develop</a:t>
            </a:r>
          </a:p>
          <a:p>
            <a:pPr lvl="1"/>
            <a:endParaRPr lang="en-GB" dirty="0"/>
          </a:p>
          <a:p>
            <a:r>
              <a:rPr lang="en-GB" dirty="0"/>
              <a:t>4 mins to share Top 1 in each category</a:t>
            </a:r>
          </a:p>
        </p:txBody>
      </p:sp>
      <p:pic>
        <p:nvPicPr>
          <p:cNvPr id="5122" name="Picture 2" descr="Clear Goals (EN) | Beaconforce">
            <a:extLst>
              <a:ext uri="{FF2B5EF4-FFF2-40B4-BE49-F238E27FC236}">
                <a16:creationId xmlns:a16="http://schemas.microsoft.com/office/drawing/2014/main" id="{A492CD9B-8FE6-4C06-8EA6-977A5FF24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2178050"/>
            <a:ext cx="4851400" cy="48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7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95FDD-9B02-4791-8CDA-F5F1982A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GB" dirty="0"/>
              <a:t>Three tips for your first term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96012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38086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076E94-4A69-48B7-B133-7C2E7F15A9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2604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1132</Words>
  <Application>Microsoft Office PowerPoint</Application>
  <PresentationFormat>On-screen Show (4:3)</PresentationFormat>
  <Paragraphs>162</Paragraphs>
  <Slides>25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Georgia</vt:lpstr>
      <vt:lpstr>Times New Roman</vt:lpstr>
      <vt:lpstr>Office Theme</vt:lpstr>
      <vt:lpstr>think-cell Slide</vt:lpstr>
      <vt:lpstr>PowerPoint Presentation</vt:lpstr>
      <vt:lpstr>About me</vt:lpstr>
      <vt:lpstr>Some requests</vt:lpstr>
      <vt:lpstr>In groups</vt:lpstr>
      <vt:lpstr>Anything to share?</vt:lpstr>
      <vt:lpstr>Three topics for today</vt:lpstr>
      <vt:lpstr>Three tips for your first term</vt:lpstr>
      <vt:lpstr>In groups</vt:lpstr>
      <vt:lpstr>Three tips for your first term</vt:lpstr>
      <vt:lpstr>Reading about current research</vt:lpstr>
      <vt:lpstr>Three topics for today</vt:lpstr>
      <vt:lpstr>Different reading styles</vt:lpstr>
      <vt:lpstr>Reading empirical articles</vt:lpstr>
      <vt:lpstr>In groups</vt:lpstr>
      <vt:lpstr>PowerPoint Presentation</vt:lpstr>
      <vt:lpstr>In groups</vt:lpstr>
      <vt:lpstr>Three topics for today</vt:lpstr>
      <vt:lpstr>PowerPoint Presentation</vt:lpstr>
      <vt:lpstr>Wikipedia</vt:lpstr>
      <vt:lpstr>Wikipedia</vt:lpstr>
      <vt:lpstr>What to look for?</vt:lpstr>
      <vt:lpstr>Google Scholar</vt:lpstr>
      <vt:lpstr>Library search (http://stmarys.summon. serialssolutions.com/)</vt:lpstr>
      <vt:lpstr>Functions to deal with results</vt:lpstr>
      <vt:lpstr>More library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Wallrich</dc:creator>
  <cp:lastModifiedBy>Lukas Wallrich</cp:lastModifiedBy>
  <cp:revision>8</cp:revision>
  <dcterms:created xsi:type="dcterms:W3CDTF">2020-09-27T13:03:00Z</dcterms:created>
  <dcterms:modified xsi:type="dcterms:W3CDTF">2020-09-27T14:10:05Z</dcterms:modified>
</cp:coreProperties>
</file>