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52" r:id="rId2"/>
    <p:sldId id="355" r:id="rId3"/>
    <p:sldId id="356" r:id="rId4"/>
    <p:sldId id="359" r:id="rId5"/>
    <p:sldId id="502" r:id="rId6"/>
    <p:sldId id="511" r:id="rId7"/>
    <p:sldId id="506" r:id="rId8"/>
    <p:sldId id="510" r:id="rId9"/>
    <p:sldId id="50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wallrich" initials="lw" lastIdx="1" clrIdx="0">
    <p:extLst>
      <p:ext uri="{19B8F6BF-5375-455C-9EA6-DF929625EA0E}">
        <p15:presenceInfo xmlns:p15="http://schemas.microsoft.com/office/powerpoint/2012/main" userId="9cc34b299f979c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5618" autoAdjust="0"/>
  </p:normalViewPr>
  <p:slideViewPr>
    <p:cSldViewPr snapToGrid="0">
      <p:cViewPr varScale="1">
        <p:scale>
          <a:sx n="98" d="100"/>
          <a:sy n="98" d="100"/>
        </p:scale>
        <p:origin x="17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AA033-D06F-4026-B0B9-B73284884536}" type="datetimeFigureOut">
              <a:rPr lang="en-GB" smtClean="0"/>
              <a:t>18/11/2020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8262F-4E77-4005-A49E-2F8B762942A3}" type="slidenum">
              <a:rPr lang="en-GB" smtClean="0"/>
              <a:t>‹#›</a:t>
            </a:fld>
            <a:endParaRPr lang="en-GB"/>
          </a:p>
        </p:txBody>
      </p:sp>
    </p:spTree>
    <p:extLst>
      <p:ext uri="{BB962C8B-B14F-4D97-AF65-F5344CB8AC3E}">
        <p14:creationId xmlns:p14="http://schemas.microsoft.com/office/powerpoint/2010/main" val="56022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eople.exeter.ac.uk/SEGLea/psy6002/writing.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EB22AF3-94AE-4295-A318-5227653E85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898CEC-10D9-4D87-B7C2-24750942F57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1" name="Rectangle 2">
            <a:extLst>
              <a:ext uri="{FF2B5EF4-FFF2-40B4-BE49-F238E27FC236}">
                <a16:creationId xmlns:a16="http://schemas.microsoft.com/office/drawing/2014/main" id="{01E366E5-DE5A-4F70-8679-BD14CEA0C644}"/>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3F243B7-F6E6-4C0D-B20C-C155756C0F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454221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2</a:t>
            </a:fld>
            <a:endParaRPr lang="en-GB"/>
          </a:p>
        </p:txBody>
      </p:sp>
    </p:spTree>
    <p:extLst>
      <p:ext uri="{BB962C8B-B14F-4D97-AF65-F5344CB8AC3E}">
        <p14:creationId xmlns:p14="http://schemas.microsoft.com/office/powerpoint/2010/main" val="372351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3</a:t>
            </a:fld>
            <a:endParaRPr lang="en-GB"/>
          </a:p>
        </p:txBody>
      </p:sp>
    </p:spTree>
    <p:extLst>
      <p:ext uri="{BB962C8B-B14F-4D97-AF65-F5344CB8AC3E}">
        <p14:creationId xmlns:p14="http://schemas.microsoft.com/office/powerpoint/2010/main" val="400331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4</a:t>
            </a:fld>
            <a:endParaRPr lang="en-GB"/>
          </a:p>
        </p:txBody>
      </p:sp>
    </p:spTree>
    <p:extLst>
      <p:ext uri="{BB962C8B-B14F-4D97-AF65-F5344CB8AC3E}">
        <p14:creationId xmlns:p14="http://schemas.microsoft.com/office/powerpoint/2010/main" val="1008494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ideas in this section from: </a:t>
            </a:r>
            <a:r>
              <a:rPr lang="en-GB" dirty="0">
                <a:hlinkClick r:id="rId3"/>
              </a:rPr>
              <a:t>http://people.exeter.ac.uk/SEGLea/psy6002/writing.htm</a:t>
            </a:r>
            <a:endParaRPr lang="en-GB" dirty="0"/>
          </a:p>
          <a:p>
            <a:r>
              <a:rPr lang="en-GB" dirty="0"/>
              <a:t>Well worth reading!</a:t>
            </a:r>
          </a:p>
        </p:txBody>
      </p:sp>
      <p:sp>
        <p:nvSpPr>
          <p:cNvPr id="4" name="Slide Number Placeholder 3"/>
          <p:cNvSpPr>
            <a:spLocks noGrp="1"/>
          </p:cNvSpPr>
          <p:nvPr>
            <p:ph type="sldNum" sz="quarter" idx="5"/>
          </p:nvPr>
        </p:nvSpPr>
        <p:spPr/>
        <p:txBody>
          <a:bodyPr/>
          <a:lstStyle/>
          <a:p>
            <a:fld id="{D598262F-4E77-4005-A49E-2F8B762942A3}" type="slidenum">
              <a:rPr lang="en-GB" smtClean="0"/>
              <a:t>7</a:t>
            </a:fld>
            <a:endParaRPr lang="en-GB"/>
          </a:p>
        </p:txBody>
      </p:sp>
    </p:spTree>
    <p:extLst>
      <p:ext uri="{BB962C8B-B14F-4D97-AF65-F5344CB8AC3E}">
        <p14:creationId xmlns:p14="http://schemas.microsoft.com/office/powerpoint/2010/main" val="342929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GB" b="0" i="0" dirty="0">
                <a:solidFill>
                  <a:srgbClr val="000000"/>
                </a:solidFill>
                <a:effectLst/>
                <a:latin typeface="Times New Roman" panose="02020603050405020304" pitchFamily="18" charset="0"/>
              </a:rPr>
              <a:t>From a fairly advanced but good guide: http://people.exeter.ac.uk/SEGLea/psy6002/writing.htm</a:t>
            </a:r>
          </a:p>
          <a:p>
            <a:pPr algn="l">
              <a:buFont typeface="+mj-lt"/>
              <a:buNone/>
            </a:pPr>
            <a:endParaRPr lang="en-GB" b="0" i="0" dirty="0">
              <a:solidFill>
                <a:srgbClr val="000000"/>
              </a:solidFill>
              <a:effectLst/>
              <a:latin typeface="Times New Roman" panose="02020603050405020304" pitchFamily="18" charset="0"/>
            </a:endParaRPr>
          </a:p>
          <a:p>
            <a:pPr algn="l">
              <a:buFont typeface="+mj-lt"/>
              <a:buAutoNum type="arabicPeriod"/>
            </a:pPr>
            <a:r>
              <a:rPr lang="en-GB" b="0" i="0" dirty="0">
                <a:solidFill>
                  <a:srgbClr val="000000"/>
                </a:solidFill>
                <a:effectLst/>
                <a:latin typeface="Times New Roman" panose="02020603050405020304" pitchFamily="18" charset="0"/>
              </a:rPr>
              <a:t>The wrong preposition has been chosen for the logic of the sentence. "A parallel is drawn with..." should introduce a parallelism between something that has already been mentioned and something that is going to be mentioned: but this sentence is trying to introduce a parallel between two things that have not yet been mentioned, so it should have started "A parallel is drawn between...". This single-word error throws our understanding out completely.</a:t>
            </a:r>
          </a:p>
          <a:p>
            <a:pPr algn="l">
              <a:buFont typeface="+mj-lt"/>
              <a:buAutoNum type="arabicPeriod"/>
            </a:pPr>
            <a:r>
              <a:rPr lang="en-GB" b="0" i="0" dirty="0">
                <a:solidFill>
                  <a:srgbClr val="000000"/>
                </a:solidFill>
                <a:effectLst/>
                <a:latin typeface="Times New Roman" panose="02020603050405020304" pitchFamily="18" charset="0"/>
              </a:rPr>
              <a:t>The word "significant" has been linked up to the wrong object. The writer wanted to say that Darwin thought it was significant that people can hear their own speech; the way the sentence has come out, it sounds as though the people find it significant. This again is due to the wrong choice of words: "significant that man can" instead of "significant for man to be able to" would have got it right.</a:t>
            </a:r>
          </a:p>
          <a:p>
            <a:pPr algn="l">
              <a:buFont typeface="+mj-lt"/>
              <a:buAutoNum type="arabicPeriod"/>
            </a:pPr>
            <a:r>
              <a:rPr lang="en-GB" b="0" i="0" dirty="0">
                <a:solidFill>
                  <a:srgbClr val="000000"/>
                </a:solidFill>
                <a:effectLst/>
                <a:latin typeface="Times New Roman" panose="02020603050405020304" pitchFamily="18" charset="0"/>
              </a:rPr>
              <a:t>The phrase after "consideration" is not something that can be considered, and therefore cannot logically follow that word. Mead might have had a consideration "that thinking is a social act", or he could have had a consideration of "thinking as a social act", but he could not have had a consideration of "thinking to be a social act"</a:t>
            </a:r>
          </a:p>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9</a:t>
            </a:fld>
            <a:endParaRPr lang="en-GB"/>
          </a:p>
        </p:txBody>
      </p:sp>
    </p:spTree>
    <p:extLst>
      <p:ext uri="{BB962C8B-B14F-4D97-AF65-F5344CB8AC3E}">
        <p14:creationId xmlns:p14="http://schemas.microsoft.com/office/powerpoint/2010/main" val="30474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2464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324138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209725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FFF21-1B8E-44D3-8B50-B1D360324B2D}"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71106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FFF21-1B8E-44D3-8B50-B1D360324B2D}" type="datetimeFigureOut">
              <a:rPr lang="en-GB" smtClean="0"/>
              <a:t>18/11/2020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05145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FFF21-1B8E-44D3-8B50-B1D360324B2D}" type="datetimeFigureOut">
              <a:rPr lang="en-GB" smtClean="0"/>
              <a:t>18/11/2020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289480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7FFF21-1B8E-44D3-8B50-B1D360324B2D}" type="datetimeFigureOut">
              <a:rPr lang="en-GB" smtClean="0"/>
              <a:t>18/11/2020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33450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FFF21-1B8E-44D3-8B50-B1D360324B2D}" type="datetimeFigureOut">
              <a:rPr lang="en-GB" smtClean="0"/>
              <a:t>18/11/2020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98908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FFF21-1B8E-44D3-8B50-B1D360324B2D}" type="datetimeFigureOut">
              <a:rPr lang="en-GB" smtClean="0"/>
              <a:t>18/11/2020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91507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FFF21-1B8E-44D3-8B50-B1D360324B2D}" type="datetimeFigureOut">
              <a:rPr lang="en-GB" smtClean="0"/>
              <a:t>18/11/2020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1528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FFF21-1B8E-44D3-8B50-B1D360324B2D}" type="datetimeFigureOut">
              <a:rPr lang="en-GB" smtClean="0"/>
              <a:t>18/11/2020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A9440-E160-417A-9589-9DFA9EE0B97E}" type="slidenum">
              <a:rPr lang="en-GB" smtClean="0"/>
              <a:t>‹#›</a:t>
            </a:fld>
            <a:endParaRPr lang="en-GB"/>
          </a:p>
        </p:txBody>
      </p:sp>
    </p:spTree>
    <p:extLst>
      <p:ext uri="{BB962C8B-B14F-4D97-AF65-F5344CB8AC3E}">
        <p14:creationId xmlns:p14="http://schemas.microsoft.com/office/powerpoint/2010/main" val="4199903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image" Target="../media/image2.jp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xml"/><Relationship Id="rId11" Type="http://schemas.openxmlformats.org/officeDocument/2006/relationships/hyperlink" Target="mailto:l.Wallrich@gold.ac.uk" TargetMode="External"/><Relationship Id="rId5" Type="http://schemas.openxmlformats.org/officeDocument/2006/relationships/slideLayout" Target="../slideLayouts/slideLayout1.xml"/><Relationship Id="rId10" Type="http://schemas.openxmlformats.org/officeDocument/2006/relationships/image" Target="../media/image3.png"/><Relationship Id="rId4" Type="http://schemas.openxmlformats.org/officeDocument/2006/relationships/tags" Target="../tags/tag3.xml"/><Relationship Id="rId9"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indoor, desk, computer, keyboard&#10;&#10;Description automatically generated">
            <a:extLst>
              <a:ext uri="{FF2B5EF4-FFF2-40B4-BE49-F238E27FC236}">
                <a16:creationId xmlns:a16="http://schemas.microsoft.com/office/drawing/2014/main" id="{C142792C-30F6-4DF0-A17E-295F759945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6146" name="Object 6" hidden="1">
            <a:extLst>
              <a:ext uri="{FF2B5EF4-FFF2-40B4-BE49-F238E27FC236}">
                <a16:creationId xmlns:a16="http://schemas.microsoft.com/office/drawing/2014/main" id="{C40C388D-AEAD-4D66-B6AC-8486241E11D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00" name="think-cell Slide" r:id="rId8" imgW="360" imgH="360" progId="TCLayout.ActiveDocument.1">
                  <p:embed/>
                </p:oleObj>
              </mc:Choice>
              <mc:Fallback>
                <p:oleObj name="think-cell Slide" r:id="rId8" imgW="360" imgH="360" progId="TCLayout.ActiveDocument.1">
                  <p:embed/>
                  <p:pic>
                    <p:nvPicPr>
                      <p:cNvPr id="6146" name="Object 6" hidden="1">
                        <a:extLst>
                          <a:ext uri="{FF2B5EF4-FFF2-40B4-BE49-F238E27FC236}">
                            <a16:creationId xmlns:a16="http://schemas.microsoft.com/office/drawing/2014/main" id="{C40C388D-AEAD-4D66-B6AC-8486241E11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48" name="Picture 2" descr="Goldsmiths_White_250">
            <a:extLst>
              <a:ext uri="{FF2B5EF4-FFF2-40B4-BE49-F238E27FC236}">
                <a16:creationId xmlns:a16="http://schemas.microsoft.com/office/drawing/2014/main" id="{0D8031B7-5866-4FF0-BB99-65809E09B95D}"/>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6400800" y="304800"/>
            <a:ext cx="25146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1">
            <a:extLst>
              <a:ext uri="{FF2B5EF4-FFF2-40B4-BE49-F238E27FC236}">
                <a16:creationId xmlns:a16="http://schemas.microsoft.com/office/drawing/2014/main" id="{365A5990-0E78-4267-9CA3-2964EF39DFA6}"/>
              </a:ext>
            </a:extLst>
          </p:cNvPr>
          <p:cNvSpPr txBox="1">
            <a:spLocks noChangeArrowheads="1"/>
          </p:cNvSpPr>
          <p:nvPr>
            <p:custDataLst>
              <p:tags r:id="rId3"/>
            </p:custDataLst>
          </p:nvPr>
        </p:nvSpPr>
        <p:spPr bwMode="auto">
          <a:xfrm>
            <a:off x="0" y="1916832"/>
            <a:ext cx="9359900" cy="2448272"/>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tIns="76200" rIns="76200" bIns="76200" anchor="ctr"/>
          <a:lstStyle>
            <a:lvl1pPr>
              <a:spcBef>
                <a:spcPct val="20000"/>
              </a:spcBef>
              <a:buClr>
                <a:srgbClr val="998146"/>
              </a:buClr>
              <a:buChar char="–"/>
              <a:defRPr sz="4000">
                <a:solidFill>
                  <a:schemeClr val="tx1"/>
                </a:solidFill>
                <a:latin typeface="Georgia" panose="02040502050405020303" pitchFamily="18" charset="0"/>
              </a:defRPr>
            </a:lvl1pPr>
            <a:lvl2pPr marL="742950" indent="-285750">
              <a:spcBef>
                <a:spcPct val="20000"/>
              </a:spcBef>
              <a:buClr>
                <a:srgbClr val="998146"/>
              </a:buClr>
              <a:buChar char="–"/>
              <a:defRPr sz="4000">
                <a:solidFill>
                  <a:schemeClr val="tx1"/>
                </a:solidFill>
                <a:latin typeface="Georgia" panose="02040502050405020303" pitchFamily="18" charset="0"/>
              </a:defRPr>
            </a:lvl2pPr>
            <a:lvl3pPr marL="1143000" indent="-228600">
              <a:spcBef>
                <a:spcPct val="20000"/>
              </a:spcBef>
              <a:buClr>
                <a:srgbClr val="998146"/>
              </a:buClr>
              <a:buChar char="–"/>
              <a:defRPr sz="4000" i="1">
                <a:solidFill>
                  <a:schemeClr val="tx1"/>
                </a:solidFill>
                <a:latin typeface="Georgia" panose="02040502050405020303" pitchFamily="18" charset="0"/>
              </a:defRPr>
            </a:lvl3pPr>
            <a:lvl4pPr marL="1600200" indent="-228600">
              <a:spcBef>
                <a:spcPct val="20000"/>
              </a:spcBef>
              <a:buClr>
                <a:srgbClr val="998146"/>
              </a:buClr>
              <a:buChar char="–"/>
              <a:defRPr sz="4000">
                <a:solidFill>
                  <a:schemeClr val="tx1"/>
                </a:solidFill>
                <a:latin typeface="Georgia" panose="02040502050405020303" pitchFamily="18" charset="0"/>
              </a:defRPr>
            </a:lvl4pPr>
            <a:lvl5pPr marL="2057400" indent="-228600">
              <a:spcBef>
                <a:spcPct val="20000"/>
              </a:spcBef>
              <a:buClr>
                <a:srgbClr val="998146"/>
              </a:buClr>
              <a:buChar char="–"/>
              <a:defRPr sz="4000" i="1">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9pPr>
          </a:lstStyle>
          <a:p>
            <a:pPr marL="0" marR="0" lvl="0" indent="0" algn="ctr" defTabSz="914400" rtl="0" eaLnBrk="0" fontAlgn="base" latinLnBrk="0" hangingPunct="0">
              <a:lnSpc>
                <a:spcPct val="100000"/>
              </a:lnSpc>
              <a:spcBef>
                <a:spcPct val="20000"/>
              </a:spcBef>
              <a:spcAft>
                <a:spcPct val="0"/>
              </a:spcAft>
              <a:buClr>
                <a:srgbClr val="998146"/>
              </a:buClr>
              <a:buSzTx/>
              <a:buFontTx/>
              <a:buNone/>
              <a:tabLst/>
              <a:defRPr/>
            </a:pPr>
            <a:r>
              <a:rPr kumimoji="0" lang="en-US" altLang="en-US" sz="3600" b="1" i="0" u="none" strike="noStrike" kern="1200" cap="none" spc="0" normalizeH="0" baseline="0" noProof="0" dirty="0">
                <a:ln>
                  <a:noFill/>
                </a:ln>
                <a:solidFill>
                  <a:srgbClr val="000000"/>
                </a:solidFill>
                <a:effectLst/>
                <a:uLnTx/>
                <a:uFillTx/>
                <a:latin typeface="Georgia" panose="02040502050405020303" pitchFamily="18" charset="0"/>
                <a:ea typeface="+mn-ea"/>
                <a:cs typeface="+mn-cs"/>
              </a:rPr>
              <a:t>PSY4003 – Intro to Social Psychology</a:t>
            </a:r>
          </a:p>
          <a:p>
            <a:pPr marL="0" marR="0" lvl="0" indent="0" algn="ctr" defTabSz="914400" rtl="0" eaLnBrk="0" fontAlgn="base" latinLnBrk="0" hangingPunct="0">
              <a:lnSpc>
                <a:spcPct val="100000"/>
              </a:lnSpc>
              <a:spcBef>
                <a:spcPct val="20000"/>
              </a:spcBef>
              <a:spcAft>
                <a:spcPct val="0"/>
              </a:spcAft>
              <a:buClr>
                <a:srgbClr val="998146"/>
              </a:buClr>
              <a:buSzTx/>
              <a:buFontTx/>
              <a:buNone/>
              <a:tabLst/>
              <a:defRPr/>
            </a:pPr>
            <a:r>
              <a:rPr kumimoji="0" lang="en-US" altLang="en-US" sz="3600" b="1" i="0" u="none" strike="noStrike" kern="1200" cap="none" spc="0" normalizeH="0" baseline="0" noProof="0" dirty="0">
                <a:ln>
                  <a:noFill/>
                </a:ln>
                <a:solidFill>
                  <a:srgbClr val="C00000"/>
                </a:solidFill>
                <a:effectLst/>
                <a:uLnTx/>
                <a:uFillTx/>
                <a:latin typeface="Georgia" panose="02040502050405020303" pitchFamily="18" charset="0"/>
                <a:ea typeface="+mn-ea"/>
                <a:cs typeface="+mn-cs"/>
              </a:rPr>
              <a:t>7: Reviewing essay plans</a:t>
            </a:r>
            <a:endParaRPr kumimoji="0" lang="en-US" altLang="en-US" sz="3600" b="1" u="none" strike="noStrike" kern="1200" cap="none" spc="0" normalizeH="0" baseline="0" noProof="0" dirty="0">
              <a:ln>
                <a:noFill/>
              </a:ln>
              <a:solidFill>
                <a:srgbClr val="333399"/>
              </a:solidFill>
              <a:effectLst/>
              <a:uLnTx/>
              <a:uFillTx/>
              <a:latin typeface="Georgia" panose="02040502050405020303" pitchFamily="18" charset="0"/>
              <a:ea typeface="+mn-ea"/>
              <a:cs typeface="+mn-cs"/>
            </a:endParaRPr>
          </a:p>
        </p:txBody>
      </p:sp>
      <p:sp>
        <p:nvSpPr>
          <p:cNvPr id="6150" name="Rectangle 1">
            <a:extLst>
              <a:ext uri="{FF2B5EF4-FFF2-40B4-BE49-F238E27FC236}">
                <a16:creationId xmlns:a16="http://schemas.microsoft.com/office/drawing/2014/main" id="{5A104DF4-EFFD-4F0F-B936-939C0527B9C9}"/>
              </a:ext>
            </a:extLst>
          </p:cNvPr>
          <p:cNvSpPr txBox="1">
            <a:spLocks noChangeArrowheads="1"/>
          </p:cNvSpPr>
          <p:nvPr>
            <p:custDataLst>
              <p:tags r:id="rId4"/>
            </p:custDataLst>
          </p:nvPr>
        </p:nvSpPr>
        <p:spPr bwMode="auto">
          <a:xfrm>
            <a:off x="-107950" y="6110288"/>
            <a:ext cx="9359900" cy="749300"/>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tIns="76200" rIns="76200" bIns="76200" anchor="ctr"/>
          <a:lstStyle>
            <a:lvl1pPr>
              <a:spcBef>
                <a:spcPct val="20000"/>
              </a:spcBef>
              <a:buClr>
                <a:srgbClr val="998146"/>
              </a:buClr>
              <a:buChar char="–"/>
              <a:defRPr sz="4000">
                <a:solidFill>
                  <a:schemeClr val="tx1"/>
                </a:solidFill>
                <a:latin typeface="Georgia" panose="02040502050405020303" pitchFamily="18" charset="0"/>
              </a:defRPr>
            </a:lvl1pPr>
            <a:lvl2pPr marL="742950" indent="-285750">
              <a:spcBef>
                <a:spcPct val="20000"/>
              </a:spcBef>
              <a:buClr>
                <a:srgbClr val="998146"/>
              </a:buClr>
              <a:buChar char="–"/>
              <a:defRPr sz="4000">
                <a:solidFill>
                  <a:schemeClr val="tx1"/>
                </a:solidFill>
                <a:latin typeface="Georgia" panose="02040502050405020303" pitchFamily="18" charset="0"/>
              </a:defRPr>
            </a:lvl2pPr>
            <a:lvl3pPr marL="1143000" indent="-228600">
              <a:spcBef>
                <a:spcPct val="20000"/>
              </a:spcBef>
              <a:buClr>
                <a:srgbClr val="998146"/>
              </a:buClr>
              <a:buChar char="–"/>
              <a:defRPr sz="4000" i="1">
                <a:solidFill>
                  <a:schemeClr val="tx1"/>
                </a:solidFill>
                <a:latin typeface="Georgia" panose="02040502050405020303" pitchFamily="18" charset="0"/>
              </a:defRPr>
            </a:lvl3pPr>
            <a:lvl4pPr marL="1600200" indent="-228600">
              <a:spcBef>
                <a:spcPct val="20000"/>
              </a:spcBef>
              <a:buClr>
                <a:srgbClr val="998146"/>
              </a:buClr>
              <a:buChar char="–"/>
              <a:defRPr sz="4000">
                <a:solidFill>
                  <a:schemeClr val="tx1"/>
                </a:solidFill>
                <a:latin typeface="Georgia" panose="02040502050405020303" pitchFamily="18" charset="0"/>
              </a:defRPr>
            </a:lvl4pPr>
            <a:lvl5pPr marL="2057400" indent="-228600">
              <a:spcBef>
                <a:spcPct val="20000"/>
              </a:spcBef>
              <a:buClr>
                <a:srgbClr val="998146"/>
              </a:buClr>
              <a:buChar char="–"/>
              <a:defRPr sz="4000" i="1">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9pPr>
          </a:lstStyle>
          <a:p>
            <a:pPr marL="0" marR="0" lvl="0" indent="0" algn="r" defTabSz="914400" rtl="0" eaLnBrk="0" fontAlgn="base" latinLnBrk="0" hangingPunct="0">
              <a:lnSpc>
                <a:spcPct val="100000"/>
              </a:lnSpc>
              <a:spcBef>
                <a:spcPct val="20000"/>
              </a:spcBef>
              <a:spcAft>
                <a:spcPct val="0"/>
              </a:spcAft>
              <a:buClr>
                <a:srgbClr val="998146"/>
              </a:buClr>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Verdana" panose="020B0604030504040204" pitchFamily="34" charset="0"/>
              </a:rPr>
              <a:t>Lukas Wallrich (</a:t>
            </a:r>
            <a:r>
              <a:rPr kumimoji="0" lang="en-US" altLang="en-US" sz="240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Verdana" panose="020B0604030504040204" pitchFamily="34" charset="0"/>
                <a:hlinkClick r:id="rId11"/>
              </a:rPr>
              <a:t>lukas.wallrich@stmarys.ac.uk</a:t>
            </a:r>
            <a:r>
              <a:rPr kumimoji="0" lang="en-US" altLang="en-US" sz="240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Verdana" panose="020B0604030504040204" pitchFamily="34" charset="0"/>
              </a:rPr>
              <a:t>) | November 2020</a:t>
            </a:r>
            <a:endParaRPr kumimoji="0" lang="en-US" altLang="en-US" sz="100" b="1" i="0" u="none" strike="noStrike" kern="1200" cap="none" spc="0" normalizeH="0" baseline="0" noProof="0" dirty="0">
              <a:ln>
                <a:noFill/>
              </a:ln>
              <a:solidFill>
                <a:srgbClr val="333399"/>
              </a:solidFill>
              <a:effectLst/>
              <a:uLnTx/>
              <a:uFillTx/>
              <a:latin typeface="Calibri" panose="020F050202020403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4105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Structure</a:t>
            </a:r>
          </a:p>
        </p:txBody>
      </p:sp>
      <p:sp>
        <p:nvSpPr>
          <p:cNvPr id="3" name="Content Placeholder 2">
            <a:extLst>
              <a:ext uri="{FF2B5EF4-FFF2-40B4-BE49-F238E27FC236}">
                <a16:creationId xmlns:a16="http://schemas.microsoft.com/office/drawing/2014/main" id="{F1D8D975-0A26-44C5-B5F8-112239FAC91C}"/>
              </a:ext>
            </a:extLst>
          </p:cNvPr>
          <p:cNvSpPr>
            <a:spLocks noGrp="1"/>
          </p:cNvSpPr>
          <p:nvPr>
            <p:ph idx="1"/>
          </p:nvPr>
        </p:nvSpPr>
        <p:spPr>
          <a:xfrm>
            <a:off x="628650" y="1470301"/>
            <a:ext cx="7886700" cy="4654704"/>
          </a:xfrm>
        </p:spPr>
        <p:txBody>
          <a:bodyPr>
            <a:normAutofit fontScale="85000" lnSpcReduction="20000"/>
          </a:bodyPr>
          <a:lstStyle/>
          <a:p>
            <a:r>
              <a:rPr lang="en-GB" dirty="0"/>
              <a:t>Answer the questions of the reader</a:t>
            </a:r>
            <a:br>
              <a:rPr lang="en-GB" dirty="0"/>
            </a:br>
            <a:r>
              <a:rPr lang="en-GB" dirty="0"/>
              <a:t>(and specifically, the question set!)</a:t>
            </a:r>
          </a:p>
          <a:p>
            <a:endParaRPr lang="en-GB" dirty="0"/>
          </a:p>
          <a:p>
            <a:r>
              <a:rPr lang="en-GB" b="1" dirty="0"/>
              <a:t>Introduction</a:t>
            </a:r>
          </a:p>
          <a:p>
            <a:pPr lvl="1"/>
            <a:r>
              <a:rPr lang="en-GB" dirty="0"/>
              <a:t>Why should I care/read on? (</a:t>
            </a:r>
            <a:r>
              <a:rPr lang="en-GB" i="1" dirty="0"/>
              <a:t>hook</a:t>
            </a:r>
            <a:r>
              <a:rPr lang="en-GB" dirty="0"/>
              <a:t>)</a:t>
            </a:r>
          </a:p>
          <a:p>
            <a:pPr lvl="1"/>
            <a:r>
              <a:rPr lang="en-GB" dirty="0"/>
              <a:t>What is your answer? (</a:t>
            </a:r>
            <a:r>
              <a:rPr lang="en-GB" i="1" dirty="0"/>
              <a:t>thesis</a:t>
            </a:r>
            <a:r>
              <a:rPr lang="en-GB" dirty="0"/>
              <a:t>)</a:t>
            </a:r>
          </a:p>
          <a:p>
            <a:pPr lvl="1"/>
            <a:r>
              <a:rPr lang="en-GB" dirty="0"/>
              <a:t>How are you going to convince me? (</a:t>
            </a:r>
            <a:r>
              <a:rPr lang="en-GB" i="1" dirty="0"/>
              <a:t>roadmap</a:t>
            </a:r>
            <a:r>
              <a:rPr lang="en-GB" dirty="0"/>
              <a:t>)</a:t>
            </a:r>
          </a:p>
          <a:p>
            <a:endParaRPr lang="en-GB" dirty="0"/>
          </a:p>
          <a:p>
            <a:r>
              <a:rPr lang="en-GB" b="1" dirty="0"/>
              <a:t>Body</a:t>
            </a:r>
          </a:p>
          <a:p>
            <a:pPr lvl="1"/>
            <a:r>
              <a:rPr lang="en-GB" dirty="0"/>
              <a:t>Why should I be convinced by your answer?</a:t>
            </a:r>
          </a:p>
          <a:p>
            <a:pPr lvl="1"/>
            <a:r>
              <a:rPr lang="en-GB" dirty="0"/>
              <a:t>What is the evidence?</a:t>
            </a:r>
          </a:p>
          <a:p>
            <a:endParaRPr lang="en-GB" dirty="0"/>
          </a:p>
          <a:p>
            <a:r>
              <a:rPr lang="en-GB" b="1" dirty="0"/>
              <a:t>Conclusion</a:t>
            </a:r>
          </a:p>
          <a:p>
            <a:pPr lvl="1"/>
            <a:r>
              <a:rPr lang="en-GB" dirty="0"/>
              <a:t>So what? (</a:t>
            </a:r>
            <a:r>
              <a:rPr lang="en-GB" i="1" dirty="0"/>
              <a:t>summary</a:t>
            </a:r>
            <a:r>
              <a:rPr lang="en-GB" dirty="0"/>
              <a:t> + </a:t>
            </a:r>
            <a:r>
              <a:rPr lang="en-GB" i="1" dirty="0"/>
              <a:t>implications</a:t>
            </a:r>
            <a:r>
              <a:rPr lang="en-GB" dirty="0"/>
              <a:t>)</a:t>
            </a:r>
          </a:p>
          <a:p>
            <a:pPr marL="0" indent="0">
              <a:buNone/>
            </a:pPr>
            <a:endParaRPr lang="en-GB" dirty="0"/>
          </a:p>
        </p:txBody>
      </p:sp>
      <p:pic>
        <p:nvPicPr>
          <p:cNvPr id="4" name="Picture 3">
            <a:extLst>
              <a:ext uri="{FF2B5EF4-FFF2-40B4-BE49-F238E27FC236}">
                <a16:creationId xmlns:a16="http://schemas.microsoft.com/office/drawing/2014/main" id="{BCA83974-FECB-4E7A-80B5-9601BDBF4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885" y="1249913"/>
            <a:ext cx="2593952" cy="4654704"/>
          </a:xfrm>
          <a:prstGeom prst="rect">
            <a:avLst/>
          </a:prstGeom>
        </p:spPr>
      </p:pic>
    </p:spTree>
    <p:extLst>
      <p:ext uri="{BB962C8B-B14F-4D97-AF65-F5344CB8AC3E}">
        <p14:creationId xmlns:p14="http://schemas.microsoft.com/office/powerpoint/2010/main" val="312169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Introductions need to provide</a:t>
            </a:r>
          </a:p>
        </p:txBody>
      </p:sp>
      <p:sp>
        <p:nvSpPr>
          <p:cNvPr id="4" name="Content Placeholder 2">
            <a:extLst>
              <a:ext uri="{FF2B5EF4-FFF2-40B4-BE49-F238E27FC236}">
                <a16:creationId xmlns:a16="http://schemas.microsoft.com/office/drawing/2014/main" id="{34EF150F-4C85-4855-BBEA-6984EADE36EE}"/>
              </a:ext>
            </a:extLst>
          </p:cNvPr>
          <p:cNvSpPr txBox="1">
            <a:spLocks/>
          </p:cNvSpPr>
          <p:nvPr/>
        </p:nvSpPr>
        <p:spPr>
          <a:xfrm>
            <a:off x="3514383" y="2845340"/>
            <a:ext cx="2314690" cy="2104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solidFill>
                  <a:schemeClr val="accent6"/>
                </a:solidFill>
              </a:rPr>
              <a:t>Thesis</a:t>
            </a:r>
            <a:r>
              <a:rPr lang="en-GB" dirty="0">
                <a:solidFill>
                  <a:schemeClr val="accent6"/>
                </a:solidFill>
              </a:rPr>
              <a:t>:</a:t>
            </a:r>
          </a:p>
          <a:p>
            <a:pPr>
              <a:buFont typeface="Wingdings" panose="05000000000000000000" pitchFamily="2" charset="2"/>
              <a:buChar char="ü"/>
            </a:pPr>
            <a:r>
              <a:rPr lang="en-GB" dirty="0">
                <a:solidFill>
                  <a:schemeClr val="accent6"/>
                </a:solidFill>
              </a:rPr>
              <a:t>Specific</a:t>
            </a:r>
          </a:p>
          <a:p>
            <a:pPr>
              <a:buFont typeface="Wingdings" panose="05000000000000000000" pitchFamily="2" charset="2"/>
              <a:buChar char="ü"/>
            </a:pPr>
            <a:r>
              <a:rPr lang="en-GB" dirty="0">
                <a:solidFill>
                  <a:schemeClr val="accent6"/>
                </a:solidFill>
              </a:rPr>
              <a:t>Targeted</a:t>
            </a:r>
          </a:p>
          <a:p>
            <a:pPr>
              <a:buFont typeface="Wingdings" panose="05000000000000000000" pitchFamily="2" charset="2"/>
              <a:buChar char="ü"/>
            </a:pPr>
            <a:r>
              <a:rPr lang="en-GB" dirty="0">
                <a:solidFill>
                  <a:schemeClr val="accent6"/>
                </a:solidFill>
              </a:rPr>
              <a:t>Disputable</a:t>
            </a:r>
          </a:p>
        </p:txBody>
      </p:sp>
      <p:sp>
        <p:nvSpPr>
          <p:cNvPr id="5" name="Content Placeholder 2">
            <a:extLst>
              <a:ext uri="{FF2B5EF4-FFF2-40B4-BE49-F238E27FC236}">
                <a16:creationId xmlns:a16="http://schemas.microsoft.com/office/drawing/2014/main" id="{8E1FE91C-C18E-4468-BC30-5A4BEEC97BF0}"/>
              </a:ext>
            </a:extLst>
          </p:cNvPr>
          <p:cNvSpPr txBox="1">
            <a:spLocks/>
          </p:cNvSpPr>
          <p:nvPr/>
        </p:nvSpPr>
        <p:spPr>
          <a:xfrm>
            <a:off x="628650" y="2845340"/>
            <a:ext cx="2314690" cy="2104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Hook</a:t>
            </a:r>
            <a:r>
              <a:rPr lang="en-GB" dirty="0"/>
              <a:t>:</a:t>
            </a:r>
          </a:p>
          <a:p>
            <a:pPr>
              <a:buFont typeface="Wingdings" panose="05000000000000000000" pitchFamily="2" charset="2"/>
              <a:buChar char="ü"/>
            </a:pPr>
            <a:r>
              <a:rPr lang="en-GB" dirty="0"/>
              <a:t>Relevant</a:t>
            </a:r>
          </a:p>
          <a:p>
            <a:pPr>
              <a:buFont typeface="Wingdings" panose="05000000000000000000" pitchFamily="2" charset="2"/>
              <a:buChar char="ü"/>
            </a:pPr>
            <a:r>
              <a:rPr lang="en-GB" dirty="0"/>
              <a:t>Brief</a:t>
            </a:r>
          </a:p>
          <a:p>
            <a:pPr>
              <a:buFont typeface="Wingdings" panose="05000000000000000000" pitchFamily="2" charset="2"/>
              <a:buChar char="ü"/>
            </a:pPr>
            <a:r>
              <a:rPr lang="en-GB" dirty="0"/>
              <a:t>Engaging</a:t>
            </a:r>
          </a:p>
        </p:txBody>
      </p:sp>
      <p:sp>
        <p:nvSpPr>
          <p:cNvPr id="7" name="Content Placeholder 2">
            <a:extLst>
              <a:ext uri="{FF2B5EF4-FFF2-40B4-BE49-F238E27FC236}">
                <a16:creationId xmlns:a16="http://schemas.microsoft.com/office/drawing/2014/main" id="{E289525D-02C6-441D-BFED-6F72EA7C45B1}"/>
              </a:ext>
            </a:extLst>
          </p:cNvPr>
          <p:cNvSpPr txBox="1">
            <a:spLocks/>
          </p:cNvSpPr>
          <p:nvPr/>
        </p:nvSpPr>
        <p:spPr>
          <a:xfrm>
            <a:off x="6400116" y="2845341"/>
            <a:ext cx="2314690" cy="2409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solidFill>
                  <a:schemeClr val="accent1"/>
                </a:solidFill>
              </a:rPr>
              <a:t>Roadmap</a:t>
            </a:r>
            <a:r>
              <a:rPr lang="en-GB" dirty="0">
                <a:solidFill>
                  <a:schemeClr val="accent1"/>
                </a:solidFill>
              </a:rPr>
              <a:t>:</a:t>
            </a:r>
          </a:p>
          <a:p>
            <a:pPr>
              <a:buFont typeface="Wingdings" panose="05000000000000000000" pitchFamily="2" charset="2"/>
              <a:buChar char="ü"/>
            </a:pPr>
            <a:r>
              <a:rPr lang="en-GB" dirty="0">
                <a:solidFill>
                  <a:schemeClr val="accent1"/>
                </a:solidFill>
              </a:rPr>
              <a:t>Clear</a:t>
            </a:r>
          </a:p>
          <a:p>
            <a:pPr>
              <a:buFont typeface="Wingdings" panose="05000000000000000000" pitchFamily="2" charset="2"/>
              <a:buChar char="ü"/>
            </a:pPr>
            <a:r>
              <a:rPr lang="en-GB" dirty="0">
                <a:solidFill>
                  <a:schemeClr val="accent1"/>
                </a:solidFill>
              </a:rPr>
              <a:t>Connected</a:t>
            </a:r>
          </a:p>
          <a:p>
            <a:pPr>
              <a:buFont typeface="Wingdings" panose="05000000000000000000" pitchFamily="2" charset="2"/>
              <a:buChar char="ü"/>
            </a:pPr>
            <a:r>
              <a:rPr lang="en-GB" dirty="0">
                <a:solidFill>
                  <a:schemeClr val="accent1"/>
                </a:solidFill>
              </a:rPr>
              <a:t>Free from overlaps</a:t>
            </a:r>
          </a:p>
        </p:txBody>
      </p:sp>
    </p:spTree>
    <p:extLst>
      <p:ext uri="{BB962C8B-B14F-4D97-AF65-F5344CB8AC3E}">
        <p14:creationId xmlns:p14="http://schemas.microsoft.com/office/powerpoint/2010/main" val="274660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E04-0D4E-48F7-9244-FC6C706FC2BD}"/>
              </a:ext>
            </a:extLst>
          </p:cNvPr>
          <p:cNvSpPr>
            <a:spLocks noGrp="1"/>
          </p:cNvSpPr>
          <p:nvPr>
            <p:ph type="title"/>
          </p:nvPr>
        </p:nvSpPr>
        <p:spPr/>
        <p:txBody>
          <a:bodyPr/>
          <a:lstStyle/>
          <a:p>
            <a:r>
              <a:rPr lang="en-GB" b="1" dirty="0">
                <a:solidFill>
                  <a:schemeClr val="accent1"/>
                </a:solidFill>
              </a:rPr>
              <a:t>Introductions &amp; definitions</a:t>
            </a:r>
          </a:p>
        </p:txBody>
      </p:sp>
      <p:sp>
        <p:nvSpPr>
          <p:cNvPr id="3" name="Content Placeholder 2">
            <a:extLst>
              <a:ext uri="{FF2B5EF4-FFF2-40B4-BE49-F238E27FC236}">
                <a16:creationId xmlns:a16="http://schemas.microsoft.com/office/drawing/2014/main" id="{F1D8D975-0A26-44C5-B5F8-112239FAC91C}"/>
              </a:ext>
            </a:extLst>
          </p:cNvPr>
          <p:cNvSpPr>
            <a:spLocks noGrp="1"/>
          </p:cNvSpPr>
          <p:nvPr>
            <p:ph idx="1"/>
          </p:nvPr>
        </p:nvSpPr>
        <p:spPr>
          <a:xfrm>
            <a:off x="628650" y="1888993"/>
            <a:ext cx="7886700" cy="4214352"/>
          </a:xfrm>
        </p:spPr>
        <p:txBody>
          <a:bodyPr>
            <a:normAutofit/>
          </a:bodyPr>
          <a:lstStyle/>
          <a:p>
            <a:r>
              <a:rPr lang="en-GB" dirty="0"/>
              <a:t>Need to clearly </a:t>
            </a:r>
            <a:r>
              <a:rPr lang="en-GB" b="1" dirty="0"/>
              <a:t>show that you have understood the question</a:t>
            </a:r>
            <a:r>
              <a:rPr lang="en-GB" dirty="0"/>
              <a:t> – </a:t>
            </a:r>
            <a:r>
              <a:rPr lang="en-GB" b="1" dirty="0"/>
              <a:t>might require defining terms </a:t>
            </a:r>
            <a:r>
              <a:rPr lang="en-GB" dirty="0"/>
              <a:t>that are:</a:t>
            </a:r>
          </a:p>
          <a:p>
            <a:pPr lvl="1"/>
            <a:r>
              <a:rPr lang="en-GB" dirty="0"/>
              <a:t>technical: assume reader is intelligent but no expert</a:t>
            </a:r>
          </a:p>
          <a:p>
            <a:pPr lvl="1"/>
            <a:r>
              <a:rPr lang="en-GB" dirty="0"/>
              <a:t>ambiguous: ‘beneficial’ / ‘good’ / ‘bad’</a:t>
            </a:r>
          </a:p>
          <a:p>
            <a:pPr lvl="1"/>
            <a:r>
              <a:rPr lang="en-GB" dirty="0"/>
              <a:t>controversial: ‘rape culture’ / ‘racism’</a:t>
            </a:r>
          </a:p>
          <a:p>
            <a:endParaRPr lang="en-GB" dirty="0"/>
          </a:p>
          <a:p>
            <a:r>
              <a:rPr lang="en-GB" dirty="0"/>
              <a:t>BUT: </a:t>
            </a:r>
            <a:r>
              <a:rPr lang="en-GB" i="1" dirty="0"/>
              <a:t>your</a:t>
            </a:r>
            <a:r>
              <a:rPr lang="en-GB" dirty="0"/>
              <a:t> argument needs to be dominant</a:t>
            </a:r>
          </a:p>
          <a:p>
            <a:pPr lvl="1"/>
            <a:r>
              <a:rPr lang="en-GB" dirty="0"/>
              <a:t>often you can do without explicit definitions or introduce them in the body</a:t>
            </a:r>
          </a:p>
        </p:txBody>
      </p:sp>
    </p:spTree>
    <p:extLst>
      <p:ext uri="{BB962C8B-B14F-4D97-AF65-F5344CB8AC3E}">
        <p14:creationId xmlns:p14="http://schemas.microsoft.com/office/powerpoint/2010/main" val="81412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9247-D385-40DE-AADA-D4EEDBFB6018}"/>
              </a:ext>
            </a:extLst>
          </p:cNvPr>
          <p:cNvSpPr>
            <a:spLocks noGrp="1"/>
          </p:cNvSpPr>
          <p:nvPr>
            <p:ph type="title"/>
          </p:nvPr>
        </p:nvSpPr>
        <p:spPr>
          <a:noFill/>
        </p:spPr>
        <p:txBody>
          <a:bodyPr>
            <a:normAutofit fontScale="90000"/>
          </a:bodyPr>
          <a:lstStyle/>
          <a:p>
            <a:r>
              <a:rPr lang="en-GB" dirty="0"/>
              <a:t>Making a clear point: </a:t>
            </a:r>
            <a:br>
              <a:rPr lang="en-GB" dirty="0"/>
            </a:br>
            <a:r>
              <a:rPr lang="en-GB" dirty="0"/>
              <a:t>a </a:t>
            </a:r>
            <a:r>
              <a:rPr lang="en-GB" b="1" dirty="0"/>
              <a:t>topic sentence </a:t>
            </a:r>
            <a:r>
              <a:rPr lang="en-GB" dirty="0"/>
              <a:t>for each paragraph</a:t>
            </a:r>
          </a:p>
        </p:txBody>
      </p:sp>
      <p:sp>
        <p:nvSpPr>
          <p:cNvPr id="3" name="Content Placeholder 2">
            <a:extLst>
              <a:ext uri="{FF2B5EF4-FFF2-40B4-BE49-F238E27FC236}">
                <a16:creationId xmlns:a16="http://schemas.microsoft.com/office/drawing/2014/main" id="{C78FD8F5-0BA7-4765-B249-1B20EE2EA9C1}"/>
              </a:ext>
            </a:extLst>
          </p:cNvPr>
          <p:cNvSpPr>
            <a:spLocks noGrp="1"/>
          </p:cNvSpPr>
          <p:nvPr>
            <p:ph idx="1"/>
          </p:nvPr>
        </p:nvSpPr>
        <p:spPr>
          <a:xfrm>
            <a:off x="628650" y="1825624"/>
            <a:ext cx="8214408" cy="4667250"/>
          </a:xfrm>
        </p:spPr>
        <p:txBody>
          <a:bodyPr>
            <a:normAutofit lnSpcReduction="10000"/>
          </a:bodyPr>
          <a:lstStyle/>
          <a:p>
            <a:r>
              <a:rPr lang="en-GB" dirty="0"/>
              <a:t>An opinion rather than a fact:</a:t>
            </a:r>
          </a:p>
          <a:p>
            <a:pPr lvl="1">
              <a:buClr>
                <a:srgbClr val="FF0000"/>
              </a:buClr>
              <a:buFont typeface="Wingdings" panose="05000000000000000000" pitchFamily="2" charset="2"/>
              <a:buChar char=""/>
            </a:pPr>
            <a:r>
              <a:rPr lang="en-GB" dirty="0"/>
              <a:t>There are four attachment styles that can influence …</a:t>
            </a:r>
          </a:p>
          <a:p>
            <a:pPr lvl="1">
              <a:buClr>
                <a:srgbClr val="00B050"/>
              </a:buClr>
              <a:buFont typeface="Wingdings" panose="05000000000000000000" pitchFamily="2" charset="2"/>
              <a:buChar char="ü"/>
            </a:pPr>
            <a:r>
              <a:rPr lang="en-GB" dirty="0"/>
              <a:t>Better: Avoidant attachment styles are the </a:t>
            </a:r>
            <a:br>
              <a:rPr lang="en-GB" dirty="0"/>
            </a:br>
            <a:r>
              <a:rPr lang="en-GB" dirty="0"/>
              <a:t>strongest predictor of …</a:t>
            </a:r>
          </a:p>
          <a:p>
            <a:endParaRPr lang="en-GB" dirty="0"/>
          </a:p>
          <a:p>
            <a:r>
              <a:rPr lang="en-GB" dirty="0"/>
              <a:t>Stated objectively:</a:t>
            </a:r>
          </a:p>
          <a:p>
            <a:pPr lvl="1">
              <a:buClr>
                <a:srgbClr val="FF0000"/>
              </a:buClr>
              <a:buFont typeface="Wingdings" panose="05000000000000000000" pitchFamily="2" charset="2"/>
              <a:buChar char=""/>
            </a:pPr>
            <a:r>
              <a:rPr lang="en-GB" dirty="0"/>
              <a:t>I think that avoidant … (hard to develop &amp; insecure)</a:t>
            </a:r>
          </a:p>
          <a:p>
            <a:pPr lvl="1"/>
            <a:endParaRPr lang="en-GB" dirty="0"/>
          </a:p>
          <a:p>
            <a:r>
              <a:rPr lang="en-GB" dirty="0"/>
              <a:t>Can be covered in a single paragraph:</a:t>
            </a:r>
          </a:p>
          <a:p>
            <a:pPr lvl="1">
              <a:buClr>
                <a:srgbClr val="FF0000"/>
              </a:buClr>
              <a:buFont typeface="Wingdings" panose="05000000000000000000" pitchFamily="2" charset="2"/>
              <a:buChar char=""/>
            </a:pPr>
            <a:r>
              <a:rPr lang="en-GB" dirty="0"/>
              <a:t>Attachment styles are important for human development</a:t>
            </a:r>
          </a:p>
          <a:p>
            <a:pPr lvl="1">
              <a:buClr>
                <a:srgbClr val="FF0000"/>
              </a:buClr>
              <a:buFont typeface="Wingdings" panose="05000000000000000000" pitchFamily="2" charset="2"/>
              <a:buChar char=""/>
            </a:pPr>
            <a:endParaRPr lang="en-GB" dirty="0"/>
          </a:p>
          <a:p>
            <a:pPr marL="457200" lvl="1" indent="0">
              <a:buClr>
                <a:srgbClr val="FF0000"/>
              </a:buClr>
              <a:buNone/>
            </a:pPr>
            <a:r>
              <a:rPr lang="en-GB" dirty="0"/>
              <a:t>Might feel like the “conclusion” of the paragraph (so what?) </a:t>
            </a:r>
          </a:p>
        </p:txBody>
      </p:sp>
    </p:spTree>
    <p:extLst>
      <p:ext uri="{BB962C8B-B14F-4D97-AF65-F5344CB8AC3E}">
        <p14:creationId xmlns:p14="http://schemas.microsoft.com/office/powerpoint/2010/main" val="243406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44F7-EE4A-4CA2-9CCD-79DD739414BD}"/>
              </a:ext>
            </a:extLst>
          </p:cNvPr>
          <p:cNvSpPr>
            <a:spLocks noGrp="1"/>
          </p:cNvSpPr>
          <p:nvPr>
            <p:ph type="title"/>
          </p:nvPr>
        </p:nvSpPr>
        <p:spPr/>
        <p:txBody>
          <a:bodyPr/>
          <a:lstStyle/>
          <a:p>
            <a:r>
              <a:rPr lang="en-GB" dirty="0"/>
              <a:t>So, let’s have a look</a:t>
            </a:r>
          </a:p>
        </p:txBody>
      </p:sp>
      <p:sp>
        <p:nvSpPr>
          <p:cNvPr id="6" name="TextBox 5">
            <a:extLst>
              <a:ext uri="{FF2B5EF4-FFF2-40B4-BE49-F238E27FC236}">
                <a16:creationId xmlns:a16="http://schemas.microsoft.com/office/drawing/2014/main" id="{54443663-417B-4DB7-AAF1-2DE575604A6E}"/>
              </a:ext>
            </a:extLst>
          </p:cNvPr>
          <p:cNvSpPr txBox="1"/>
          <p:nvPr/>
        </p:nvSpPr>
        <p:spPr>
          <a:xfrm>
            <a:off x="628650" y="1524454"/>
            <a:ext cx="7464763" cy="4832092"/>
          </a:xfrm>
          <a:prstGeom prst="rect">
            <a:avLst/>
          </a:prstGeom>
          <a:noFill/>
        </p:spPr>
        <p:txBody>
          <a:bodyPr wrap="square">
            <a:spAutoFit/>
          </a:bodyPr>
          <a:lstStyle/>
          <a:p>
            <a:r>
              <a:rPr lang="en-GB" sz="2200" dirty="0"/>
              <a:t>Submit a brief essay plan, including </a:t>
            </a:r>
            <a:r>
              <a:rPr lang="en-GB" sz="2200" b="1" dirty="0">
                <a:solidFill>
                  <a:schemeClr val="accent2"/>
                </a:solidFill>
              </a:rPr>
              <a:t>a statement of focus and approach</a:t>
            </a:r>
            <a:r>
              <a:rPr lang="en-GB" sz="2200" dirty="0"/>
              <a:t> for the entire essay (see materials on writing on Moodle), a </a:t>
            </a:r>
            <a:r>
              <a:rPr lang="en-GB" sz="2200" b="1" dirty="0">
                <a:solidFill>
                  <a:schemeClr val="accent2"/>
                </a:solidFill>
              </a:rPr>
              <a:t>topic sentence </a:t>
            </a:r>
            <a:r>
              <a:rPr lang="en-GB" sz="2200" dirty="0"/>
              <a:t>for each paragraph, a brief list of </a:t>
            </a:r>
            <a:r>
              <a:rPr lang="en-GB" sz="2200" b="1" dirty="0">
                <a:solidFill>
                  <a:schemeClr val="accent2"/>
                </a:solidFill>
              </a:rPr>
              <a:t>key points and sources</a:t>
            </a:r>
            <a:r>
              <a:rPr lang="en-GB" sz="2200" dirty="0"/>
              <a:t> for each paragraph, and some </a:t>
            </a:r>
            <a:r>
              <a:rPr lang="en-GB" sz="2200" b="1" dirty="0">
                <a:solidFill>
                  <a:schemeClr val="accent2"/>
                </a:solidFill>
              </a:rPr>
              <a:t>notes on the conclusion</a:t>
            </a:r>
            <a:r>
              <a:rPr lang="en-GB" sz="2200" dirty="0"/>
              <a:t>. This should be one to two A4 pages (approximately 400 words, bullet points are fine for the details). </a:t>
            </a:r>
          </a:p>
          <a:p>
            <a:endParaRPr lang="en-GB" sz="2200" dirty="0"/>
          </a:p>
          <a:p>
            <a:r>
              <a:rPr lang="en-GB" sz="2200" i="1" dirty="0"/>
              <a:t>Your grade will be based primarily (~70%) on the </a:t>
            </a:r>
            <a:r>
              <a:rPr lang="en-GB" sz="2200" b="1" i="1" dirty="0"/>
              <a:t>quality of your structure and argument</a:t>
            </a:r>
            <a:r>
              <a:rPr lang="en-GB" sz="2200" i="1" dirty="0"/>
              <a:t>, and focus on whether you manage to </a:t>
            </a:r>
            <a:r>
              <a:rPr lang="en-GB" sz="2200" b="1" i="1" dirty="0"/>
              <a:t>connect all the points in pursuit of a clear and compelling answer to the essay question</a:t>
            </a:r>
            <a:r>
              <a:rPr lang="en-GB" sz="2200" i="1" dirty="0"/>
              <a:t>. The remaining part of your grade is based on the </a:t>
            </a:r>
            <a:r>
              <a:rPr lang="en-GB" sz="2200" b="1" i="1" dirty="0"/>
              <a:t>quality of sources </a:t>
            </a:r>
            <a:r>
              <a:rPr lang="en-GB" sz="2200" i="1" dirty="0"/>
              <a:t>you identified beyond those given to you and the </a:t>
            </a:r>
            <a:r>
              <a:rPr lang="en-GB" sz="2200" b="1" i="1" dirty="0"/>
              <a:t>level of understanding </a:t>
            </a:r>
            <a:r>
              <a:rPr lang="en-GB" sz="2200" i="1" dirty="0"/>
              <a:t>you show in how you use them in your plan.</a:t>
            </a:r>
          </a:p>
        </p:txBody>
      </p:sp>
    </p:spTree>
    <p:extLst>
      <p:ext uri="{BB962C8B-B14F-4D97-AF65-F5344CB8AC3E}">
        <p14:creationId xmlns:p14="http://schemas.microsoft.com/office/powerpoint/2010/main" val="148779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9247-D385-40DE-AADA-D4EEDBFB6018}"/>
              </a:ext>
            </a:extLst>
          </p:cNvPr>
          <p:cNvSpPr>
            <a:spLocks noGrp="1"/>
          </p:cNvSpPr>
          <p:nvPr>
            <p:ph type="title"/>
          </p:nvPr>
        </p:nvSpPr>
        <p:spPr>
          <a:solidFill>
            <a:schemeClr val="accent2"/>
          </a:solidFill>
        </p:spPr>
        <p:txBody>
          <a:bodyPr/>
          <a:lstStyle/>
          <a:p>
            <a:r>
              <a:rPr lang="en-GB" dirty="0"/>
              <a:t>Writing well (in science)</a:t>
            </a:r>
          </a:p>
        </p:txBody>
      </p:sp>
      <p:sp>
        <p:nvSpPr>
          <p:cNvPr id="3" name="Content Placeholder 2">
            <a:extLst>
              <a:ext uri="{FF2B5EF4-FFF2-40B4-BE49-F238E27FC236}">
                <a16:creationId xmlns:a16="http://schemas.microsoft.com/office/drawing/2014/main" id="{C78FD8F5-0BA7-4765-B249-1B20EE2EA9C1}"/>
              </a:ext>
            </a:extLst>
          </p:cNvPr>
          <p:cNvSpPr>
            <a:spLocks noGrp="1"/>
          </p:cNvSpPr>
          <p:nvPr>
            <p:ph idx="1"/>
          </p:nvPr>
        </p:nvSpPr>
        <p:spPr>
          <a:xfrm>
            <a:off x="628650" y="1825625"/>
            <a:ext cx="8214408" cy="4667250"/>
          </a:xfrm>
        </p:spPr>
        <p:txBody>
          <a:bodyPr>
            <a:normAutofit/>
          </a:bodyPr>
          <a:lstStyle/>
          <a:p>
            <a:r>
              <a:rPr lang="en-GB" dirty="0"/>
              <a:t>Keep sentences short – less can go wrong </a:t>
            </a:r>
            <a:br>
              <a:rPr lang="en-GB" dirty="0"/>
            </a:br>
            <a:r>
              <a:rPr lang="en-GB" dirty="0"/>
              <a:t>and its easier to understand</a:t>
            </a:r>
          </a:p>
          <a:p>
            <a:endParaRPr lang="en-GB" sz="1000" dirty="0"/>
          </a:p>
          <a:p>
            <a:r>
              <a:rPr lang="en-GB" dirty="0"/>
              <a:t>Use clear and consistent terminology </a:t>
            </a:r>
            <a:br>
              <a:rPr lang="en-GB" dirty="0"/>
            </a:br>
            <a:r>
              <a:rPr lang="en-GB" dirty="0"/>
              <a:t>(i.e. </a:t>
            </a:r>
            <a:r>
              <a:rPr lang="en-GB" i="1" dirty="0"/>
              <a:t>one </a:t>
            </a:r>
            <a:r>
              <a:rPr lang="en-GB" dirty="0"/>
              <a:t>name per attachment style) </a:t>
            </a:r>
          </a:p>
          <a:p>
            <a:endParaRPr lang="en-GB" sz="1000" dirty="0"/>
          </a:p>
          <a:p>
            <a:r>
              <a:rPr lang="en-GB" dirty="0"/>
              <a:t>Beware of abbreviations (AI-attachment is more stable than DI-attachment)</a:t>
            </a:r>
          </a:p>
          <a:p>
            <a:pPr lvl="1"/>
            <a:r>
              <a:rPr lang="en-GB" dirty="0"/>
              <a:t>If you must, introduce abbreviations (ABRV) in brackets in capital letters the first time you use them</a:t>
            </a:r>
          </a:p>
        </p:txBody>
      </p:sp>
    </p:spTree>
    <p:extLst>
      <p:ext uri="{BB962C8B-B14F-4D97-AF65-F5344CB8AC3E}">
        <p14:creationId xmlns:p14="http://schemas.microsoft.com/office/powerpoint/2010/main" val="31937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9247-D385-40DE-AADA-D4EEDBFB6018}"/>
              </a:ext>
            </a:extLst>
          </p:cNvPr>
          <p:cNvSpPr>
            <a:spLocks noGrp="1"/>
          </p:cNvSpPr>
          <p:nvPr>
            <p:ph type="title"/>
          </p:nvPr>
        </p:nvSpPr>
        <p:spPr>
          <a:xfrm>
            <a:off x="604690" y="640082"/>
            <a:ext cx="3845274" cy="1217068"/>
          </a:xfrm>
          <a:solidFill>
            <a:schemeClr val="accent2"/>
          </a:solidFill>
        </p:spPr>
        <p:txBody>
          <a:bodyPr>
            <a:normAutofit/>
          </a:bodyPr>
          <a:lstStyle/>
          <a:p>
            <a:r>
              <a:rPr lang="en-GB" sz="2800" dirty="0"/>
              <a:t>Writing well (in science)</a:t>
            </a:r>
            <a:br>
              <a:rPr lang="en-GB" sz="2800" dirty="0"/>
            </a:br>
            <a:r>
              <a:rPr lang="en-GB" sz="2800" dirty="0"/>
              <a:t>words that make trouble</a:t>
            </a:r>
          </a:p>
        </p:txBody>
      </p:sp>
      <p:sp>
        <p:nvSpPr>
          <p:cNvPr id="3" name="Content Placeholder 2">
            <a:extLst>
              <a:ext uri="{FF2B5EF4-FFF2-40B4-BE49-F238E27FC236}">
                <a16:creationId xmlns:a16="http://schemas.microsoft.com/office/drawing/2014/main" id="{C78FD8F5-0BA7-4765-B249-1B20EE2EA9C1}"/>
              </a:ext>
            </a:extLst>
          </p:cNvPr>
          <p:cNvSpPr>
            <a:spLocks noGrp="1"/>
          </p:cNvSpPr>
          <p:nvPr>
            <p:ph idx="1"/>
          </p:nvPr>
        </p:nvSpPr>
        <p:spPr>
          <a:xfrm>
            <a:off x="486697" y="2053732"/>
            <a:ext cx="3845272" cy="3785419"/>
          </a:xfrm>
        </p:spPr>
        <p:txBody>
          <a:bodyPr>
            <a:noAutofit/>
          </a:bodyPr>
          <a:lstStyle/>
          <a:p>
            <a:r>
              <a:rPr lang="en-GB" sz="2000" dirty="0"/>
              <a:t>To affect and to effect</a:t>
            </a:r>
          </a:p>
          <a:p>
            <a:r>
              <a:rPr lang="en-GB" sz="2000" dirty="0"/>
              <a:t>To ensure and to insure</a:t>
            </a:r>
          </a:p>
          <a:p>
            <a:r>
              <a:rPr lang="en-GB" sz="2000" dirty="0"/>
              <a:t>Its and it’s (also: whose and who’s)</a:t>
            </a:r>
          </a:p>
          <a:p>
            <a:r>
              <a:rPr lang="en-GB" sz="2000" dirty="0"/>
              <a:t>Further and farther</a:t>
            </a:r>
          </a:p>
          <a:p>
            <a:r>
              <a:rPr lang="en-GB" sz="2000" dirty="0"/>
              <a:t>E.g. and i.e.</a:t>
            </a:r>
          </a:p>
          <a:p>
            <a:r>
              <a:rPr lang="en-GB" sz="2000" dirty="0"/>
              <a:t>Enormity </a:t>
            </a:r>
            <a:br>
              <a:rPr lang="en-GB" sz="2000" dirty="0"/>
            </a:br>
            <a:r>
              <a:rPr lang="en-GB" sz="2000" dirty="0"/>
              <a:t>(or the power of Google, </a:t>
            </a:r>
            <a:r>
              <a:rPr lang="en-GB" sz="2000" dirty="0" err="1"/>
              <a:t>define:enormity</a:t>
            </a:r>
            <a:r>
              <a:rPr lang="en-GB" sz="2000" dirty="0"/>
              <a:t>)</a:t>
            </a:r>
          </a:p>
          <a:p>
            <a:endParaRPr lang="en-GB" sz="200" dirty="0"/>
          </a:p>
          <a:p>
            <a:r>
              <a:rPr lang="en-GB" sz="2000" i="1" dirty="0"/>
              <a:t>Bottom line:</a:t>
            </a:r>
            <a:r>
              <a:rPr lang="en-GB" sz="2000" dirty="0"/>
              <a:t> use an online dictionary, spellcheck (Grammarly)  and don’t make same mistake twice</a:t>
            </a:r>
          </a:p>
          <a:p>
            <a:pPr lvl="1"/>
            <a:endParaRPr lang="en-GB" sz="2000" dirty="0"/>
          </a:p>
        </p:txBody>
      </p:sp>
      <p:pic>
        <p:nvPicPr>
          <p:cNvPr id="4098" name="Picture 2" descr="Image result for dictionary">
            <a:extLst>
              <a:ext uri="{FF2B5EF4-FFF2-40B4-BE49-F238E27FC236}">
                <a16:creationId xmlns:a16="http://schemas.microsoft.com/office/drawing/2014/main" id="{50CCB684-4CAD-4A91-B674-E6E53CF1EB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94" t="-2" r="20857" b="3"/>
          <a:stretch/>
        </p:blipFill>
        <p:spPr bwMode="auto">
          <a:xfrm>
            <a:off x="4567959" y="640082"/>
            <a:ext cx="4096293" cy="55778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46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6A7794-2140-4DA4-ABB6-1E8738A1E4B9}"/>
              </a:ext>
            </a:extLst>
          </p:cNvPr>
          <p:cNvSpPr/>
          <p:nvPr/>
        </p:nvSpPr>
        <p:spPr>
          <a:xfrm>
            <a:off x="2096947" y="4353746"/>
            <a:ext cx="1977342" cy="46298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5220F52-F3AE-4C1A-AE93-AED19C22B150}"/>
              </a:ext>
            </a:extLst>
          </p:cNvPr>
          <p:cNvSpPr/>
          <p:nvPr/>
        </p:nvSpPr>
        <p:spPr>
          <a:xfrm>
            <a:off x="5741043" y="4353746"/>
            <a:ext cx="833378" cy="46298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FF5F0D3-4C60-4908-885A-E4A3D1CA6002}"/>
              </a:ext>
            </a:extLst>
          </p:cNvPr>
          <p:cNvSpPr/>
          <p:nvPr/>
        </p:nvSpPr>
        <p:spPr>
          <a:xfrm>
            <a:off x="2310114" y="3542996"/>
            <a:ext cx="6313025" cy="46298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19B5FAC-BB32-44BB-96BC-D8605D9F5ED6}"/>
              </a:ext>
            </a:extLst>
          </p:cNvPr>
          <p:cNvSpPr/>
          <p:nvPr/>
        </p:nvSpPr>
        <p:spPr>
          <a:xfrm>
            <a:off x="927904" y="3901191"/>
            <a:ext cx="6491468" cy="46298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B83BE10-95F7-46FA-BABF-20FE5D7E4693}"/>
              </a:ext>
            </a:extLst>
          </p:cNvPr>
          <p:cNvSpPr/>
          <p:nvPr/>
        </p:nvSpPr>
        <p:spPr>
          <a:xfrm>
            <a:off x="927904" y="3184968"/>
            <a:ext cx="2764420" cy="3684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9691466E-58EA-43C0-AAD5-41930F84C14A}"/>
              </a:ext>
            </a:extLst>
          </p:cNvPr>
          <p:cNvSpPr/>
          <p:nvPr/>
        </p:nvSpPr>
        <p:spPr>
          <a:xfrm>
            <a:off x="3773347" y="2754774"/>
            <a:ext cx="671331" cy="46298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EA49247-D385-40DE-AADA-D4EEDBFB6018}"/>
              </a:ext>
            </a:extLst>
          </p:cNvPr>
          <p:cNvSpPr>
            <a:spLocks noGrp="1"/>
          </p:cNvSpPr>
          <p:nvPr>
            <p:ph type="title"/>
          </p:nvPr>
        </p:nvSpPr>
        <p:spPr>
          <a:solidFill>
            <a:schemeClr val="accent2"/>
          </a:solidFill>
        </p:spPr>
        <p:txBody>
          <a:bodyPr>
            <a:normAutofit/>
          </a:bodyPr>
          <a:lstStyle/>
          <a:p>
            <a:r>
              <a:rPr lang="en-GB" dirty="0"/>
              <a:t>Writing well (in science)</a:t>
            </a:r>
            <a:br>
              <a:rPr lang="en-GB" dirty="0"/>
            </a:br>
            <a:r>
              <a:rPr lang="en-GB" dirty="0"/>
              <a:t>… let’s find some problems</a:t>
            </a:r>
          </a:p>
        </p:txBody>
      </p:sp>
      <p:sp>
        <p:nvSpPr>
          <p:cNvPr id="3" name="Content Placeholder 2">
            <a:extLst>
              <a:ext uri="{FF2B5EF4-FFF2-40B4-BE49-F238E27FC236}">
                <a16:creationId xmlns:a16="http://schemas.microsoft.com/office/drawing/2014/main" id="{C78FD8F5-0BA7-4765-B249-1B20EE2EA9C1}"/>
              </a:ext>
            </a:extLst>
          </p:cNvPr>
          <p:cNvSpPr>
            <a:spLocks noGrp="1"/>
          </p:cNvSpPr>
          <p:nvPr>
            <p:ph idx="1"/>
          </p:nvPr>
        </p:nvSpPr>
        <p:spPr>
          <a:xfrm>
            <a:off x="628650" y="2754774"/>
            <a:ext cx="8214408" cy="4386283"/>
          </a:xfrm>
        </p:spPr>
        <p:txBody>
          <a:bodyPr>
            <a:normAutofit/>
          </a:bodyPr>
          <a:lstStyle/>
          <a:p>
            <a:r>
              <a:rPr lang="en-GB" dirty="0"/>
              <a:t>“A parallel is drawn with Darwin's proposal that it is significant for man to be able to hear his own language (assuming that the words spoken evoke the same reactions in the speaker as in listeners) and Mead's consideration of thinking to be a social act.“</a:t>
            </a:r>
          </a:p>
        </p:txBody>
      </p:sp>
    </p:spTree>
    <p:extLst>
      <p:ext uri="{BB962C8B-B14F-4D97-AF65-F5344CB8AC3E}">
        <p14:creationId xmlns:p14="http://schemas.microsoft.com/office/powerpoint/2010/main" val="413460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7" grpId="0" animBg="1"/>
      <p:bldP spid="5" grpId="0" animBg="1"/>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Rectangle"/>
</p:tagLst>
</file>

<file path=ppt/tags/tag3.xml><?xml version="1.0" encoding="utf-8"?>
<p:tagLst xmlns:a="http://schemas.openxmlformats.org/drawingml/2006/main" xmlns:r="http://schemas.openxmlformats.org/officeDocument/2006/relationships" xmlns:p="http://schemas.openxmlformats.org/presentationml/2006/main">
  <p:tag name="NAME" val="Rectangl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929</Words>
  <Application>Microsoft Office PowerPoint</Application>
  <PresentationFormat>On-screen Show (4:3)</PresentationFormat>
  <Paragraphs>85</Paragraphs>
  <Slides>9</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Calibri Light</vt:lpstr>
      <vt:lpstr>Georgia</vt:lpstr>
      <vt:lpstr>Times New Roman</vt:lpstr>
      <vt:lpstr>Wingdings</vt:lpstr>
      <vt:lpstr>Office Theme</vt:lpstr>
      <vt:lpstr>think-cell Slide</vt:lpstr>
      <vt:lpstr>PowerPoint Presentation</vt:lpstr>
      <vt:lpstr>Structure</vt:lpstr>
      <vt:lpstr>Introductions need to provide</vt:lpstr>
      <vt:lpstr>Introductions &amp; definitions</vt:lpstr>
      <vt:lpstr>Making a clear point:  a topic sentence for each paragraph</vt:lpstr>
      <vt:lpstr>So, let’s have a look</vt:lpstr>
      <vt:lpstr>Writing well (in science)</vt:lpstr>
      <vt:lpstr>Writing well (in science) words that make trouble</vt:lpstr>
      <vt:lpstr>Writing well (in science) … let’s find some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wallrich</dc:creator>
  <cp:lastModifiedBy>Lukas Wallrich</cp:lastModifiedBy>
  <cp:revision>16</cp:revision>
  <dcterms:created xsi:type="dcterms:W3CDTF">2019-11-13T20:05:36Z</dcterms:created>
  <dcterms:modified xsi:type="dcterms:W3CDTF">2020-11-18T22:20:43Z</dcterms:modified>
</cp:coreProperties>
</file>