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52" r:id="rId2"/>
    <p:sldId id="258" r:id="rId3"/>
    <p:sldId id="367" r:id="rId4"/>
    <p:sldId id="353" r:id="rId5"/>
    <p:sldId id="357" r:id="rId6"/>
    <p:sldId id="358" r:id="rId7"/>
    <p:sldId id="355" r:id="rId8"/>
    <p:sldId id="297" r:id="rId9"/>
    <p:sldId id="298" r:id="rId10"/>
    <p:sldId id="299" r:id="rId11"/>
    <p:sldId id="300" r:id="rId12"/>
    <p:sldId id="301" r:id="rId13"/>
    <p:sldId id="305" r:id="rId14"/>
    <p:sldId id="465" r:id="rId15"/>
    <p:sldId id="306" r:id="rId16"/>
    <p:sldId id="303" r:id="rId17"/>
    <p:sldId id="278" r:id="rId18"/>
    <p:sldId id="292" r:id="rId19"/>
    <p:sldId id="304" r:id="rId20"/>
    <p:sldId id="466" r:id="rId21"/>
    <p:sldId id="467" r:id="rId22"/>
    <p:sldId id="307" r:id="rId23"/>
    <p:sldId id="308" r:id="rId24"/>
    <p:sldId id="309" r:id="rId25"/>
    <p:sldId id="468" r:id="rId26"/>
    <p:sldId id="461" r:id="rId27"/>
    <p:sldId id="365" r:id="rId28"/>
    <p:sldId id="464" r:id="rId29"/>
    <p:sldId id="356" r:id="rId30"/>
    <p:sldId id="36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30642-DCB9-694D-9433-821ABA945E55}" v="3795" dt="2023-01-27T16:57:28.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73878" autoAdjust="0"/>
  </p:normalViewPr>
  <p:slideViewPr>
    <p:cSldViewPr snapToGrid="0">
      <p:cViewPr varScale="1">
        <p:scale>
          <a:sx n="93" d="100"/>
          <a:sy n="93" d="100"/>
        </p:scale>
        <p:origin x="11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Wallrich (Staff)" userId="74c9ee81-4c0d-413a-a571-5c8398ac27a1" providerId="ADAL" clId="{78330642-DCB9-694D-9433-821ABA945E55}"/>
    <pc:docChg chg="undo custSel addSld modSld sldOrd">
      <pc:chgData name="Lukas Wallrich (Staff)" userId="74c9ee81-4c0d-413a-a571-5c8398ac27a1" providerId="ADAL" clId="{78330642-DCB9-694D-9433-821ABA945E55}" dt="2023-01-27T16:57:28.550" v="1217" actId="1037"/>
      <pc:docMkLst>
        <pc:docMk/>
      </pc:docMkLst>
      <pc:sldChg chg="modSp mod">
        <pc:chgData name="Lukas Wallrich (Staff)" userId="74c9ee81-4c0d-413a-a571-5c8398ac27a1" providerId="ADAL" clId="{78330642-DCB9-694D-9433-821ABA945E55}" dt="2023-01-27T16:49:15.207" v="263" actId="20577"/>
        <pc:sldMkLst>
          <pc:docMk/>
          <pc:sldMk cId="722524614" sldId="278"/>
        </pc:sldMkLst>
        <pc:spChg chg="mod">
          <ac:chgData name="Lukas Wallrich (Staff)" userId="74c9ee81-4c0d-413a-a571-5c8398ac27a1" providerId="ADAL" clId="{78330642-DCB9-694D-9433-821ABA945E55}" dt="2023-01-27T16:49:15.207" v="263" actId="20577"/>
          <ac:spMkLst>
            <pc:docMk/>
            <pc:sldMk cId="722524614" sldId="278"/>
            <ac:spMk id="3" creationId="{00000000-0000-0000-0000-000000000000}"/>
          </ac:spMkLst>
        </pc:spChg>
      </pc:sldChg>
      <pc:sldChg chg="modSp">
        <pc:chgData name="Lukas Wallrich (Staff)" userId="74c9ee81-4c0d-413a-a571-5c8398ac27a1" providerId="ADAL" clId="{78330642-DCB9-694D-9433-821ABA945E55}" dt="2023-01-27T16:50:34.373" v="445" actId="20577"/>
        <pc:sldMkLst>
          <pc:docMk/>
          <pc:sldMk cId="2908597050" sldId="292"/>
        </pc:sldMkLst>
        <pc:spChg chg="mod">
          <ac:chgData name="Lukas Wallrich (Staff)" userId="74c9ee81-4c0d-413a-a571-5c8398ac27a1" providerId="ADAL" clId="{78330642-DCB9-694D-9433-821ABA945E55}" dt="2023-01-27T16:50:34.373" v="445" actId="20577"/>
          <ac:spMkLst>
            <pc:docMk/>
            <pc:sldMk cId="2908597050" sldId="292"/>
            <ac:spMk id="3" creationId="{00000000-0000-0000-0000-000000000000}"/>
          </ac:spMkLst>
        </pc:spChg>
      </pc:sldChg>
      <pc:sldChg chg="modSp">
        <pc:chgData name="Lukas Wallrich (Staff)" userId="74c9ee81-4c0d-413a-a571-5c8398ac27a1" providerId="ADAL" clId="{78330642-DCB9-694D-9433-821ABA945E55}" dt="2023-01-27T16:45:13.599" v="6" actId="20577"/>
        <pc:sldMkLst>
          <pc:docMk/>
          <pc:sldMk cId="2980645981" sldId="299"/>
        </pc:sldMkLst>
        <pc:spChg chg="mod">
          <ac:chgData name="Lukas Wallrich (Staff)" userId="74c9ee81-4c0d-413a-a571-5c8398ac27a1" providerId="ADAL" clId="{78330642-DCB9-694D-9433-821ABA945E55}" dt="2023-01-27T16:45:13.599" v="6" actId="20577"/>
          <ac:spMkLst>
            <pc:docMk/>
            <pc:sldMk cId="2980645981" sldId="299"/>
            <ac:spMk id="3" creationId="{BD8503FF-32DA-634F-A2C2-8EB2F359BD2D}"/>
          </ac:spMkLst>
        </pc:spChg>
      </pc:sldChg>
      <pc:sldChg chg="modSp mod modAnim">
        <pc:chgData name="Lukas Wallrich (Staff)" userId="74c9ee81-4c0d-413a-a571-5c8398ac27a1" providerId="ADAL" clId="{78330642-DCB9-694D-9433-821ABA945E55}" dt="2023-01-27T16:47:12.613" v="194" actId="20577"/>
        <pc:sldMkLst>
          <pc:docMk/>
          <pc:sldMk cId="3581089648" sldId="300"/>
        </pc:sldMkLst>
        <pc:spChg chg="mod">
          <ac:chgData name="Lukas Wallrich (Staff)" userId="74c9ee81-4c0d-413a-a571-5c8398ac27a1" providerId="ADAL" clId="{78330642-DCB9-694D-9433-821ABA945E55}" dt="2023-01-27T16:45:43.839" v="7" actId="20577"/>
          <ac:spMkLst>
            <pc:docMk/>
            <pc:sldMk cId="3581089648" sldId="300"/>
            <ac:spMk id="2" creationId="{8C65760A-E7BC-224E-B50A-B3C331A30377}"/>
          </ac:spMkLst>
        </pc:spChg>
        <pc:spChg chg="mod">
          <ac:chgData name="Lukas Wallrich (Staff)" userId="74c9ee81-4c0d-413a-a571-5c8398ac27a1" providerId="ADAL" clId="{78330642-DCB9-694D-9433-821ABA945E55}" dt="2023-01-27T16:47:12.613" v="194" actId="20577"/>
          <ac:spMkLst>
            <pc:docMk/>
            <pc:sldMk cId="3581089648" sldId="300"/>
            <ac:spMk id="3" creationId="{35E20AAC-44B0-D34D-8CB4-FBFCBE847EDD}"/>
          </ac:spMkLst>
        </pc:spChg>
      </pc:sldChg>
      <pc:sldChg chg="modSp modAnim modNotesTx">
        <pc:chgData name="Lukas Wallrich (Staff)" userId="74c9ee81-4c0d-413a-a571-5c8398ac27a1" providerId="ADAL" clId="{78330642-DCB9-694D-9433-821ABA945E55}" dt="2023-01-27T16:49:52.070" v="425" actId="20577"/>
        <pc:sldMkLst>
          <pc:docMk/>
          <pc:sldMk cId="309666246" sldId="303"/>
        </pc:sldMkLst>
        <pc:spChg chg="mod">
          <ac:chgData name="Lukas Wallrich (Staff)" userId="74c9ee81-4c0d-413a-a571-5c8398ac27a1" providerId="ADAL" clId="{78330642-DCB9-694D-9433-821ABA945E55}" dt="2023-01-27T16:48:56.465" v="257" actId="20577"/>
          <ac:spMkLst>
            <pc:docMk/>
            <pc:sldMk cId="309666246" sldId="303"/>
            <ac:spMk id="3" creationId="{F14206CC-2BA5-4F4D-B963-2E5F01AF8078}"/>
          </ac:spMkLst>
        </pc:spChg>
      </pc:sldChg>
      <pc:sldChg chg="ord">
        <pc:chgData name="Lukas Wallrich (Staff)" userId="74c9ee81-4c0d-413a-a571-5c8398ac27a1" providerId="ADAL" clId="{78330642-DCB9-694D-9433-821ABA945E55}" dt="2023-01-27T16:51:48.656" v="447" actId="20578"/>
        <pc:sldMkLst>
          <pc:docMk/>
          <pc:sldMk cId="282569404" sldId="305"/>
        </pc:sldMkLst>
      </pc:sldChg>
      <pc:sldChg chg="ord">
        <pc:chgData name="Lukas Wallrich (Staff)" userId="74c9ee81-4c0d-413a-a571-5c8398ac27a1" providerId="ADAL" clId="{78330642-DCB9-694D-9433-821ABA945E55}" dt="2023-01-27T16:51:36.087" v="446" actId="20578"/>
        <pc:sldMkLst>
          <pc:docMk/>
          <pc:sldMk cId="4245878689" sldId="306"/>
        </pc:sldMkLst>
      </pc:sldChg>
      <pc:sldChg chg="modSp">
        <pc:chgData name="Lukas Wallrich (Staff)" userId="74c9ee81-4c0d-413a-a571-5c8398ac27a1" providerId="ADAL" clId="{78330642-DCB9-694D-9433-821ABA945E55}" dt="2023-01-27T16:57:28.550" v="1217" actId="1037"/>
        <pc:sldMkLst>
          <pc:docMk/>
          <pc:sldMk cId="1341058596" sldId="352"/>
        </pc:sldMkLst>
        <pc:spChg chg="mod">
          <ac:chgData name="Lukas Wallrich (Staff)" userId="74c9ee81-4c0d-413a-a571-5c8398ac27a1" providerId="ADAL" clId="{78330642-DCB9-694D-9433-821ABA945E55}" dt="2023-01-27T16:57:28.550" v="1217" actId="1037"/>
          <ac:spMkLst>
            <pc:docMk/>
            <pc:sldMk cId="1341058596" sldId="352"/>
            <ac:spMk id="6150" creationId="{5A104DF4-EFFD-4F0F-B936-939C0527B9C9}"/>
          </ac:spMkLst>
        </pc:spChg>
      </pc:sldChg>
      <pc:sldChg chg="modAnim">
        <pc:chgData name="Lukas Wallrich (Staff)" userId="74c9ee81-4c0d-413a-a571-5c8398ac27a1" providerId="ADAL" clId="{78330642-DCB9-694D-9433-821ABA945E55}" dt="2023-01-27T16:43:17.478" v="1"/>
        <pc:sldMkLst>
          <pc:docMk/>
          <pc:sldMk cId="524564629" sldId="355"/>
        </pc:sldMkLst>
      </pc:sldChg>
      <pc:sldChg chg="ord modAnim">
        <pc:chgData name="Lukas Wallrich (Staff)" userId="74c9ee81-4c0d-413a-a571-5c8398ac27a1" providerId="ADAL" clId="{78330642-DCB9-694D-9433-821ABA945E55}" dt="2023-01-27T16:43:41.914" v="5"/>
        <pc:sldMkLst>
          <pc:docMk/>
          <pc:sldMk cId="4237655715" sldId="358"/>
        </pc:sldMkLst>
      </pc:sldChg>
      <pc:sldChg chg="modSp">
        <pc:chgData name="Lukas Wallrich (Staff)" userId="74c9ee81-4c0d-413a-a571-5c8398ac27a1" providerId="ADAL" clId="{78330642-DCB9-694D-9433-821ABA945E55}" dt="2023-01-27T16:47:38.193" v="197" actId="114"/>
        <pc:sldMkLst>
          <pc:docMk/>
          <pc:sldMk cId="1310842400" sldId="465"/>
        </pc:sldMkLst>
        <pc:spChg chg="mod">
          <ac:chgData name="Lukas Wallrich (Staff)" userId="74c9ee81-4c0d-413a-a571-5c8398ac27a1" providerId="ADAL" clId="{78330642-DCB9-694D-9433-821ABA945E55}" dt="2023-01-27T16:47:38.193" v="197" actId="114"/>
          <ac:spMkLst>
            <pc:docMk/>
            <pc:sldMk cId="1310842400" sldId="465"/>
            <ac:spMk id="3" creationId="{059F2C6F-4550-9D21-4CC2-638B7EB88D42}"/>
          </ac:spMkLst>
        </pc:spChg>
      </pc:sldChg>
      <pc:sldChg chg="addSp delSp modSp new mod setBg setClrOvrMap">
        <pc:chgData name="Lukas Wallrich (Staff)" userId="74c9ee81-4c0d-413a-a571-5c8398ac27a1" providerId="ADAL" clId="{78330642-DCB9-694D-9433-821ABA945E55}" dt="2023-01-27T16:53:15.688" v="515" actId="20577"/>
        <pc:sldMkLst>
          <pc:docMk/>
          <pc:sldMk cId="2530319508" sldId="467"/>
        </pc:sldMkLst>
        <pc:spChg chg="mod">
          <ac:chgData name="Lukas Wallrich (Staff)" userId="74c9ee81-4c0d-413a-a571-5c8398ac27a1" providerId="ADAL" clId="{78330642-DCB9-694D-9433-821ABA945E55}" dt="2023-01-27T16:53:15.688" v="515" actId="20577"/>
          <ac:spMkLst>
            <pc:docMk/>
            <pc:sldMk cId="2530319508" sldId="467"/>
            <ac:spMk id="2" creationId="{A12D3139-4859-9BC1-EA4C-A1B07D94F4E9}"/>
          </ac:spMkLst>
        </pc:spChg>
        <pc:spChg chg="add del mod">
          <ac:chgData name="Lukas Wallrich (Staff)" userId="74c9ee81-4c0d-413a-a571-5c8398ac27a1" providerId="ADAL" clId="{78330642-DCB9-694D-9433-821ABA945E55}" dt="2023-01-27T16:53:09.035" v="496" actId="26606"/>
          <ac:spMkLst>
            <pc:docMk/>
            <pc:sldMk cId="2530319508" sldId="467"/>
            <ac:spMk id="3" creationId="{BD208E6D-0D72-409A-74EA-1B818FC9C6C2}"/>
          </ac:spMkLst>
        </pc:spChg>
        <pc:spChg chg="add del">
          <ac:chgData name="Lukas Wallrich (Staff)" userId="74c9ee81-4c0d-413a-a571-5c8398ac27a1" providerId="ADAL" clId="{78330642-DCB9-694D-9433-821ABA945E55}" dt="2023-01-27T16:53:09.029" v="495" actId="26606"/>
          <ac:spMkLst>
            <pc:docMk/>
            <pc:sldMk cId="2530319508" sldId="467"/>
            <ac:spMk id="9" creationId="{C1DD1A8A-57D5-4A81-AD04-532B043C5611}"/>
          </ac:spMkLst>
        </pc:spChg>
        <pc:spChg chg="add del">
          <ac:chgData name="Lukas Wallrich (Staff)" userId="74c9ee81-4c0d-413a-a571-5c8398ac27a1" providerId="ADAL" clId="{78330642-DCB9-694D-9433-821ABA945E55}" dt="2023-01-27T16:53:09.029" v="495" actId="26606"/>
          <ac:spMkLst>
            <pc:docMk/>
            <pc:sldMk cId="2530319508" sldId="467"/>
            <ac:spMk id="11" creationId="{007891EC-4501-44ED-A8C8-B11B6DB767AB}"/>
          </ac:spMkLst>
        </pc:spChg>
        <pc:spChg chg="add">
          <ac:chgData name="Lukas Wallrich (Staff)" userId="74c9ee81-4c0d-413a-a571-5c8398ac27a1" providerId="ADAL" clId="{78330642-DCB9-694D-9433-821ABA945E55}" dt="2023-01-27T16:53:09.035" v="496" actId="26606"/>
          <ac:spMkLst>
            <pc:docMk/>
            <pc:sldMk cId="2530319508" sldId="467"/>
            <ac:spMk id="13" creationId="{79F40191-0F44-4FD1-82CC-ACB507C14BE6}"/>
          </ac:spMkLst>
        </pc:spChg>
        <pc:spChg chg="add">
          <ac:chgData name="Lukas Wallrich (Staff)" userId="74c9ee81-4c0d-413a-a571-5c8398ac27a1" providerId="ADAL" clId="{78330642-DCB9-694D-9433-821ABA945E55}" dt="2023-01-27T16:53:09.035" v="496" actId="26606"/>
          <ac:spMkLst>
            <pc:docMk/>
            <pc:sldMk cId="2530319508" sldId="467"/>
            <ac:spMk id="14" creationId="{5A59F003-E00A-43F9-91DC-CC54E3B87466}"/>
          </ac:spMkLst>
        </pc:spChg>
        <pc:spChg chg="add">
          <ac:chgData name="Lukas Wallrich (Staff)" userId="74c9ee81-4c0d-413a-a571-5c8398ac27a1" providerId="ADAL" clId="{78330642-DCB9-694D-9433-821ABA945E55}" dt="2023-01-27T16:53:09.035" v="496" actId="26606"/>
          <ac:spMkLst>
            <pc:docMk/>
            <pc:sldMk cId="2530319508" sldId="467"/>
            <ac:spMk id="16" creationId="{D74A4382-E3AD-430A-9A1F-DFA3E0E77A7D}"/>
          </ac:spMkLst>
        </pc:spChg>
        <pc:picChg chg="add del">
          <ac:chgData name="Lukas Wallrich (Staff)" userId="74c9ee81-4c0d-413a-a571-5c8398ac27a1" providerId="ADAL" clId="{78330642-DCB9-694D-9433-821ABA945E55}" dt="2023-01-27T16:53:09.029" v="495" actId="26606"/>
          <ac:picMkLst>
            <pc:docMk/>
            <pc:sldMk cId="2530319508" sldId="467"/>
            <ac:picMk id="5" creationId="{71F5EF64-C57D-1CBE-2EDA-846C6DC3935F}"/>
          </ac:picMkLst>
        </pc:picChg>
        <pc:picChg chg="add">
          <ac:chgData name="Lukas Wallrich (Staff)" userId="74c9ee81-4c0d-413a-a571-5c8398ac27a1" providerId="ADAL" clId="{78330642-DCB9-694D-9433-821ABA945E55}" dt="2023-01-27T16:53:09.035" v="496" actId="26606"/>
          <ac:picMkLst>
            <pc:docMk/>
            <pc:sldMk cId="2530319508" sldId="467"/>
            <ac:picMk id="15" creationId="{13793935-3740-BCBE-2725-A7FC07483FD1}"/>
          </ac:picMkLst>
        </pc:picChg>
      </pc:sldChg>
      <pc:sldChg chg="modSp new mod modAnim">
        <pc:chgData name="Lukas Wallrich (Staff)" userId="74c9ee81-4c0d-413a-a571-5c8398ac27a1" providerId="ADAL" clId="{78330642-DCB9-694D-9433-821ABA945E55}" dt="2023-01-27T16:56:58.301" v="1212"/>
        <pc:sldMkLst>
          <pc:docMk/>
          <pc:sldMk cId="2134784690" sldId="468"/>
        </pc:sldMkLst>
        <pc:spChg chg="mod">
          <ac:chgData name="Lukas Wallrich (Staff)" userId="74c9ee81-4c0d-413a-a571-5c8398ac27a1" providerId="ADAL" clId="{78330642-DCB9-694D-9433-821ABA945E55}" dt="2023-01-27T16:53:35.535" v="541" actId="20577"/>
          <ac:spMkLst>
            <pc:docMk/>
            <pc:sldMk cId="2134784690" sldId="468"/>
            <ac:spMk id="2" creationId="{8C9D1FA4-D876-70F6-9BEC-ADA694140A34}"/>
          </ac:spMkLst>
        </pc:spChg>
        <pc:spChg chg="mod">
          <ac:chgData name="Lukas Wallrich (Staff)" userId="74c9ee81-4c0d-413a-a571-5c8398ac27a1" providerId="ADAL" clId="{78330642-DCB9-694D-9433-821ABA945E55}" dt="2023-01-27T16:56:29.999" v="1208" actId="20577"/>
          <ac:spMkLst>
            <pc:docMk/>
            <pc:sldMk cId="2134784690" sldId="468"/>
            <ac:spMk id="3" creationId="{4F296735-C151-2ED1-24C3-7322ED074D9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3AA033-D06F-4026-B0B9-B73284884536}" type="datetimeFigureOut">
              <a:rPr lang="en-GB" smtClean="0"/>
              <a:t>27/01/2023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8262F-4E77-4005-A49E-2F8B762942A3}" type="slidenum">
              <a:rPr lang="en-GB" smtClean="0"/>
              <a:t>‹#›</a:t>
            </a:fld>
            <a:endParaRPr lang="en-GB"/>
          </a:p>
        </p:txBody>
      </p:sp>
    </p:spTree>
    <p:extLst>
      <p:ext uri="{BB962C8B-B14F-4D97-AF65-F5344CB8AC3E}">
        <p14:creationId xmlns:p14="http://schemas.microsoft.com/office/powerpoint/2010/main" val="560221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bps.org.uk/sites/bps.org.uk/files/Policy/Policy%20-%20Files/BPS%20Code%20of%20Human%20Research%20Ethics.pdf"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ps.org.uk/sites/bps.org.uk/files/Policy/Policy%20-%20Files/BPS%20Code%20of%20Human%20Research%20Ethics.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EB22AF3-94AE-4295-A318-5227653E85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898CEC-10D9-4D87-B7C2-24750942F57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7171" name="Rectangle 2">
            <a:extLst>
              <a:ext uri="{FF2B5EF4-FFF2-40B4-BE49-F238E27FC236}">
                <a16:creationId xmlns:a16="http://schemas.microsoft.com/office/drawing/2014/main" id="{01E366E5-DE5A-4F70-8679-BD14CEA0C64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3F243B7-F6E6-4C0D-B20C-C155756C0F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454221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currently form states that DMPs require separate approval – that will most likely change again, plan on preparing one application including DMPs.</a:t>
            </a:r>
          </a:p>
        </p:txBody>
      </p:sp>
      <p:sp>
        <p:nvSpPr>
          <p:cNvPr id="4" name="Slide Number Placeholder 3"/>
          <p:cNvSpPr>
            <a:spLocks noGrp="1"/>
          </p:cNvSpPr>
          <p:nvPr>
            <p:ph type="sldNum" sz="quarter" idx="5"/>
          </p:nvPr>
        </p:nvSpPr>
        <p:spPr/>
        <p:txBody>
          <a:bodyPr/>
          <a:lstStyle/>
          <a:p>
            <a:fld id="{D598262F-4E77-4005-A49E-2F8B762942A3}" type="slidenum">
              <a:rPr lang="en-GB" smtClean="0"/>
              <a:t>16</a:t>
            </a:fld>
            <a:endParaRPr lang="en-GB"/>
          </a:p>
        </p:txBody>
      </p:sp>
    </p:spTree>
    <p:extLst>
      <p:ext uri="{BB962C8B-B14F-4D97-AF65-F5344CB8AC3E}">
        <p14:creationId xmlns:p14="http://schemas.microsoft.com/office/powerpoint/2010/main" val="3625249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2DC146-E392-8245-9DFA-C836860D3764}" type="slidenum">
              <a:rPr lang="en-GB" smtClean="0"/>
              <a:pPr/>
              <a:t>17</a:t>
            </a:fld>
            <a:endParaRPr lang="en-GB"/>
          </a:p>
        </p:txBody>
      </p:sp>
    </p:spTree>
    <p:extLst>
      <p:ext uri="{BB962C8B-B14F-4D97-AF65-F5344CB8AC3E}">
        <p14:creationId xmlns:p14="http://schemas.microsoft.com/office/powerpoint/2010/main" val="96083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2DC146-E392-8245-9DFA-C836860D3764}" type="slidenum">
              <a:rPr lang="en-GB" smtClean="0"/>
              <a:pPr/>
              <a:t>18</a:t>
            </a:fld>
            <a:endParaRPr lang="en-GB"/>
          </a:p>
        </p:txBody>
      </p:sp>
    </p:spTree>
    <p:extLst>
      <p:ext uri="{BB962C8B-B14F-4D97-AF65-F5344CB8AC3E}">
        <p14:creationId xmlns:p14="http://schemas.microsoft.com/office/powerpoint/2010/main" val="96083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2DC146-E392-8245-9DFA-C836860D3764}" type="slidenum">
              <a:rPr lang="en-GB" smtClean="0"/>
              <a:pPr/>
              <a:t>23</a:t>
            </a:fld>
            <a:endParaRPr lang="en-GB"/>
          </a:p>
        </p:txBody>
      </p:sp>
    </p:spTree>
    <p:extLst>
      <p:ext uri="{BB962C8B-B14F-4D97-AF65-F5344CB8AC3E}">
        <p14:creationId xmlns:p14="http://schemas.microsoft.com/office/powerpoint/2010/main" val="113376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2DC146-E392-8245-9DFA-C836860D3764}" type="slidenum">
              <a:rPr lang="en-GB" smtClean="0"/>
              <a:pPr/>
              <a:t>24</a:t>
            </a:fld>
            <a:endParaRPr lang="en-GB"/>
          </a:p>
        </p:txBody>
      </p:sp>
    </p:spTree>
    <p:extLst>
      <p:ext uri="{BB962C8B-B14F-4D97-AF65-F5344CB8AC3E}">
        <p14:creationId xmlns:p14="http://schemas.microsoft.com/office/powerpoint/2010/main" val="1691713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https://moodle.bbk.ac.uk/course/view.php?id=38761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https://www.bps.org.uk/sites/bps.org.uk/files/Policy/Policy%20-%20Files/BPS%20Code%20of%20Human%20Research%20Ethics.pdf</a:t>
            </a:r>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29</a:t>
            </a:fld>
            <a:endParaRPr lang="en-GB"/>
          </a:p>
        </p:txBody>
      </p:sp>
    </p:spTree>
    <p:extLst>
      <p:ext uri="{BB962C8B-B14F-4D97-AF65-F5344CB8AC3E}">
        <p14:creationId xmlns:p14="http://schemas.microsoft.com/office/powerpoint/2010/main" val="357393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Antes et al., 2009; Groessl, 2012; Harkrider et al., 2012</a:t>
            </a:r>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2</a:t>
            </a:fld>
            <a:endParaRPr lang="en-GB"/>
          </a:p>
        </p:txBody>
      </p:sp>
    </p:spTree>
    <p:extLst>
      <p:ext uri="{BB962C8B-B14F-4D97-AF65-F5344CB8AC3E}">
        <p14:creationId xmlns:p14="http://schemas.microsoft.com/office/powerpoint/2010/main" val="135728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Tuskegee</a:t>
            </a:r>
            <a:r>
              <a:rPr lang="da-DK" dirty="0"/>
              <a:t> </a:t>
            </a:r>
            <a:r>
              <a:rPr lang="da-DK" dirty="0" err="1"/>
              <a:t>syphillis</a:t>
            </a:r>
            <a:r>
              <a:rPr lang="da-DK" dirty="0"/>
              <a:t> </a:t>
            </a:r>
            <a:r>
              <a:rPr lang="da-DK" dirty="0" err="1"/>
              <a:t>study</a:t>
            </a:r>
            <a:r>
              <a:rPr lang="da-DK" dirty="0"/>
              <a:t>: </a:t>
            </a:r>
            <a:r>
              <a:rPr lang="da-DK" dirty="0" err="1"/>
              <a:t>https</a:t>
            </a:r>
            <a:r>
              <a:rPr lang="da-DK" dirty="0"/>
              <a:t>://</a:t>
            </a:r>
            <a:r>
              <a:rPr lang="da-DK" dirty="0" err="1"/>
              <a:t>en.wikipedia.org</a:t>
            </a:r>
            <a:r>
              <a:rPr lang="da-DK" dirty="0"/>
              <a:t>/wiki/</a:t>
            </a:r>
            <a:r>
              <a:rPr lang="da-DK" dirty="0" err="1"/>
              <a:t>Tuskegee_Syphilis_Study</a:t>
            </a:r>
            <a:r>
              <a:rPr lang="da-DK" dirty="0"/>
              <a:t> </a:t>
            </a:r>
            <a:r>
              <a:rPr lang="da-DK" dirty="0">
                <a:sym typeface="Wingdings" pitchFamily="2" charset="2"/>
              </a:rPr>
              <a:t> </a:t>
            </a:r>
            <a:r>
              <a:rPr lang="da-DK" dirty="0" err="1">
                <a:sym typeface="Wingdings" pitchFamily="2" charset="2"/>
              </a:rPr>
              <a:t>https</a:t>
            </a:r>
            <a:r>
              <a:rPr lang="da-DK" dirty="0">
                <a:sym typeface="Wingdings" pitchFamily="2" charset="2"/>
              </a:rPr>
              <a:t>://</a:t>
            </a:r>
            <a:r>
              <a:rPr lang="da-DK" dirty="0" err="1">
                <a:sym typeface="Wingdings" pitchFamily="2" charset="2"/>
              </a:rPr>
              <a:t>globalhealth.harvard.edu</a:t>
            </a:r>
            <a:r>
              <a:rPr lang="da-DK" dirty="0">
                <a:sym typeface="Wingdings" pitchFamily="2" charset="2"/>
              </a:rPr>
              <a:t>/the-</a:t>
            </a:r>
            <a:r>
              <a:rPr lang="da-DK" dirty="0" err="1">
                <a:sym typeface="Wingdings" pitchFamily="2" charset="2"/>
              </a:rPr>
              <a:t>legacy</a:t>
            </a:r>
            <a:r>
              <a:rPr lang="da-DK" dirty="0">
                <a:sym typeface="Wingdings" pitchFamily="2" charset="2"/>
              </a:rPr>
              <a:t>-of-the-</a:t>
            </a:r>
            <a:r>
              <a:rPr lang="da-DK" dirty="0" err="1">
                <a:sym typeface="Wingdings" pitchFamily="2" charset="2"/>
              </a:rPr>
              <a:t>tuskegee</a:t>
            </a:r>
            <a:r>
              <a:rPr lang="da-DK" dirty="0">
                <a:sym typeface="Wingdings" pitchFamily="2" charset="2"/>
              </a:rPr>
              <a:t>-</a:t>
            </a:r>
            <a:r>
              <a:rPr lang="da-DK" dirty="0" err="1">
                <a:sym typeface="Wingdings" pitchFamily="2" charset="2"/>
              </a:rPr>
              <a:t>study</a:t>
            </a:r>
            <a:r>
              <a:rPr lang="da-DK" dirty="0">
                <a:sym typeface="Wingdings" pitchFamily="2" charset="2"/>
              </a:rPr>
              <a:t>/</a:t>
            </a:r>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3</a:t>
            </a:fld>
            <a:endParaRPr lang="en-GB"/>
          </a:p>
        </p:txBody>
      </p:sp>
    </p:spTree>
    <p:extLst>
      <p:ext uri="{BB962C8B-B14F-4D97-AF65-F5344CB8AC3E}">
        <p14:creationId xmlns:p14="http://schemas.microsoft.com/office/powerpoint/2010/main" val="314669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https://www.bps.org.uk/sites/bps.org.uk/files/Policy/Policy%20-%20Files/BPS%20Code%20of%20Human%20Research%20Ethics.pdf</a:t>
            </a:r>
            <a:endParaRPr lang="en-GB" dirty="0"/>
          </a:p>
          <a:p>
            <a:endParaRPr lang="en-GB" dirty="0"/>
          </a:p>
          <a:p>
            <a:r>
              <a:rPr lang="en-GB" dirty="0"/>
              <a:t>Respect: transparency</a:t>
            </a:r>
          </a:p>
          <a:p>
            <a:r>
              <a:rPr lang="en-GB" dirty="0"/>
              <a:t>Integrity: worthwhile, not wasting time</a:t>
            </a:r>
          </a:p>
          <a:p>
            <a:r>
              <a:rPr lang="en-GB" dirty="0"/>
              <a:t>Responsibility: aim to benefit participants and communities, and not disrupt the work of others </a:t>
            </a:r>
            <a:br>
              <a:rPr lang="en-GB" dirty="0"/>
            </a:br>
            <a:r>
              <a:rPr lang="en-GB" dirty="0"/>
              <a:t>(should be no risk to participants, if there is, well justified and limitation + mitigation measures in place)</a:t>
            </a:r>
          </a:p>
        </p:txBody>
      </p:sp>
      <p:sp>
        <p:nvSpPr>
          <p:cNvPr id="4" name="Slide Number Placeholder 3"/>
          <p:cNvSpPr>
            <a:spLocks noGrp="1"/>
          </p:cNvSpPr>
          <p:nvPr>
            <p:ph type="sldNum" sz="quarter" idx="5"/>
          </p:nvPr>
        </p:nvSpPr>
        <p:spPr/>
        <p:txBody>
          <a:bodyPr/>
          <a:lstStyle/>
          <a:p>
            <a:fld id="{D598262F-4E77-4005-A49E-2F8B762942A3}" type="slidenum">
              <a:rPr lang="en-GB" smtClean="0"/>
              <a:t>4</a:t>
            </a:fld>
            <a:endParaRPr lang="en-GB"/>
          </a:p>
        </p:txBody>
      </p:sp>
    </p:spTree>
    <p:extLst>
      <p:ext uri="{BB962C8B-B14F-4D97-AF65-F5344CB8AC3E}">
        <p14:creationId xmlns:p14="http://schemas.microsoft.com/office/powerpoint/2010/main" val="1438764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under 16 and vulnerable populations only with parental / other carer consent</a:t>
            </a:r>
          </a:p>
          <a:p>
            <a:r>
              <a:rPr lang="en-GB" dirty="0"/>
              <a:t>UNLESS it is important that their views should not be suppressed</a:t>
            </a:r>
          </a:p>
          <a:p>
            <a:endParaRPr lang="en-GB" dirty="0"/>
          </a:p>
          <a:p>
            <a:r>
              <a:rPr lang="en-GB" dirty="0"/>
              <a:t>Adequate information: specific, comprehensible (think about literacy levels)</a:t>
            </a:r>
          </a:p>
          <a:p>
            <a:r>
              <a:rPr lang="en-GB" dirty="0"/>
              <a:t>Think about how participants can actually withdraw data – needs unique codes</a:t>
            </a:r>
          </a:p>
          <a:p>
            <a:endParaRPr lang="en-GB" dirty="0"/>
          </a:p>
          <a:p>
            <a:r>
              <a:rPr lang="en-GB" dirty="0"/>
              <a:t>Coercion: excessive incentives, any disincentives (incl. peer pressure), use of authority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Store consent and data separately</a:t>
            </a:r>
          </a:p>
          <a:p>
            <a:endParaRPr lang="en-GB" dirty="0"/>
          </a:p>
        </p:txBody>
      </p:sp>
      <p:sp>
        <p:nvSpPr>
          <p:cNvPr id="4" name="Slide Number Placeholder 3"/>
          <p:cNvSpPr>
            <a:spLocks noGrp="1"/>
          </p:cNvSpPr>
          <p:nvPr>
            <p:ph type="sldNum" sz="quarter" idx="5"/>
          </p:nvPr>
        </p:nvSpPr>
        <p:spPr/>
        <p:txBody>
          <a:bodyPr/>
          <a:lstStyle/>
          <a:p>
            <a:fld id="{D598262F-4E77-4005-A49E-2F8B762942A3}" type="slidenum">
              <a:rPr lang="en-GB" smtClean="0"/>
              <a:t>5</a:t>
            </a:fld>
            <a:endParaRPr lang="en-GB"/>
          </a:p>
        </p:txBody>
      </p:sp>
    </p:spTree>
    <p:extLst>
      <p:ext uri="{BB962C8B-B14F-4D97-AF65-F5344CB8AC3E}">
        <p14:creationId xmlns:p14="http://schemas.microsoft.com/office/powerpoint/2010/main" val="412276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Vulnerable populations (children)</a:t>
            </a:r>
          </a:p>
          <a:p>
            <a:r>
              <a:rPr lang="en-GB" dirty="0"/>
              <a:t>Sensitive topics (particularly illegal or otherwise exposing) – body image among adolescent girls! </a:t>
            </a:r>
            <a:br>
              <a:rPr lang="en-GB" dirty="0"/>
            </a:br>
            <a:r>
              <a:rPr lang="en-GB" dirty="0"/>
              <a:t>Ceiling effect in test – no one gets 100%. Turning away participants with medical conditions.</a:t>
            </a:r>
          </a:p>
          <a:p>
            <a:r>
              <a:rPr lang="en-GB" dirty="0"/>
              <a:t>Invasive interventions (e.g., drugs, </a:t>
            </a:r>
          </a:p>
          <a:p>
            <a:endParaRPr lang="en-GB" dirty="0"/>
          </a:p>
          <a:p>
            <a:r>
              <a:rPr lang="en-GB" dirty="0"/>
              <a:t>Misunderstand research as medical screening</a:t>
            </a:r>
          </a:p>
          <a:p>
            <a:r>
              <a:rPr lang="en-GB" dirty="0"/>
              <a:t>Advice: establish clear referral protocol</a:t>
            </a:r>
          </a:p>
          <a:p>
            <a:endParaRPr lang="en-GB" dirty="0"/>
          </a:p>
          <a:p>
            <a:r>
              <a:rPr lang="en-GB" dirty="0"/>
              <a:t>Also: risk to researcher (e.g., out of hours data collection)</a:t>
            </a:r>
          </a:p>
        </p:txBody>
      </p:sp>
      <p:sp>
        <p:nvSpPr>
          <p:cNvPr id="4" name="Slide Number Placeholder 3"/>
          <p:cNvSpPr>
            <a:spLocks noGrp="1"/>
          </p:cNvSpPr>
          <p:nvPr>
            <p:ph type="sldNum" sz="quarter" idx="5"/>
          </p:nvPr>
        </p:nvSpPr>
        <p:spPr/>
        <p:txBody>
          <a:bodyPr/>
          <a:lstStyle/>
          <a:p>
            <a:fld id="{D598262F-4E77-4005-A49E-2F8B762942A3}" type="slidenum">
              <a:rPr lang="en-GB" smtClean="0"/>
              <a:t>7</a:t>
            </a:fld>
            <a:endParaRPr lang="en-GB"/>
          </a:p>
        </p:txBody>
      </p:sp>
    </p:spTree>
    <p:extLst>
      <p:ext uri="{BB962C8B-B14F-4D97-AF65-F5344CB8AC3E}">
        <p14:creationId xmlns:p14="http://schemas.microsoft.com/office/powerpoint/2010/main" val="107227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8262F-4E77-4005-A49E-2F8B762942A3}" type="slidenum">
              <a:rPr lang="en-GB" smtClean="0"/>
              <a:t>12</a:t>
            </a:fld>
            <a:endParaRPr lang="en-GB"/>
          </a:p>
        </p:txBody>
      </p:sp>
    </p:spTree>
    <p:extLst>
      <p:ext uri="{BB962C8B-B14F-4D97-AF65-F5344CB8AC3E}">
        <p14:creationId xmlns:p14="http://schemas.microsoft.com/office/powerpoint/2010/main" val="34178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2DC146-E392-8245-9DFA-C836860D3764}" type="slidenum">
              <a:rPr lang="en-GB" smtClean="0"/>
              <a:pPr/>
              <a:t>13</a:t>
            </a:fld>
            <a:endParaRPr lang="en-GB"/>
          </a:p>
        </p:txBody>
      </p:sp>
    </p:spTree>
    <p:extLst>
      <p:ext uri="{BB962C8B-B14F-4D97-AF65-F5344CB8AC3E}">
        <p14:creationId xmlns:p14="http://schemas.microsoft.com/office/powerpoint/2010/main" val="1747913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2DC146-E392-8245-9DFA-C836860D3764}" type="slidenum">
              <a:rPr lang="en-GB" smtClean="0"/>
              <a:pPr/>
              <a:t>15</a:t>
            </a:fld>
            <a:endParaRPr lang="en-GB"/>
          </a:p>
        </p:txBody>
      </p:sp>
    </p:spTree>
    <p:extLst>
      <p:ext uri="{BB962C8B-B14F-4D97-AF65-F5344CB8AC3E}">
        <p14:creationId xmlns:p14="http://schemas.microsoft.com/office/powerpoint/2010/main" val="1240891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27/01/2023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464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27/01/2023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24138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27/01/2023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41232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FFF21-1B8E-44D3-8B50-B1D360324B2D}" type="datetimeFigureOut">
              <a:rPr lang="en-GB" smtClean="0"/>
              <a:t>27/01/2023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09725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FFF21-1B8E-44D3-8B50-B1D360324B2D}" type="datetimeFigureOut">
              <a:rPr lang="en-GB" smtClean="0"/>
              <a:t>27/01/2023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711063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FFF21-1B8E-44D3-8B50-B1D360324B2D}" type="datetimeFigureOut">
              <a:rPr lang="en-GB" smtClean="0"/>
              <a:t>27/01/2023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05145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FFF21-1B8E-44D3-8B50-B1D360324B2D}" type="datetimeFigureOut">
              <a:rPr lang="en-GB" smtClean="0"/>
              <a:t>27/01/2023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289480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FFF21-1B8E-44D3-8B50-B1D360324B2D}" type="datetimeFigureOut">
              <a:rPr lang="en-GB" smtClean="0"/>
              <a:t>27/01/2023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334501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7FFF21-1B8E-44D3-8B50-B1D360324B2D}" type="datetimeFigureOut">
              <a:rPr lang="en-GB" smtClean="0"/>
              <a:t>27/01/2023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98908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27/01/2023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91507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FFF21-1B8E-44D3-8B50-B1D360324B2D}" type="datetimeFigureOut">
              <a:rPr lang="en-GB" smtClean="0"/>
              <a:t>27/01/2023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BA9440-E160-417A-9589-9DFA9EE0B97E}" type="slidenum">
              <a:rPr lang="en-GB" smtClean="0"/>
              <a:t>‹#›</a:t>
            </a:fld>
            <a:endParaRPr lang="en-GB"/>
          </a:p>
        </p:txBody>
      </p:sp>
    </p:spTree>
    <p:extLst>
      <p:ext uri="{BB962C8B-B14F-4D97-AF65-F5344CB8AC3E}">
        <p14:creationId xmlns:p14="http://schemas.microsoft.com/office/powerpoint/2010/main" val="11528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FFF21-1B8E-44D3-8B50-B1D360324B2D}" type="datetimeFigureOut">
              <a:rPr lang="en-GB" smtClean="0"/>
              <a:t>27/01/2023</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A9440-E160-417A-9589-9DFA9EE0B97E}" type="slidenum">
              <a:rPr lang="en-GB" smtClean="0"/>
              <a:t>‹#›</a:t>
            </a:fld>
            <a:endParaRPr lang="en-GB"/>
          </a:p>
        </p:txBody>
      </p:sp>
    </p:spTree>
    <p:extLst>
      <p:ext uri="{BB962C8B-B14F-4D97-AF65-F5344CB8AC3E}">
        <p14:creationId xmlns:p14="http://schemas.microsoft.com/office/powerpoint/2010/main" val="4199903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jpeg"/><Relationship Id="rId5" Type="http://schemas.openxmlformats.org/officeDocument/2006/relationships/notesSlide" Target="../notesSlides/notesSlide1.xml"/><Relationship Id="rId4" Type="http://schemas.openxmlformats.org/officeDocument/2006/relationships/slideLayout" Target="../slideLayouts/slideLayout1.xml"/><Relationship Id="rId9" Type="http://schemas.openxmlformats.org/officeDocument/2006/relationships/hyperlink" Target="mailto:l.Wallrich@gold.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co.org.uk/for-organisations/guide-to-data-protection/guide-to-the-general-data-protection-regulation-gdp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bbk.ac.uk/downloads/policies/data-protection-policy.pdf" TargetMode="External"/><Relationship Id="rId4" Type="http://schemas.openxmlformats.org/officeDocument/2006/relationships/hyperlink" Target="https://www.bbk.ac.uk/downloads/about-us/research-integrity-code-of-practice.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bk.eu.qualtrics.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a:extLst>
              <a:ext uri="{FF2B5EF4-FFF2-40B4-BE49-F238E27FC236}">
                <a16:creationId xmlns:a16="http://schemas.microsoft.com/office/drawing/2014/main" id="{1F39AC81-DAE6-4FBC-BE27-47404B2A3D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83" y="0"/>
            <a:ext cx="10751127" cy="687064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146" name="Object 6" hidden="1">
            <a:extLst>
              <a:ext uri="{FF2B5EF4-FFF2-40B4-BE49-F238E27FC236}">
                <a16:creationId xmlns:a16="http://schemas.microsoft.com/office/drawing/2014/main" id="{C40C388D-AEAD-4D66-B6AC-8486241E11D2}"/>
              </a:ext>
            </a:extLst>
          </p:cNvPr>
          <p:cNvGraphicFramePr>
            <a:graphicFrameLocks noChangeAspect="1"/>
          </p:cNvGraphicFramePr>
          <p:nvPr>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 imgW="360" imgH="360" progId="TCLayout.ActiveDocument.1">
                  <p:embed/>
                </p:oleObj>
              </mc:Choice>
              <mc:Fallback>
                <p:oleObj name="think-cell Slide" r:id="rId7" imgW="360" imgH="360" progId="TCLayout.ActiveDocument.1">
                  <p:embed/>
                  <p:pic>
                    <p:nvPicPr>
                      <p:cNvPr id="6146" name="Object 6" hidden="1">
                        <a:extLst>
                          <a:ext uri="{FF2B5EF4-FFF2-40B4-BE49-F238E27FC236}">
                            <a16:creationId xmlns:a16="http://schemas.microsoft.com/office/drawing/2014/main" id="{C40C388D-AEAD-4D66-B6AC-8486241E11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 name="Rectangle 1">
            <a:extLst>
              <a:ext uri="{FF2B5EF4-FFF2-40B4-BE49-F238E27FC236}">
                <a16:creationId xmlns:a16="http://schemas.microsoft.com/office/drawing/2014/main" id="{365A5990-0E78-4267-9CA3-2964EF39DFA6}"/>
              </a:ext>
            </a:extLst>
          </p:cNvPr>
          <p:cNvSpPr txBox="1">
            <a:spLocks noChangeArrowheads="1"/>
          </p:cNvSpPr>
          <p:nvPr>
            <p:custDataLst>
              <p:tags r:id="rId2"/>
            </p:custDataLst>
          </p:nvPr>
        </p:nvSpPr>
        <p:spPr bwMode="auto">
          <a:xfrm>
            <a:off x="0" y="1107742"/>
            <a:ext cx="6747164" cy="1696000"/>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marL="0" marR="0" lvl="0" indent="0" algn="ct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3600" b="1" i="0" u="none" strike="noStrike" kern="1200" cap="none" spc="0" normalizeH="0" baseline="0" noProof="0" dirty="0">
                <a:ln>
                  <a:noFill/>
                </a:ln>
                <a:solidFill>
                  <a:srgbClr val="000000"/>
                </a:solidFill>
                <a:effectLst/>
                <a:uLnTx/>
                <a:uFillTx/>
                <a:latin typeface="Georgia" panose="02040502050405020303" pitchFamily="18" charset="0"/>
                <a:ea typeface="+mn-ea"/>
                <a:cs typeface="+mn-cs"/>
              </a:rPr>
              <a:t>Introduction to</a:t>
            </a:r>
          </a:p>
          <a:p>
            <a:pPr marL="0" marR="0" lvl="0" indent="0" algn="ct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3600" b="1" i="0" u="none" strike="noStrike" kern="1200" cap="none" spc="0" normalizeH="0" baseline="0" noProof="0" dirty="0">
                <a:ln>
                  <a:noFill/>
                </a:ln>
                <a:solidFill>
                  <a:srgbClr val="C00000"/>
                </a:solidFill>
                <a:effectLst/>
                <a:uLnTx/>
                <a:uFillTx/>
                <a:latin typeface="Georgia" panose="02040502050405020303" pitchFamily="18" charset="0"/>
                <a:ea typeface="+mn-ea"/>
                <a:cs typeface="+mn-cs"/>
              </a:rPr>
              <a:t>Research ethics</a:t>
            </a:r>
            <a:endParaRPr kumimoji="0" lang="en-US" altLang="en-US" sz="3600" b="1" u="none" strike="noStrike" kern="1200" cap="none" spc="0" normalizeH="0" baseline="0" noProof="0" dirty="0">
              <a:ln>
                <a:noFill/>
              </a:ln>
              <a:solidFill>
                <a:srgbClr val="333399"/>
              </a:solidFill>
              <a:effectLst/>
              <a:uLnTx/>
              <a:uFillTx/>
              <a:latin typeface="Georgia" panose="02040502050405020303" pitchFamily="18" charset="0"/>
              <a:ea typeface="+mn-ea"/>
              <a:cs typeface="+mn-cs"/>
            </a:endParaRPr>
          </a:p>
        </p:txBody>
      </p:sp>
      <p:sp>
        <p:nvSpPr>
          <p:cNvPr id="6150" name="Rectangle 1">
            <a:extLst>
              <a:ext uri="{FF2B5EF4-FFF2-40B4-BE49-F238E27FC236}">
                <a16:creationId xmlns:a16="http://schemas.microsoft.com/office/drawing/2014/main" id="{5A104DF4-EFFD-4F0F-B936-939C0527B9C9}"/>
              </a:ext>
            </a:extLst>
          </p:cNvPr>
          <p:cNvSpPr txBox="1">
            <a:spLocks noChangeArrowheads="1"/>
          </p:cNvSpPr>
          <p:nvPr>
            <p:custDataLst>
              <p:tags r:id="rId3"/>
            </p:custDataLst>
          </p:nvPr>
        </p:nvSpPr>
        <p:spPr bwMode="auto">
          <a:xfrm>
            <a:off x="-204933" y="6110288"/>
            <a:ext cx="9359900" cy="749300"/>
          </a:xfrm>
          <a:prstGeom prst="rect">
            <a:avLst/>
          </a:prstGeom>
          <a:solidFill>
            <a:srgbClr val="FFFFFF">
              <a:alpha val="7411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6200" tIns="76200" rIns="76200" bIns="76200" anchor="ctr"/>
          <a:lstStyle>
            <a:lvl1pPr>
              <a:spcBef>
                <a:spcPct val="20000"/>
              </a:spcBef>
              <a:buClr>
                <a:srgbClr val="998146"/>
              </a:buClr>
              <a:buChar char="–"/>
              <a:defRPr sz="4000">
                <a:solidFill>
                  <a:schemeClr val="tx1"/>
                </a:solidFill>
                <a:latin typeface="Georgia" panose="02040502050405020303" pitchFamily="18" charset="0"/>
              </a:defRPr>
            </a:lvl1pPr>
            <a:lvl2pPr marL="742950" indent="-285750">
              <a:spcBef>
                <a:spcPct val="20000"/>
              </a:spcBef>
              <a:buClr>
                <a:srgbClr val="998146"/>
              </a:buClr>
              <a:buChar char="–"/>
              <a:defRPr sz="4000">
                <a:solidFill>
                  <a:schemeClr val="tx1"/>
                </a:solidFill>
                <a:latin typeface="Georgia" panose="02040502050405020303" pitchFamily="18" charset="0"/>
              </a:defRPr>
            </a:lvl2pPr>
            <a:lvl3pPr marL="1143000" indent="-228600">
              <a:spcBef>
                <a:spcPct val="20000"/>
              </a:spcBef>
              <a:buClr>
                <a:srgbClr val="998146"/>
              </a:buClr>
              <a:buChar char="–"/>
              <a:defRPr sz="4000" i="1">
                <a:solidFill>
                  <a:schemeClr val="tx1"/>
                </a:solidFill>
                <a:latin typeface="Georgia" panose="02040502050405020303" pitchFamily="18" charset="0"/>
              </a:defRPr>
            </a:lvl3pPr>
            <a:lvl4pPr marL="1600200" indent="-228600">
              <a:spcBef>
                <a:spcPct val="20000"/>
              </a:spcBef>
              <a:buClr>
                <a:srgbClr val="998146"/>
              </a:buClr>
              <a:buChar char="–"/>
              <a:defRPr sz="4000">
                <a:solidFill>
                  <a:schemeClr val="tx1"/>
                </a:solidFill>
                <a:latin typeface="Georgia" panose="02040502050405020303" pitchFamily="18" charset="0"/>
              </a:defRPr>
            </a:lvl4pPr>
            <a:lvl5pPr marL="2057400" indent="-228600">
              <a:spcBef>
                <a:spcPct val="20000"/>
              </a:spcBef>
              <a:buClr>
                <a:srgbClr val="998146"/>
              </a:buClr>
              <a:buChar char="–"/>
              <a:defRPr sz="4000" i="1">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998146"/>
              </a:buClr>
              <a:buChar char="–"/>
              <a:defRPr sz="4000" i="1">
                <a:solidFill>
                  <a:schemeClr val="tx1"/>
                </a:solidFill>
                <a:latin typeface="Georgia" panose="02040502050405020303" pitchFamily="18" charset="0"/>
              </a:defRPr>
            </a:lvl9pPr>
          </a:lstStyle>
          <a:p>
            <a:pPr marL="0" marR="0" lvl="0" indent="0" algn="r" defTabSz="914400" rtl="0" eaLnBrk="0" fontAlgn="base" latinLnBrk="0" hangingPunct="0">
              <a:lnSpc>
                <a:spcPct val="100000"/>
              </a:lnSpc>
              <a:spcBef>
                <a:spcPct val="20000"/>
              </a:spcBef>
              <a:spcAft>
                <a:spcPct val="0"/>
              </a:spcAft>
              <a:buClr>
                <a:srgbClr val="998146"/>
              </a:buClr>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rPr>
              <a:t>Lukas Wallrich (</a:t>
            </a: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hlinkClick r:id="rId9"/>
              </a:rPr>
              <a:t>l.wallrich@gold.ac.uk</a:t>
            </a:r>
            <a:r>
              <a:rPr kumimoji="0" lang="en-US" altLang="en-US" sz="24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rPr>
              <a:t>) | January 2023 </a:t>
            </a:r>
            <a:r>
              <a:rPr kumimoji="0" lang="en-US" altLang="en-US" sz="100" b="1" i="0" u="none" strike="noStrike" kern="120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Verdana" panose="020B0604030504040204" pitchFamily="34" charset="0"/>
              </a:rPr>
              <a:t>.</a:t>
            </a:r>
            <a:endParaRPr kumimoji="0" lang="en-US" altLang="en-US" sz="100" b="1" i="0" u="none" strike="noStrike" kern="1200" cap="none" spc="0" normalizeH="0" baseline="0" noProof="0" dirty="0">
              <a:ln>
                <a:noFill/>
              </a:ln>
              <a:solidFill>
                <a:srgbClr val="333399"/>
              </a:solidFill>
              <a:effectLst/>
              <a:uLnTx/>
              <a:uFillTx/>
              <a:latin typeface="Calibri" panose="020F050202020403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41058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5A16-C71E-E34F-BA57-02B75C068087}"/>
              </a:ext>
            </a:extLst>
          </p:cNvPr>
          <p:cNvSpPr>
            <a:spLocks noGrp="1"/>
          </p:cNvSpPr>
          <p:nvPr>
            <p:ph type="title"/>
          </p:nvPr>
        </p:nvSpPr>
        <p:spPr>
          <a:xfrm>
            <a:off x="457200" y="332656"/>
            <a:ext cx="8939336" cy="990600"/>
          </a:xfrm>
        </p:spPr>
        <p:txBody>
          <a:bodyPr>
            <a:normAutofit/>
          </a:bodyPr>
          <a:lstStyle/>
          <a:p>
            <a:r>
              <a:rPr lang="en-US" dirty="0"/>
              <a:t>Issues to consider: </a:t>
            </a:r>
            <a:r>
              <a:rPr lang="en-US" i="1" dirty="0"/>
              <a:t>informed</a:t>
            </a:r>
            <a:r>
              <a:rPr lang="en-US" dirty="0"/>
              <a:t> consent</a:t>
            </a:r>
          </a:p>
        </p:txBody>
      </p:sp>
      <p:sp>
        <p:nvSpPr>
          <p:cNvPr id="3" name="Content Placeholder 2">
            <a:extLst>
              <a:ext uri="{FF2B5EF4-FFF2-40B4-BE49-F238E27FC236}">
                <a16:creationId xmlns:a16="http://schemas.microsoft.com/office/drawing/2014/main" id="{BD8503FF-32DA-634F-A2C2-8EB2F359BD2D}"/>
              </a:ext>
            </a:extLst>
          </p:cNvPr>
          <p:cNvSpPr>
            <a:spLocks noGrp="1"/>
          </p:cNvSpPr>
          <p:nvPr>
            <p:ph idx="1"/>
          </p:nvPr>
        </p:nvSpPr>
        <p:spPr>
          <a:xfrm>
            <a:off x="457200" y="1340768"/>
            <a:ext cx="8435280" cy="5517232"/>
          </a:xfrm>
        </p:spPr>
        <p:txBody>
          <a:bodyPr>
            <a:normAutofit fontScale="70000" lnSpcReduction="20000"/>
          </a:bodyPr>
          <a:lstStyle/>
          <a:p>
            <a:pPr marL="0" lvl="0" indent="0">
              <a:spcAft>
                <a:spcPts val="600"/>
              </a:spcAft>
              <a:buNone/>
            </a:pPr>
            <a:r>
              <a:rPr lang="en-US" sz="2800" b="1" dirty="0"/>
              <a:t>Necessary elements</a:t>
            </a:r>
          </a:p>
          <a:p>
            <a:pPr marL="0" lvl="0" indent="0">
              <a:spcAft>
                <a:spcPts val="600"/>
              </a:spcAft>
              <a:buNone/>
            </a:pPr>
            <a:r>
              <a:rPr lang="en-GB" sz="2800" dirty="0"/>
              <a:t>Provide participants with a comprehensive explanation of their rights:</a:t>
            </a:r>
          </a:p>
          <a:p>
            <a:pPr>
              <a:spcAft>
                <a:spcPts val="600"/>
              </a:spcAft>
            </a:pPr>
            <a:r>
              <a:rPr lang="en-GB" dirty="0"/>
              <a:t>to decline participation;</a:t>
            </a:r>
          </a:p>
          <a:p>
            <a:pPr lvl="0">
              <a:spcAft>
                <a:spcPts val="600"/>
              </a:spcAft>
            </a:pPr>
            <a:r>
              <a:rPr lang="en-GB" dirty="0"/>
              <a:t>to withdraw from the activity at any time or refuse to answer any question;</a:t>
            </a:r>
          </a:p>
          <a:p>
            <a:pPr lvl="0">
              <a:spcAft>
                <a:spcPts val="600"/>
              </a:spcAft>
            </a:pPr>
            <a:r>
              <a:rPr lang="en-GB" dirty="0"/>
              <a:t>to have privacy and confidentiality protected</a:t>
            </a:r>
          </a:p>
          <a:p>
            <a:pPr lvl="0">
              <a:spcAft>
                <a:spcPts val="600"/>
              </a:spcAft>
            </a:pPr>
            <a:r>
              <a:rPr lang="en-GB" dirty="0"/>
              <a:t>to turn off a recording device at any time (if appropriate);</a:t>
            </a:r>
          </a:p>
          <a:p>
            <a:pPr lvl="0">
              <a:spcAft>
                <a:spcPts val="600"/>
              </a:spcAft>
            </a:pPr>
            <a:r>
              <a:rPr lang="en-GB" dirty="0"/>
              <a:t>to ask questions at any time </a:t>
            </a:r>
            <a:br>
              <a:rPr lang="en-GB" dirty="0"/>
            </a:br>
            <a:r>
              <a:rPr lang="en-GB" dirty="0"/>
              <a:t>(if possible; surveys need to include contact details);</a:t>
            </a:r>
          </a:p>
          <a:p>
            <a:pPr lvl="0">
              <a:spcAft>
                <a:spcPts val="600"/>
              </a:spcAft>
            </a:pPr>
            <a:r>
              <a:rPr lang="en-GB" dirty="0"/>
              <a:t>to discuss the way in which their data may be used; </a:t>
            </a:r>
          </a:p>
          <a:p>
            <a:pPr lvl="0">
              <a:spcAft>
                <a:spcPts val="600"/>
              </a:spcAft>
            </a:pPr>
            <a:r>
              <a:rPr lang="en-GB" dirty="0"/>
              <a:t>to withdraw consent for data use </a:t>
            </a:r>
            <a:r>
              <a:rPr lang="en-GB" i="1" dirty="0"/>
              <a:t>after </a:t>
            </a:r>
            <a:r>
              <a:rPr lang="en-GB" dirty="0"/>
              <a:t>their participation, for as long as reasonably possible (e.g., until data analysis is started, cf. special rules for anonymous questionnaires and focus groups); and</a:t>
            </a:r>
          </a:p>
          <a:p>
            <a:pPr lvl="0">
              <a:spcAft>
                <a:spcPts val="600"/>
              </a:spcAft>
            </a:pPr>
            <a:r>
              <a:rPr lang="en-GB" dirty="0"/>
              <a:t>to receive information about the outcome of the activity in an appropriate form.</a:t>
            </a:r>
          </a:p>
          <a:p>
            <a:pPr lvl="0">
              <a:spcAft>
                <a:spcPts val="600"/>
              </a:spcAft>
            </a:pPr>
            <a:r>
              <a:rPr lang="en-GB" i="1" dirty="0">
                <a:solidFill>
                  <a:schemeClr val="accent2"/>
                </a:solidFill>
              </a:rPr>
              <a:t>Use templates on Moodle – also for information sheet and debrief</a:t>
            </a:r>
          </a:p>
        </p:txBody>
      </p:sp>
    </p:spTree>
    <p:extLst>
      <p:ext uri="{BB962C8B-B14F-4D97-AF65-F5344CB8AC3E}">
        <p14:creationId xmlns:p14="http://schemas.microsoft.com/office/powerpoint/2010/main" val="298064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5760A-E7BC-224E-B50A-B3C331A30377}"/>
              </a:ext>
            </a:extLst>
          </p:cNvPr>
          <p:cNvSpPr>
            <a:spLocks noGrp="1"/>
          </p:cNvSpPr>
          <p:nvPr>
            <p:ph type="title"/>
          </p:nvPr>
        </p:nvSpPr>
        <p:spPr>
          <a:xfrm>
            <a:off x="457200" y="533400"/>
            <a:ext cx="8686800" cy="990600"/>
          </a:xfrm>
        </p:spPr>
        <p:txBody>
          <a:bodyPr>
            <a:noAutofit/>
          </a:bodyPr>
          <a:lstStyle/>
          <a:p>
            <a:r>
              <a:rPr lang="en-US" sz="3400" dirty="0"/>
              <a:t>Issues to consider: conflicts of interest</a:t>
            </a:r>
          </a:p>
        </p:txBody>
      </p:sp>
      <p:sp>
        <p:nvSpPr>
          <p:cNvPr id="3" name="Content Placeholder 2">
            <a:extLst>
              <a:ext uri="{FF2B5EF4-FFF2-40B4-BE49-F238E27FC236}">
                <a16:creationId xmlns:a16="http://schemas.microsoft.com/office/drawing/2014/main" id="{35E20AAC-44B0-D34D-8CB4-FBFCBE847EDD}"/>
              </a:ext>
            </a:extLst>
          </p:cNvPr>
          <p:cNvSpPr>
            <a:spLocks noGrp="1"/>
          </p:cNvSpPr>
          <p:nvPr>
            <p:ph idx="1"/>
          </p:nvPr>
        </p:nvSpPr>
        <p:spPr>
          <a:xfrm>
            <a:off x="457200" y="1524000"/>
            <a:ext cx="8229600" cy="5141168"/>
          </a:xfrm>
        </p:spPr>
        <p:txBody>
          <a:bodyPr>
            <a:normAutofit lnSpcReduction="10000"/>
          </a:bodyPr>
          <a:lstStyle/>
          <a:p>
            <a:pPr>
              <a:spcAft>
                <a:spcPts val="600"/>
              </a:spcAft>
            </a:pPr>
            <a:r>
              <a:rPr lang="en-US" b="1" dirty="0"/>
              <a:t>Conflicts of interest</a:t>
            </a:r>
          </a:p>
          <a:p>
            <a:pPr lvl="1">
              <a:spcAft>
                <a:spcPts val="600"/>
              </a:spcAft>
            </a:pPr>
            <a:r>
              <a:rPr lang="en-US" dirty="0"/>
              <a:t>Do you have a personal stake in the outcome of your research? E.g., evaluating your own work/product?</a:t>
            </a:r>
          </a:p>
          <a:p>
            <a:pPr lvl="1">
              <a:spcAft>
                <a:spcPts val="600"/>
              </a:spcAft>
            </a:pPr>
            <a:r>
              <a:rPr lang="en-US" dirty="0"/>
              <a:t>Is the research sponsored by an organization?</a:t>
            </a:r>
          </a:p>
          <a:p>
            <a:pPr lvl="1">
              <a:spcAft>
                <a:spcPts val="600"/>
              </a:spcAft>
            </a:pPr>
            <a:r>
              <a:rPr lang="en-US" dirty="0"/>
              <a:t>Do you work for the organization where you are conducting the research? (</a:t>
            </a:r>
            <a:r>
              <a:rPr lang="en-US" i="1" dirty="0"/>
              <a:t>see guidance note on Moodle</a:t>
            </a:r>
            <a:r>
              <a:rPr lang="en-US" dirty="0"/>
              <a:t>)</a:t>
            </a:r>
          </a:p>
          <a:p>
            <a:pPr lvl="1">
              <a:spcAft>
                <a:spcPts val="600"/>
              </a:spcAft>
            </a:pPr>
            <a:endParaRPr lang="en-GB" dirty="0"/>
          </a:p>
          <a:p>
            <a:pPr lvl="1">
              <a:spcAft>
                <a:spcPts val="600"/>
              </a:spcAft>
            </a:pPr>
            <a:r>
              <a:rPr lang="en-GB" dirty="0"/>
              <a:t>Participants must be informed of potential conflicts of interest</a:t>
            </a:r>
          </a:p>
          <a:p>
            <a:pPr lvl="1">
              <a:spcAft>
                <a:spcPts val="600"/>
              </a:spcAft>
            </a:pPr>
            <a:r>
              <a:rPr lang="en-GB" dirty="0"/>
              <a:t>Important to understand that as a researcher you may not have the same rights granted you in your work role (e.g., access to certain information)</a:t>
            </a:r>
          </a:p>
          <a:p>
            <a:pPr lvl="1">
              <a:spcAft>
                <a:spcPts val="600"/>
              </a:spcAft>
            </a:pPr>
            <a:r>
              <a:rPr lang="en-GB" i="1" dirty="0">
                <a:solidFill>
                  <a:schemeClr val="accent2"/>
                </a:solidFill>
              </a:rPr>
              <a:t>Declare COIs and be reflective about them</a:t>
            </a:r>
          </a:p>
          <a:p>
            <a:pPr lvl="1">
              <a:spcAft>
                <a:spcPts val="600"/>
              </a:spcAft>
            </a:pPr>
            <a:endParaRPr lang="en-GB" dirty="0"/>
          </a:p>
        </p:txBody>
      </p:sp>
    </p:spTree>
    <p:extLst>
      <p:ext uri="{BB962C8B-B14F-4D97-AF65-F5344CB8AC3E}">
        <p14:creationId xmlns:p14="http://schemas.microsoft.com/office/powerpoint/2010/main" val="358108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2F65-A837-DE41-94CC-026C9FDE2D81}"/>
              </a:ext>
            </a:extLst>
          </p:cNvPr>
          <p:cNvSpPr>
            <a:spLocks noGrp="1"/>
          </p:cNvSpPr>
          <p:nvPr>
            <p:ph type="title"/>
          </p:nvPr>
        </p:nvSpPr>
        <p:spPr>
          <a:xfrm>
            <a:off x="457200" y="533400"/>
            <a:ext cx="8507288" cy="990600"/>
          </a:xfrm>
        </p:spPr>
        <p:txBody>
          <a:bodyPr>
            <a:normAutofit/>
          </a:bodyPr>
          <a:lstStyle/>
          <a:p>
            <a:r>
              <a:rPr lang="en-US" dirty="0"/>
              <a:t>Issues to consider: data protection</a:t>
            </a:r>
          </a:p>
        </p:txBody>
      </p:sp>
      <p:sp>
        <p:nvSpPr>
          <p:cNvPr id="3" name="Content Placeholder 2">
            <a:extLst>
              <a:ext uri="{FF2B5EF4-FFF2-40B4-BE49-F238E27FC236}">
                <a16:creationId xmlns:a16="http://schemas.microsoft.com/office/drawing/2014/main" id="{9584D100-0407-2543-ACCE-BB038283C928}"/>
              </a:ext>
            </a:extLst>
          </p:cNvPr>
          <p:cNvSpPr>
            <a:spLocks noGrp="1"/>
          </p:cNvSpPr>
          <p:nvPr>
            <p:ph idx="1"/>
          </p:nvPr>
        </p:nvSpPr>
        <p:spPr>
          <a:xfrm>
            <a:off x="628650" y="1825625"/>
            <a:ext cx="7886700" cy="4644448"/>
          </a:xfrm>
        </p:spPr>
        <p:txBody>
          <a:bodyPr>
            <a:normAutofit fontScale="77500" lnSpcReduction="20000"/>
          </a:bodyPr>
          <a:lstStyle/>
          <a:p>
            <a:pPr>
              <a:lnSpc>
                <a:spcPct val="120000"/>
              </a:lnSpc>
              <a:spcAft>
                <a:spcPts val="600"/>
              </a:spcAft>
            </a:pPr>
            <a:r>
              <a:rPr lang="en-GB" b="1" dirty="0"/>
              <a:t>Data integrity</a:t>
            </a:r>
          </a:p>
          <a:p>
            <a:pPr lvl="1">
              <a:lnSpc>
                <a:spcPct val="120000"/>
              </a:lnSpc>
              <a:spcAft>
                <a:spcPts val="600"/>
              </a:spcAft>
            </a:pPr>
            <a:r>
              <a:rPr lang="en-GB" dirty="0"/>
              <a:t>Consider how the research data </a:t>
            </a:r>
            <a:br>
              <a:rPr lang="en-GB" dirty="0"/>
            </a:br>
            <a:r>
              <a:rPr lang="en-GB" dirty="0"/>
              <a:t>will be stored and kept secure</a:t>
            </a:r>
          </a:p>
          <a:p>
            <a:pPr lvl="1">
              <a:lnSpc>
                <a:spcPct val="120000"/>
              </a:lnSpc>
              <a:spcAft>
                <a:spcPts val="600"/>
              </a:spcAft>
            </a:pPr>
            <a:r>
              <a:rPr lang="en-GB" dirty="0"/>
              <a:t>How long will </a:t>
            </a:r>
            <a:r>
              <a:rPr lang="en-GB" i="1" dirty="0"/>
              <a:t>identifiable </a:t>
            </a:r>
            <a:r>
              <a:rPr lang="en-GB" dirty="0"/>
              <a:t>data be kept for? </a:t>
            </a:r>
            <a:br>
              <a:rPr lang="en-GB" dirty="0"/>
            </a:br>
            <a:r>
              <a:rPr lang="en-GB" dirty="0"/>
              <a:t>(Balance research integrity with risk.)</a:t>
            </a:r>
          </a:p>
          <a:p>
            <a:pPr lvl="1">
              <a:lnSpc>
                <a:spcPct val="120000"/>
              </a:lnSpc>
              <a:spcAft>
                <a:spcPts val="600"/>
              </a:spcAft>
            </a:pPr>
            <a:r>
              <a:rPr lang="en-GB" dirty="0"/>
              <a:t>How will data be shared? </a:t>
            </a:r>
            <a:br>
              <a:rPr lang="en-GB" dirty="0"/>
            </a:br>
            <a:r>
              <a:rPr lang="en-GB" dirty="0"/>
              <a:t>(Note than Open Data is a requirement if you want</a:t>
            </a:r>
            <a:br>
              <a:rPr lang="en-GB" dirty="0"/>
            </a:br>
            <a:r>
              <a:rPr lang="en-GB" dirty="0"/>
              <a:t>to publish your research.)</a:t>
            </a:r>
          </a:p>
          <a:p>
            <a:pPr lvl="1">
              <a:lnSpc>
                <a:spcPct val="120000"/>
              </a:lnSpc>
              <a:spcAft>
                <a:spcPts val="600"/>
              </a:spcAft>
            </a:pPr>
            <a:r>
              <a:rPr lang="en-GB" dirty="0"/>
              <a:t>Comply with data protection legislation</a:t>
            </a:r>
          </a:p>
          <a:p>
            <a:pPr lvl="2">
              <a:lnSpc>
                <a:spcPct val="120000"/>
              </a:lnSpc>
              <a:spcAft>
                <a:spcPts val="600"/>
              </a:spcAft>
            </a:pPr>
            <a:r>
              <a:rPr lang="en-GB" dirty="0"/>
              <a:t>UK GDPR: </a:t>
            </a:r>
            <a:r>
              <a:rPr lang="en-GB" dirty="0">
                <a:hlinkClick r:id="rId3"/>
              </a:rPr>
              <a:t>ICO guide</a:t>
            </a:r>
            <a:endParaRPr lang="en-GB" dirty="0"/>
          </a:p>
          <a:p>
            <a:pPr lvl="2">
              <a:lnSpc>
                <a:spcPct val="120000"/>
              </a:lnSpc>
              <a:spcAft>
                <a:spcPts val="600"/>
              </a:spcAft>
            </a:pPr>
            <a:r>
              <a:rPr lang="en-GB" dirty="0"/>
              <a:t>Section 12 of Birkbeck’s </a:t>
            </a:r>
            <a:r>
              <a:rPr lang="en-GB" dirty="0">
                <a:hlinkClick r:id="rId4"/>
              </a:rPr>
              <a:t>Research Integrity Code of Practice</a:t>
            </a:r>
            <a:endParaRPr lang="en-GB" dirty="0"/>
          </a:p>
          <a:p>
            <a:pPr lvl="2">
              <a:lnSpc>
                <a:spcPct val="120000"/>
              </a:lnSpc>
              <a:spcAft>
                <a:spcPts val="600"/>
              </a:spcAft>
            </a:pPr>
            <a:r>
              <a:rPr lang="en-GB" dirty="0"/>
              <a:t>Birkbeck </a:t>
            </a:r>
            <a:r>
              <a:rPr lang="en-GB" dirty="0">
                <a:hlinkClick r:id="rId5"/>
              </a:rPr>
              <a:t>Data Protection Policy</a:t>
            </a:r>
            <a:endParaRPr lang="en-GB" dirty="0"/>
          </a:p>
          <a:p>
            <a:pPr lvl="2">
              <a:spcAft>
                <a:spcPts val="600"/>
              </a:spcAft>
            </a:pPr>
            <a:endParaRPr lang="en-GB" dirty="0"/>
          </a:p>
          <a:p>
            <a:pPr>
              <a:spcAft>
                <a:spcPts val="600"/>
              </a:spcAft>
            </a:pPr>
            <a:endParaRPr lang="en-US" dirty="0"/>
          </a:p>
        </p:txBody>
      </p:sp>
    </p:spTree>
    <p:extLst>
      <p:ext uri="{BB962C8B-B14F-4D97-AF65-F5344CB8AC3E}">
        <p14:creationId xmlns:p14="http://schemas.microsoft.com/office/powerpoint/2010/main" val="428440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17D5-5E00-1D48-B838-270A5E62A135}"/>
              </a:ext>
            </a:extLst>
          </p:cNvPr>
          <p:cNvSpPr>
            <a:spLocks noGrp="1"/>
          </p:cNvSpPr>
          <p:nvPr>
            <p:ph type="title"/>
          </p:nvPr>
        </p:nvSpPr>
        <p:spPr/>
        <p:txBody>
          <a:bodyPr/>
          <a:lstStyle/>
          <a:p>
            <a:r>
              <a:rPr lang="en-US" dirty="0"/>
              <a:t>Data Management and data security</a:t>
            </a:r>
          </a:p>
        </p:txBody>
      </p:sp>
      <p:sp>
        <p:nvSpPr>
          <p:cNvPr id="3" name="Content Placeholder 2">
            <a:extLst>
              <a:ext uri="{FF2B5EF4-FFF2-40B4-BE49-F238E27FC236}">
                <a16:creationId xmlns:a16="http://schemas.microsoft.com/office/drawing/2014/main" id="{E35227F5-8DE1-F249-8486-BA425258C34D}"/>
              </a:ext>
            </a:extLst>
          </p:cNvPr>
          <p:cNvSpPr>
            <a:spLocks noGrp="1"/>
          </p:cNvSpPr>
          <p:nvPr>
            <p:ph idx="1"/>
          </p:nvPr>
        </p:nvSpPr>
        <p:spPr>
          <a:xfrm>
            <a:off x="628650" y="1825625"/>
            <a:ext cx="7886700" cy="4561320"/>
          </a:xfrm>
        </p:spPr>
        <p:txBody>
          <a:bodyPr>
            <a:normAutofit fontScale="92500"/>
          </a:bodyPr>
          <a:lstStyle/>
          <a:p>
            <a:r>
              <a:rPr lang="en-GB" dirty="0"/>
              <a:t>Do not collect identifying and personal information unless this is needed for the purpose of your project. </a:t>
            </a:r>
          </a:p>
          <a:p>
            <a:r>
              <a:rPr lang="en-GB" dirty="0"/>
              <a:t>Where identifying and personal information is collected </a:t>
            </a:r>
            <a:r>
              <a:rPr lang="en-GB" b="1" dirty="0"/>
              <a:t>anonymise or pseudonymise the data asap</a:t>
            </a:r>
            <a:r>
              <a:rPr lang="en-GB" dirty="0"/>
              <a:t>.</a:t>
            </a:r>
          </a:p>
          <a:p>
            <a:r>
              <a:rPr lang="en-GB" dirty="0"/>
              <a:t>Password protect your raw data, </a:t>
            </a:r>
            <a:br>
              <a:rPr lang="en-GB" dirty="0"/>
            </a:br>
            <a:r>
              <a:rPr lang="en-GB" dirty="0"/>
              <a:t>particularly any identifying information. </a:t>
            </a:r>
          </a:p>
          <a:p>
            <a:r>
              <a:rPr lang="en-GB" dirty="0"/>
              <a:t>Any identifying and personal data must </a:t>
            </a:r>
            <a:r>
              <a:rPr lang="en-GB" b="1" dirty="0"/>
              <a:t>not be stored on a portable device</a:t>
            </a:r>
            <a:r>
              <a:rPr lang="en-GB" dirty="0"/>
              <a:t>, such as a memory stick. Laptops must be encrypted.</a:t>
            </a:r>
          </a:p>
          <a:p>
            <a:r>
              <a:rPr lang="en-GB" b="1" dirty="0"/>
              <a:t>Use your Birkbeck email account (required)</a:t>
            </a:r>
            <a:r>
              <a:rPr lang="en-GB" dirty="0"/>
              <a:t> and</a:t>
            </a:r>
            <a:br>
              <a:rPr lang="en-GB" dirty="0"/>
            </a:br>
            <a:r>
              <a:rPr lang="en-GB" dirty="0"/>
              <a:t>your Birkbeck OneDrive (recommended)</a:t>
            </a:r>
            <a:endParaRPr lang="en-US" dirty="0"/>
          </a:p>
        </p:txBody>
      </p:sp>
    </p:spTree>
    <p:extLst>
      <p:ext uri="{BB962C8B-B14F-4D97-AF65-F5344CB8AC3E}">
        <p14:creationId xmlns:p14="http://schemas.microsoft.com/office/powerpoint/2010/main" val="28256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7E74-59EF-5C7B-565A-3F8185C00957}"/>
              </a:ext>
            </a:extLst>
          </p:cNvPr>
          <p:cNvSpPr>
            <a:spLocks noGrp="1"/>
          </p:cNvSpPr>
          <p:nvPr>
            <p:ph type="title"/>
          </p:nvPr>
        </p:nvSpPr>
        <p:spPr/>
        <p:txBody>
          <a:bodyPr/>
          <a:lstStyle/>
          <a:p>
            <a:r>
              <a:rPr lang="en-US" dirty="0"/>
              <a:t>Special category data</a:t>
            </a:r>
          </a:p>
        </p:txBody>
      </p:sp>
      <p:sp>
        <p:nvSpPr>
          <p:cNvPr id="3" name="Content Placeholder 2">
            <a:extLst>
              <a:ext uri="{FF2B5EF4-FFF2-40B4-BE49-F238E27FC236}">
                <a16:creationId xmlns:a16="http://schemas.microsoft.com/office/drawing/2014/main" id="{059F2C6F-4550-9D21-4CC2-638B7EB88D42}"/>
              </a:ext>
            </a:extLst>
          </p:cNvPr>
          <p:cNvSpPr>
            <a:spLocks noGrp="1"/>
          </p:cNvSpPr>
          <p:nvPr>
            <p:ph idx="1"/>
          </p:nvPr>
        </p:nvSpPr>
        <p:spPr>
          <a:xfrm>
            <a:off x="628650" y="1690689"/>
            <a:ext cx="7886700" cy="4667249"/>
          </a:xfrm>
        </p:spPr>
        <p:txBody>
          <a:bodyPr>
            <a:normAutofit fontScale="92500" lnSpcReduction="10000"/>
          </a:bodyPr>
          <a:lstStyle/>
          <a:p>
            <a:r>
              <a:rPr lang="en-US" dirty="0"/>
              <a:t>GDPR offers special protection for </a:t>
            </a:r>
            <a:br>
              <a:rPr lang="en-US" dirty="0"/>
            </a:br>
            <a:r>
              <a:rPr lang="en-US" dirty="0"/>
              <a:t>some categories of data:</a:t>
            </a:r>
          </a:p>
          <a:p>
            <a:pPr lvl="1"/>
            <a:r>
              <a:rPr lang="en-US" dirty="0"/>
              <a:t>Racial and ethnic origin</a:t>
            </a:r>
          </a:p>
          <a:p>
            <a:pPr lvl="1"/>
            <a:r>
              <a:rPr lang="en-US" dirty="0"/>
              <a:t>Political opinions</a:t>
            </a:r>
          </a:p>
          <a:p>
            <a:pPr lvl="1"/>
            <a:r>
              <a:rPr lang="en-US" dirty="0"/>
              <a:t>Religious and philosophical beliefs</a:t>
            </a:r>
          </a:p>
          <a:p>
            <a:pPr lvl="1"/>
            <a:r>
              <a:rPr lang="en-US" dirty="0"/>
              <a:t>Trade union membership</a:t>
            </a:r>
          </a:p>
          <a:p>
            <a:pPr lvl="1"/>
            <a:r>
              <a:rPr lang="en-US" dirty="0"/>
              <a:t>Health data</a:t>
            </a:r>
          </a:p>
          <a:p>
            <a:pPr lvl="1"/>
            <a:r>
              <a:rPr lang="en-US" dirty="0"/>
              <a:t>Data concerning sex life or sexual orientation</a:t>
            </a:r>
          </a:p>
          <a:p>
            <a:pPr lvl="1"/>
            <a:r>
              <a:rPr lang="en-US" dirty="0">
                <a:solidFill>
                  <a:schemeClr val="accent3"/>
                </a:solidFill>
              </a:rPr>
              <a:t>Genetic data</a:t>
            </a:r>
          </a:p>
          <a:p>
            <a:pPr lvl="1"/>
            <a:r>
              <a:rPr lang="en-US" dirty="0">
                <a:solidFill>
                  <a:schemeClr val="accent3"/>
                </a:solidFill>
              </a:rPr>
              <a:t>Biometric identification data</a:t>
            </a:r>
          </a:p>
          <a:p>
            <a:pPr marL="457200" lvl="1" indent="0">
              <a:buNone/>
            </a:pPr>
            <a:endParaRPr lang="en-US" dirty="0">
              <a:solidFill>
                <a:schemeClr val="accent3"/>
              </a:solidFill>
            </a:endParaRPr>
          </a:p>
          <a:p>
            <a:r>
              <a:rPr lang="en-US" dirty="0"/>
              <a:t>To collect them:</a:t>
            </a:r>
          </a:p>
          <a:p>
            <a:pPr lvl="1"/>
            <a:r>
              <a:rPr lang="en-US" dirty="0"/>
              <a:t>Need justification &amp; Data Management Plan</a:t>
            </a:r>
          </a:p>
        </p:txBody>
      </p:sp>
    </p:spTree>
    <p:extLst>
      <p:ext uri="{BB962C8B-B14F-4D97-AF65-F5344CB8AC3E}">
        <p14:creationId xmlns:p14="http://schemas.microsoft.com/office/powerpoint/2010/main" val="131084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2551-EBB2-304D-8438-41CFA1D5E10D}"/>
              </a:ext>
            </a:extLst>
          </p:cNvPr>
          <p:cNvSpPr>
            <a:spLocks noGrp="1"/>
          </p:cNvSpPr>
          <p:nvPr>
            <p:ph type="title"/>
          </p:nvPr>
        </p:nvSpPr>
        <p:spPr/>
        <p:txBody>
          <a:bodyPr/>
          <a:lstStyle/>
          <a:p>
            <a:r>
              <a:rPr lang="en-US" dirty="0"/>
              <a:t>Data collection platforms</a:t>
            </a:r>
          </a:p>
        </p:txBody>
      </p:sp>
      <p:sp>
        <p:nvSpPr>
          <p:cNvPr id="3" name="Content Placeholder 2">
            <a:extLst>
              <a:ext uri="{FF2B5EF4-FFF2-40B4-BE49-F238E27FC236}">
                <a16:creationId xmlns:a16="http://schemas.microsoft.com/office/drawing/2014/main" id="{17079A3B-547C-B349-9988-EF90E8D91668}"/>
              </a:ext>
            </a:extLst>
          </p:cNvPr>
          <p:cNvSpPr>
            <a:spLocks noGrp="1"/>
          </p:cNvSpPr>
          <p:nvPr>
            <p:ph idx="1"/>
          </p:nvPr>
        </p:nvSpPr>
        <p:spPr>
          <a:xfrm>
            <a:off x="628650" y="1825624"/>
            <a:ext cx="7886700" cy="4667249"/>
          </a:xfrm>
        </p:spPr>
        <p:txBody>
          <a:bodyPr>
            <a:normAutofit fontScale="85000" lnSpcReduction="20000"/>
          </a:bodyPr>
          <a:lstStyle/>
          <a:p>
            <a:r>
              <a:rPr lang="en-US" dirty="0"/>
              <a:t>For </a:t>
            </a:r>
            <a:r>
              <a:rPr lang="en-US" b="1" dirty="0"/>
              <a:t>questionnaires</a:t>
            </a:r>
            <a:r>
              <a:rPr lang="en-US" dirty="0"/>
              <a:t>, we strongly recommend </a:t>
            </a:r>
            <a:r>
              <a:rPr lang="en-US" b="1" dirty="0"/>
              <a:t>Qualtrics</a:t>
            </a:r>
            <a:endParaRPr lang="en-US" dirty="0"/>
          </a:p>
          <a:p>
            <a:r>
              <a:rPr lang="en-GB" dirty="0"/>
              <a:t>The Department has a licence </a:t>
            </a:r>
            <a:r>
              <a:rPr lang="en-GB" u="sng" dirty="0">
                <a:hlinkClick r:id="rId3"/>
              </a:rPr>
              <a:t>https://bbk.eu.qualtrics.com</a:t>
            </a:r>
            <a:r>
              <a:rPr lang="en-GB" dirty="0"/>
              <a:t>. </a:t>
            </a:r>
          </a:p>
          <a:p>
            <a:endParaRPr lang="en-GB" dirty="0"/>
          </a:p>
          <a:p>
            <a:r>
              <a:rPr lang="en-GB" dirty="0"/>
              <a:t>You can use Google Docs or SurveyMonkey </a:t>
            </a:r>
            <a:r>
              <a:rPr lang="en-GB" b="1" u="sng" dirty="0"/>
              <a:t>only</a:t>
            </a:r>
            <a:r>
              <a:rPr lang="en-GB" dirty="0"/>
              <a:t> for questionnaires that do not collect identifying or personal information </a:t>
            </a:r>
          </a:p>
          <a:p>
            <a:r>
              <a:rPr lang="en-GB" dirty="0"/>
              <a:t>Where participants can directly or indirectly be identified in your data, you have to use Qualtrics.  </a:t>
            </a:r>
          </a:p>
          <a:p>
            <a:r>
              <a:rPr lang="en-GB" dirty="0"/>
              <a:t>Guidance on how to set up a Qualtrics account is </a:t>
            </a:r>
            <a:br>
              <a:rPr lang="en-GB" dirty="0"/>
            </a:br>
            <a:r>
              <a:rPr lang="en-GB" dirty="0"/>
              <a:t>on the RP Moodle page</a:t>
            </a:r>
          </a:p>
          <a:p>
            <a:endParaRPr lang="en-GB" dirty="0"/>
          </a:p>
          <a:p>
            <a:r>
              <a:rPr lang="en-GB" dirty="0"/>
              <a:t>For online </a:t>
            </a:r>
            <a:r>
              <a:rPr lang="en-GB" b="1" dirty="0"/>
              <a:t>interviews</a:t>
            </a:r>
            <a:r>
              <a:rPr lang="en-GB" dirty="0"/>
              <a:t>, you must use </a:t>
            </a:r>
            <a:r>
              <a:rPr lang="en-GB" b="1" dirty="0"/>
              <a:t>Teams</a:t>
            </a:r>
            <a:r>
              <a:rPr lang="en-GB" dirty="0"/>
              <a:t> – </a:t>
            </a:r>
            <a:br>
              <a:rPr lang="en-GB" dirty="0"/>
            </a:br>
            <a:r>
              <a:rPr lang="en-GB" dirty="0"/>
              <a:t>Zoom is not allowed.</a:t>
            </a:r>
          </a:p>
          <a:p>
            <a:endParaRPr lang="en-US" dirty="0"/>
          </a:p>
        </p:txBody>
      </p:sp>
    </p:spTree>
    <p:extLst>
      <p:ext uri="{BB962C8B-B14F-4D97-AF65-F5344CB8AC3E}">
        <p14:creationId xmlns:p14="http://schemas.microsoft.com/office/powerpoint/2010/main" val="424587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900E-3F86-734D-BADD-18B2C09FB830}"/>
              </a:ext>
            </a:extLst>
          </p:cNvPr>
          <p:cNvSpPr>
            <a:spLocks noGrp="1"/>
          </p:cNvSpPr>
          <p:nvPr>
            <p:ph type="title"/>
          </p:nvPr>
        </p:nvSpPr>
        <p:spPr/>
        <p:txBody>
          <a:bodyPr>
            <a:normAutofit/>
          </a:bodyPr>
          <a:lstStyle/>
          <a:p>
            <a:r>
              <a:rPr lang="en-US" dirty="0"/>
              <a:t>Ethics approval process</a:t>
            </a:r>
            <a:br>
              <a:rPr lang="en-US" dirty="0"/>
            </a:br>
            <a:r>
              <a:rPr lang="en-US" sz="2700" dirty="0"/>
              <a:t>(for anyone collection data in 2023!)</a:t>
            </a:r>
          </a:p>
        </p:txBody>
      </p:sp>
      <p:sp>
        <p:nvSpPr>
          <p:cNvPr id="3" name="Content Placeholder 2">
            <a:extLst>
              <a:ext uri="{FF2B5EF4-FFF2-40B4-BE49-F238E27FC236}">
                <a16:creationId xmlns:a16="http://schemas.microsoft.com/office/drawing/2014/main" id="{F14206CC-2BA5-4F4D-B963-2E5F01AF8078}"/>
              </a:ext>
            </a:extLst>
          </p:cNvPr>
          <p:cNvSpPr>
            <a:spLocks noGrp="1"/>
          </p:cNvSpPr>
          <p:nvPr>
            <p:ph idx="1"/>
          </p:nvPr>
        </p:nvSpPr>
        <p:spPr>
          <a:xfrm>
            <a:off x="628650" y="1825624"/>
            <a:ext cx="7886700" cy="4667249"/>
          </a:xfrm>
        </p:spPr>
        <p:txBody>
          <a:bodyPr>
            <a:normAutofit fontScale="70000" lnSpcReduction="20000"/>
          </a:bodyPr>
          <a:lstStyle/>
          <a:p>
            <a:pPr marL="457200" indent="-457200">
              <a:buFont typeface="+mj-lt"/>
              <a:buAutoNum type="arabicPeriod"/>
            </a:pPr>
            <a:r>
              <a:rPr lang="en-US" dirty="0"/>
              <a:t>Complete the ethics application form </a:t>
            </a:r>
            <a:r>
              <a:rPr lang="en-US" sz="1600" b="1" i="1" dirty="0">
                <a:solidFill>
                  <a:schemeClr val="accent2"/>
                </a:solidFill>
              </a:rPr>
              <a:t>(on Moodle)</a:t>
            </a:r>
          </a:p>
          <a:p>
            <a:pPr marL="457200" indent="-457200">
              <a:buFont typeface="+mj-lt"/>
              <a:buAutoNum type="arabicPeriod"/>
            </a:pPr>
            <a:r>
              <a:rPr lang="en-US" dirty="0"/>
              <a:t>Complete Data Management Plan if required </a:t>
            </a:r>
            <a:r>
              <a:rPr lang="en-US" sz="1600" b="1" i="1" dirty="0">
                <a:solidFill>
                  <a:srgbClr val="ED7D31"/>
                </a:solidFill>
              </a:rPr>
              <a:t>(on Moodle)*</a:t>
            </a:r>
            <a:endParaRPr lang="en-US" dirty="0"/>
          </a:p>
          <a:p>
            <a:pPr marL="457200" indent="-457200">
              <a:buFont typeface="+mj-lt"/>
              <a:buAutoNum type="arabicPeriod"/>
            </a:pPr>
            <a:r>
              <a:rPr lang="en-US" dirty="0"/>
              <a:t>Include all accompanying documentation (information sheet, consent, debrief, questions/questionnaire) </a:t>
            </a:r>
            <a:r>
              <a:rPr lang="en-US" sz="1600" b="1" i="1" dirty="0">
                <a:solidFill>
                  <a:srgbClr val="ED7D31"/>
                </a:solidFill>
              </a:rPr>
              <a:t>(on Moodle)*</a:t>
            </a:r>
            <a:endParaRPr lang="en-US" dirty="0"/>
          </a:p>
          <a:p>
            <a:pPr marL="457200" indent="-457200">
              <a:buFont typeface="+mj-lt"/>
              <a:buAutoNum type="arabicPeriod"/>
            </a:pPr>
            <a:r>
              <a:rPr lang="en-US" dirty="0"/>
              <a:t>Determine classification level: </a:t>
            </a:r>
            <a:br>
              <a:rPr lang="en-US" dirty="0"/>
            </a:br>
            <a:r>
              <a:rPr lang="en-US" b="1" dirty="0">
                <a:solidFill>
                  <a:srgbClr val="7030A0"/>
                </a:solidFill>
              </a:rPr>
              <a:t>Routine, Sensitive, Extremely Sensitive</a:t>
            </a:r>
          </a:p>
          <a:p>
            <a:pPr marL="457200" indent="-457200">
              <a:buFont typeface="+mj-lt"/>
              <a:buAutoNum type="arabicPeriod"/>
            </a:pPr>
            <a:r>
              <a:rPr lang="en-US" dirty="0"/>
              <a:t>Revise with supervisor until approved</a:t>
            </a:r>
          </a:p>
          <a:p>
            <a:pPr marL="457200" lvl="1" indent="0">
              <a:buNone/>
            </a:pPr>
            <a:r>
              <a:rPr lang="en-US" i="1" dirty="0">
                <a:solidFill>
                  <a:srgbClr val="FF0000"/>
                </a:solidFill>
              </a:rPr>
              <a:t>DEADLINE for complete draft: 1 May 2023</a:t>
            </a:r>
          </a:p>
          <a:p>
            <a:pPr marL="457200" lvl="1" indent="0">
              <a:buNone/>
            </a:pPr>
            <a:r>
              <a:rPr lang="en-US" i="1" dirty="0"/>
              <a:t>Allow time for revisions, and higher-level approval unless routine</a:t>
            </a:r>
          </a:p>
          <a:p>
            <a:pPr marL="457200" indent="-457200">
              <a:buFont typeface="+mj-lt"/>
              <a:buAutoNum type="arabicPeriod"/>
            </a:pPr>
            <a:r>
              <a:rPr lang="en-US" dirty="0"/>
              <a:t>Upload to College system and obtain approval number</a:t>
            </a:r>
          </a:p>
          <a:p>
            <a:pPr marL="457200" indent="-457200">
              <a:buFont typeface="+mj-lt"/>
              <a:buAutoNum type="arabicPeriod"/>
            </a:pPr>
            <a:r>
              <a:rPr lang="en-US" dirty="0"/>
              <a:t>Submit signed form with number on Moodle</a:t>
            </a:r>
          </a:p>
          <a:p>
            <a:pPr marL="457200" lvl="1" indent="0">
              <a:buNone/>
            </a:pPr>
            <a:r>
              <a:rPr lang="en-US" i="1" dirty="0">
                <a:solidFill>
                  <a:srgbClr val="FF0000"/>
                </a:solidFill>
              </a:rPr>
              <a:t>DEADLINE: 1 July 2023</a:t>
            </a:r>
          </a:p>
          <a:p>
            <a:pPr marL="457200" indent="-457200">
              <a:buFont typeface="+mj-lt"/>
              <a:buAutoNum type="arabicPeriod"/>
            </a:pPr>
            <a:r>
              <a:rPr lang="en-US" b="1" dirty="0">
                <a:solidFill>
                  <a:schemeClr val="accent6"/>
                </a:solidFill>
              </a:rPr>
              <a:t>Start collecting data!</a:t>
            </a:r>
          </a:p>
          <a:p>
            <a:pPr marL="457200" indent="-457200">
              <a:buFont typeface="+mj-lt"/>
              <a:buAutoNum type="arabicPeriod"/>
            </a:pPr>
            <a:endParaRPr lang="en-US" dirty="0"/>
          </a:p>
          <a:p>
            <a:pPr marL="0" indent="0">
              <a:buNone/>
            </a:pPr>
            <a:r>
              <a:rPr lang="en-US" sz="1600" b="1" dirty="0">
                <a:solidFill>
                  <a:schemeClr val="accent2"/>
                </a:solidFill>
              </a:rPr>
              <a:t>* paste with application in one document, </a:t>
            </a:r>
            <a:r>
              <a:rPr lang="en-US" sz="1600" dirty="0">
                <a:solidFill>
                  <a:schemeClr val="accent2"/>
                </a:solidFill>
              </a:rPr>
              <a:t>use section breaks to change page orientation</a:t>
            </a:r>
          </a:p>
          <a:p>
            <a:endParaRPr lang="en-US" dirty="0"/>
          </a:p>
          <a:p>
            <a:endParaRPr lang="en-US" dirty="0"/>
          </a:p>
        </p:txBody>
      </p:sp>
    </p:spTree>
    <p:extLst>
      <p:ext uri="{BB962C8B-B14F-4D97-AF65-F5344CB8AC3E}">
        <p14:creationId xmlns:p14="http://schemas.microsoft.com/office/powerpoint/2010/main" val="30966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of ethical application</a:t>
            </a:r>
          </a:p>
        </p:txBody>
      </p:sp>
      <p:sp>
        <p:nvSpPr>
          <p:cNvPr id="3" name="Content Placeholder 2"/>
          <p:cNvSpPr>
            <a:spLocks noGrp="1"/>
          </p:cNvSpPr>
          <p:nvPr>
            <p:ph idx="1"/>
          </p:nvPr>
        </p:nvSpPr>
        <p:spPr/>
        <p:txBody>
          <a:bodyPr>
            <a:normAutofit/>
          </a:bodyPr>
          <a:lstStyle/>
          <a:p>
            <a:r>
              <a:rPr lang="en-GB" dirty="0"/>
              <a:t>You need to assess if your research is </a:t>
            </a:r>
          </a:p>
          <a:p>
            <a:pPr lvl="1"/>
            <a:r>
              <a:rPr lang="en-GB" dirty="0"/>
              <a:t>routine (i.e. a very typical research design in our field)</a:t>
            </a:r>
          </a:p>
          <a:p>
            <a:pPr lvl="1"/>
            <a:r>
              <a:rPr lang="en-GB" dirty="0"/>
              <a:t>sensitive (see checklist on form and guidance document)</a:t>
            </a:r>
          </a:p>
          <a:p>
            <a:pPr lvl="1"/>
            <a:r>
              <a:rPr lang="en-GB" dirty="0"/>
              <a:t>extremely sensitive  (ditto)</a:t>
            </a:r>
          </a:p>
          <a:p>
            <a:pPr marL="457200" lvl="1" indent="0">
              <a:buNone/>
            </a:pPr>
            <a:endParaRPr lang="en-GB" dirty="0"/>
          </a:p>
          <a:p>
            <a:r>
              <a:rPr lang="en-GB" dirty="0"/>
              <a:t>You need to provide enough information for your supervisor to be able to assess your application</a:t>
            </a:r>
          </a:p>
          <a:p>
            <a:r>
              <a:rPr lang="en-GB" dirty="0"/>
              <a:t>Sometimes a couple of sentences will be enough – but make sure to address the questions and guidance fully</a:t>
            </a:r>
          </a:p>
          <a:p>
            <a:endParaRPr lang="en-GB" dirty="0"/>
          </a:p>
        </p:txBody>
      </p:sp>
    </p:spTree>
    <p:extLst>
      <p:ext uri="{BB962C8B-B14F-4D97-AF65-F5344CB8AC3E}">
        <p14:creationId xmlns:p14="http://schemas.microsoft.com/office/powerpoint/2010/main" val="72252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Processes for different classification levels</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GB" dirty="0"/>
              <a:t>Routine classification</a:t>
            </a:r>
          </a:p>
          <a:p>
            <a:pPr lvl="1"/>
            <a:r>
              <a:rPr lang="en-GB" dirty="0"/>
              <a:t>Optimal project – free to progress with supervisor approval! </a:t>
            </a:r>
          </a:p>
          <a:p>
            <a:r>
              <a:rPr lang="en-GB" dirty="0"/>
              <a:t>Sensitive classification</a:t>
            </a:r>
          </a:p>
          <a:p>
            <a:pPr lvl="1"/>
            <a:r>
              <a:rPr lang="en-GB" dirty="0"/>
              <a:t>will be referred to Departmental Ethics Officer (always via your supervisor), then to the School Ethics Committee. </a:t>
            </a:r>
          </a:p>
          <a:p>
            <a:pPr lvl="1"/>
            <a:r>
              <a:rPr lang="en-GB" dirty="0"/>
              <a:t>This may result in delays with your data collection so plan ahead.</a:t>
            </a:r>
          </a:p>
          <a:p>
            <a:pPr lvl="1"/>
            <a:r>
              <a:rPr lang="en-GB" dirty="0"/>
              <a:t>You can still get approval by </a:t>
            </a:r>
          </a:p>
          <a:p>
            <a:pPr lvl="2"/>
            <a:r>
              <a:rPr lang="en-GB" dirty="0"/>
              <a:t>changing your design or</a:t>
            </a:r>
          </a:p>
          <a:p>
            <a:pPr lvl="2"/>
            <a:r>
              <a:rPr lang="en-GB" dirty="0"/>
              <a:t>explaining how you will address those concerns</a:t>
            </a:r>
          </a:p>
          <a:p>
            <a:pPr lvl="3"/>
            <a:r>
              <a:rPr lang="en-GB" dirty="0"/>
              <a:t>e.g. for interview questions that could potentially cause distress you can explain how you intend to minimize risk (location of the interview, procedure to follow in case of distress, support hotline numbers, etc) </a:t>
            </a:r>
          </a:p>
          <a:p>
            <a:r>
              <a:rPr lang="en-GB" dirty="0"/>
              <a:t>Extremely Sensitive applications</a:t>
            </a:r>
          </a:p>
          <a:p>
            <a:pPr lvl="1"/>
            <a:r>
              <a:rPr lang="en-GB" dirty="0"/>
              <a:t>you need to change your research design or even your project </a:t>
            </a:r>
          </a:p>
          <a:p>
            <a:pPr lvl="1"/>
            <a:r>
              <a:rPr lang="en-GB" dirty="0"/>
              <a:t>exceptional cases go to the College Ethics Committee (only high value research) – long process</a:t>
            </a:r>
          </a:p>
        </p:txBody>
      </p:sp>
    </p:spTree>
    <p:extLst>
      <p:ext uri="{BB962C8B-B14F-4D97-AF65-F5344CB8AC3E}">
        <p14:creationId xmlns:p14="http://schemas.microsoft.com/office/powerpoint/2010/main" val="290859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245-23A1-5C42-9339-7E16C354139A}"/>
              </a:ext>
            </a:extLst>
          </p:cNvPr>
          <p:cNvSpPr>
            <a:spLocks noGrp="1"/>
          </p:cNvSpPr>
          <p:nvPr>
            <p:ph type="title"/>
          </p:nvPr>
        </p:nvSpPr>
        <p:spPr>
          <a:xfrm>
            <a:off x="457200" y="533400"/>
            <a:ext cx="8579296" cy="990600"/>
          </a:xfrm>
        </p:spPr>
        <p:txBody>
          <a:bodyPr>
            <a:normAutofit/>
          </a:bodyPr>
          <a:lstStyle/>
          <a:p>
            <a:r>
              <a:rPr lang="en-US" dirty="0"/>
              <a:t>Examples of sensitive research</a:t>
            </a:r>
          </a:p>
        </p:txBody>
      </p:sp>
      <p:sp>
        <p:nvSpPr>
          <p:cNvPr id="3" name="Content Placeholder 2">
            <a:extLst>
              <a:ext uri="{FF2B5EF4-FFF2-40B4-BE49-F238E27FC236}">
                <a16:creationId xmlns:a16="http://schemas.microsoft.com/office/drawing/2014/main" id="{D3505481-05D7-6B46-B3E3-2DB0FECF5609}"/>
              </a:ext>
            </a:extLst>
          </p:cNvPr>
          <p:cNvSpPr>
            <a:spLocks noGrp="1"/>
          </p:cNvSpPr>
          <p:nvPr>
            <p:ph idx="1"/>
          </p:nvPr>
        </p:nvSpPr>
        <p:spPr>
          <a:xfrm>
            <a:off x="323528" y="1600200"/>
            <a:ext cx="8496944" cy="5069160"/>
          </a:xfrm>
        </p:spPr>
        <p:txBody>
          <a:bodyPr>
            <a:normAutofit fontScale="92500"/>
          </a:bodyPr>
          <a:lstStyle/>
          <a:p>
            <a:pPr marL="0" indent="0">
              <a:spcAft>
                <a:spcPts val="600"/>
              </a:spcAft>
              <a:buNone/>
            </a:pPr>
            <a:r>
              <a:rPr lang="en-GB" b="1" dirty="0"/>
              <a:t>Not limited to, research involving: </a:t>
            </a:r>
            <a:endParaRPr lang="en-GB" dirty="0"/>
          </a:p>
          <a:p>
            <a:pPr lvl="0">
              <a:spcAft>
                <a:spcPts val="600"/>
              </a:spcAft>
            </a:pPr>
            <a:r>
              <a:rPr lang="en-GB" dirty="0"/>
              <a:t>potentially vulnerable people, e.g. children and young people;</a:t>
            </a:r>
          </a:p>
          <a:p>
            <a:pPr lvl="0">
              <a:spcAft>
                <a:spcPts val="600"/>
              </a:spcAft>
            </a:pPr>
            <a:r>
              <a:rPr lang="en-GB" dirty="0"/>
              <a:t>potentially sensitive topics, e.g. discrimination in the workplace, bullying or harassment, whistleblowing;</a:t>
            </a:r>
          </a:p>
          <a:p>
            <a:pPr lvl="0">
              <a:spcAft>
                <a:spcPts val="600"/>
              </a:spcAft>
            </a:pPr>
            <a:r>
              <a:rPr lang="en-GB" dirty="0"/>
              <a:t>potential conflicts of interest, such as evaluating a “product” you have a personal interest in;</a:t>
            </a:r>
          </a:p>
          <a:p>
            <a:pPr lvl="0">
              <a:spcAft>
                <a:spcPts val="600"/>
              </a:spcAft>
            </a:pPr>
            <a:endParaRPr lang="en-GB" dirty="0"/>
          </a:p>
          <a:p>
            <a:pPr lvl="0">
              <a:spcAft>
                <a:spcPts val="600"/>
              </a:spcAft>
            </a:pPr>
            <a:r>
              <a:rPr lang="en-GB" dirty="0"/>
              <a:t>risk to the safety of the researcher, for example researchers working in the field and international research assistants working outside the UK in their own community; and </a:t>
            </a:r>
          </a:p>
        </p:txBody>
      </p:sp>
    </p:spTree>
    <p:extLst>
      <p:ext uri="{BB962C8B-B14F-4D97-AF65-F5344CB8AC3E}">
        <p14:creationId xmlns:p14="http://schemas.microsoft.com/office/powerpoint/2010/main" val="31345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87894BA-D8FE-4FE9-86D5-90BCE283AE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87894BA-D8FE-4FE9-86D5-90BCE283AED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6673E99-5D66-4302-BA2E-659BC2FD44F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b="1" dirty="0">
              <a:latin typeface="Calibri" panose="020F0502020204030204" pitchFamily="34" charset="0"/>
              <a:ea typeface="+mj-ea"/>
              <a:cs typeface="+mj-cs"/>
              <a:sym typeface="Calibri" panose="020F0502020204030204" pitchFamily="34" charset="0"/>
            </a:endParaRPr>
          </a:p>
        </p:txBody>
      </p:sp>
      <p:sp>
        <p:nvSpPr>
          <p:cNvPr id="8194" name="Rectangle 4">
            <a:extLst>
              <a:ext uri="{FF2B5EF4-FFF2-40B4-BE49-F238E27FC236}">
                <a16:creationId xmlns:a16="http://schemas.microsoft.com/office/drawing/2014/main" id="{12F97E78-59BE-4CE4-B4B1-13AC34D09D4D}"/>
              </a:ext>
            </a:extLst>
          </p:cNvPr>
          <p:cNvSpPr>
            <a:spLocks noGrp="1" noChangeArrowheads="1"/>
          </p:cNvSpPr>
          <p:nvPr>
            <p:ph type="title"/>
          </p:nvPr>
        </p:nvSpPr>
        <p:spPr>
          <a:xfrm>
            <a:off x="457200" y="274638"/>
            <a:ext cx="8229600" cy="1143000"/>
          </a:xfrm>
        </p:spPr>
        <p:txBody>
          <a:bodyPr/>
          <a:lstStyle/>
          <a:p>
            <a:pPr eaLnBrk="1" hangingPunct="1"/>
            <a:r>
              <a:rPr lang="en-GB" altLang="en-US" dirty="0">
                <a:solidFill>
                  <a:schemeClr val="accent1"/>
                </a:solidFill>
              </a:rPr>
              <a:t>Aims for today</a:t>
            </a:r>
          </a:p>
        </p:txBody>
      </p:sp>
      <p:sp>
        <p:nvSpPr>
          <p:cNvPr id="8195" name="Rectangle 5">
            <a:extLst>
              <a:ext uri="{FF2B5EF4-FFF2-40B4-BE49-F238E27FC236}">
                <a16:creationId xmlns:a16="http://schemas.microsoft.com/office/drawing/2014/main" id="{9B601AD3-219E-468D-A7D3-6AEB73670996}"/>
              </a:ext>
            </a:extLst>
          </p:cNvPr>
          <p:cNvSpPr>
            <a:spLocks noGrp="1" noChangeArrowheads="1"/>
          </p:cNvSpPr>
          <p:nvPr>
            <p:ph type="body" idx="1"/>
          </p:nvPr>
        </p:nvSpPr>
        <p:spPr/>
        <p:txBody>
          <a:bodyPr>
            <a:normAutofit/>
          </a:bodyPr>
          <a:lstStyle/>
          <a:p>
            <a:pPr eaLnBrk="1" hangingPunct="1">
              <a:spcBef>
                <a:spcPts val="1800"/>
              </a:spcBef>
            </a:pPr>
            <a:r>
              <a:rPr lang="en-GB" altLang="en-US" dirty="0"/>
              <a:t>Understand the need to think about ethics </a:t>
            </a:r>
            <a:br>
              <a:rPr lang="en-GB" altLang="en-US" dirty="0"/>
            </a:br>
            <a:r>
              <a:rPr lang="en-GB" altLang="en-US" dirty="0"/>
              <a:t>when conducting research &amp; the key </a:t>
            </a:r>
            <a:r>
              <a:rPr lang="en-GB" altLang="en-US" b="1" dirty="0"/>
              <a:t>ethical principles</a:t>
            </a:r>
          </a:p>
          <a:p>
            <a:pPr eaLnBrk="1" hangingPunct="1">
              <a:spcBef>
                <a:spcPts val="1800"/>
              </a:spcBef>
            </a:pPr>
            <a:endParaRPr lang="en-GB" altLang="en-US" dirty="0"/>
          </a:p>
          <a:p>
            <a:pPr eaLnBrk="1" hangingPunct="1">
              <a:spcBef>
                <a:spcPts val="1800"/>
              </a:spcBef>
            </a:pPr>
            <a:r>
              <a:rPr lang="en-GB" altLang="en-US" dirty="0"/>
              <a:t>Understand the </a:t>
            </a:r>
            <a:r>
              <a:rPr lang="en-GB" altLang="en-US" b="1" dirty="0"/>
              <a:t>process</a:t>
            </a:r>
            <a:r>
              <a:rPr lang="en-GB" altLang="en-US" dirty="0"/>
              <a:t> to obtain ethical approval</a:t>
            </a:r>
          </a:p>
          <a:p>
            <a:pPr eaLnBrk="1" hangingPunct="1">
              <a:spcBef>
                <a:spcPts val="1800"/>
              </a:spcBef>
            </a:pPr>
            <a:endParaRPr lang="en-GB" altLang="en-US" dirty="0"/>
          </a:p>
          <a:p>
            <a:pPr eaLnBrk="1" hangingPunct="1">
              <a:spcBef>
                <a:spcPts val="1800"/>
              </a:spcBef>
            </a:pPr>
            <a:r>
              <a:rPr lang="en-GB" altLang="en-US" dirty="0"/>
              <a:t>Identify </a:t>
            </a:r>
            <a:r>
              <a:rPr lang="en-GB" altLang="en-US" b="1" dirty="0"/>
              <a:t>topics and methods </a:t>
            </a:r>
            <a:r>
              <a:rPr lang="en-GB" altLang="en-US" dirty="0"/>
              <a:t>likely to give rise to particular challenges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245-23A1-5C42-9339-7E16C354139A}"/>
              </a:ext>
            </a:extLst>
          </p:cNvPr>
          <p:cNvSpPr>
            <a:spLocks noGrp="1"/>
          </p:cNvSpPr>
          <p:nvPr>
            <p:ph type="title"/>
          </p:nvPr>
        </p:nvSpPr>
        <p:spPr>
          <a:xfrm>
            <a:off x="457200" y="533400"/>
            <a:ext cx="8579296" cy="990600"/>
          </a:xfrm>
        </p:spPr>
        <p:txBody>
          <a:bodyPr>
            <a:normAutofit fontScale="90000"/>
          </a:bodyPr>
          <a:lstStyle/>
          <a:p>
            <a:r>
              <a:rPr lang="en-US" dirty="0"/>
              <a:t>Examples of extremely sensitive research</a:t>
            </a:r>
          </a:p>
        </p:txBody>
      </p:sp>
      <p:sp>
        <p:nvSpPr>
          <p:cNvPr id="3" name="Content Placeholder 2">
            <a:extLst>
              <a:ext uri="{FF2B5EF4-FFF2-40B4-BE49-F238E27FC236}">
                <a16:creationId xmlns:a16="http://schemas.microsoft.com/office/drawing/2014/main" id="{D3505481-05D7-6B46-B3E3-2DB0FECF5609}"/>
              </a:ext>
            </a:extLst>
          </p:cNvPr>
          <p:cNvSpPr>
            <a:spLocks noGrp="1"/>
          </p:cNvSpPr>
          <p:nvPr>
            <p:ph idx="1"/>
          </p:nvPr>
        </p:nvSpPr>
        <p:spPr>
          <a:xfrm>
            <a:off x="323528" y="1600200"/>
            <a:ext cx="8496944" cy="5069160"/>
          </a:xfrm>
        </p:spPr>
        <p:txBody>
          <a:bodyPr>
            <a:normAutofit lnSpcReduction="10000"/>
          </a:bodyPr>
          <a:lstStyle/>
          <a:p>
            <a:pPr marL="0" indent="0">
              <a:spcAft>
                <a:spcPts val="600"/>
              </a:spcAft>
              <a:buNone/>
            </a:pPr>
            <a:r>
              <a:rPr lang="en-GB" b="1" dirty="0"/>
              <a:t>Not limited to, research involving: </a:t>
            </a:r>
            <a:endParaRPr lang="en-GB" dirty="0"/>
          </a:p>
          <a:p>
            <a:pPr lvl="0">
              <a:spcAft>
                <a:spcPts val="600"/>
              </a:spcAft>
            </a:pPr>
            <a:r>
              <a:rPr lang="en-GB" dirty="0"/>
              <a:t>Birkbeck staff or students, unless staff is recruited for expertise or students surveyed on topics unrelated to student experience</a:t>
            </a:r>
          </a:p>
          <a:p>
            <a:pPr lvl="0">
              <a:spcAft>
                <a:spcPts val="600"/>
              </a:spcAft>
            </a:pPr>
            <a:r>
              <a:rPr lang="en-GB" dirty="0"/>
              <a:t>Deception or otherwise lacking full informed consent</a:t>
            </a:r>
          </a:p>
          <a:p>
            <a:pPr lvl="0">
              <a:spcAft>
                <a:spcPts val="600"/>
              </a:spcAft>
            </a:pPr>
            <a:r>
              <a:rPr lang="en-GB" dirty="0"/>
              <a:t>Access to illegal or extreme materials </a:t>
            </a:r>
            <a:br>
              <a:rPr lang="en-GB" dirty="0"/>
            </a:br>
            <a:r>
              <a:rPr lang="en-GB" dirty="0"/>
              <a:t>(e.g., pornography or extremist propaganda)</a:t>
            </a:r>
          </a:p>
          <a:p>
            <a:pPr lvl="0">
              <a:spcAft>
                <a:spcPts val="600"/>
              </a:spcAft>
            </a:pPr>
            <a:r>
              <a:rPr lang="en-GB" dirty="0"/>
              <a:t>Significant risk of reputational damage to the college</a:t>
            </a:r>
          </a:p>
          <a:p>
            <a:pPr lvl="0">
              <a:spcAft>
                <a:spcPts val="600"/>
              </a:spcAft>
            </a:pPr>
            <a:endParaRPr lang="en-GB" dirty="0"/>
          </a:p>
          <a:p>
            <a:pPr marL="0" lvl="0" indent="0">
              <a:spcAft>
                <a:spcPts val="600"/>
              </a:spcAft>
              <a:buNone/>
            </a:pPr>
            <a:r>
              <a:rPr lang="en-GB" i="1" dirty="0">
                <a:solidFill>
                  <a:srgbClr val="FF0000"/>
                </a:solidFill>
              </a:rPr>
              <a:t>Avoid this category if at all possible!</a:t>
            </a:r>
          </a:p>
        </p:txBody>
      </p:sp>
    </p:spTree>
    <p:extLst>
      <p:ext uri="{BB962C8B-B14F-4D97-AF65-F5344CB8AC3E}">
        <p14:creationId xmlns:p14="http://schemas.microsoft.com/office/powerpoint/2010/main" val="207187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Arrows showing direction">
            <a:extLst>
              <a:ext uri="{FF2B5EF4-FFF2-40B4-BE49-F238E27FC236}">
                <a16:creationId xmlns:a16="http://schemas.microsoft.com/office/drawing/2014/main" id="{13793935-3740-BCBE-2725-A7FC07483FD1}"/>
              </a:ext>
            </a:extLst>
          </p:cNvPr>
          <p:cNvPicPr>
            <a:picLocks noChangeAspect="1"/>
          </p:cNvPicPr>
          <p:nvPr/>
        </p:nvPicPr>
        <p:blipFill rotWithShape="1">
          <a:blip r:embed="rId2"/>
          <a:srcRect l="3545" r="7454" b="-1"/>
          <a:stretch/>
        </p:blipFill>
        <p:spPr>
          <a:xfrm>
            <a:off x="20" y="10"/>
            <a:ext cx="9143980" cy="6857990"/>
          </a:xfrm>
          <a:prstGeom prst="rect">
            <a:avLst/>
          </a:prstGeom>
        </p:spPr>
      </p:pic>
      <p:sp>
        <p:nvSpPr>
          <p:cNvPr id="16"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7" y="-10136"/>
            <a:ext cx="4592270"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2D3139-4859-9BC1-EA4C-A1B07D94F4E9}"/>
              </a:ext>
            </a:extLst>
          </p:cNvPr>
          <p:cNvSpPr>
            <a:spLocks noGrp="1"/>
          </p:cNvSpPr>
          <p:nvPr>
            <p:ph type="title"/>
          </p:nvPr>
        </p:nvSpPr>
        <p:spPr>
          <a:xfrm>
            <a:off x="303414" y="3091928"/>
            <a:ext cx="6808922" cy="2387600"/>
          </a:xfrm>
        </p:spPr>
        <p:txBody>
          <a:bodyPr vert="horz" lIns="91440" tIns="45720" rIns="91440" bIns="45720" rtlCol="0" anchor="b">
            <a:normAutofit/>
          </a:bodyPr>
          <a:lstStyle/>
          <a:p>
            <a:r>
              <a:rPr lang="en-US" sz="5700" dirty="0">
                <a:solidFill>
                  <a:schemeClr val="tx1"/>
                </a:solidFill>
              </a:rPr>
              <a:t>Some special issues</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319508"/>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245-23A1-5C42-9339-7E16C354139A}"/>
              </a:ext>
            </a:extLst>
          </p:cNvPr>
          <p:cNvSpPr>
            <a:spLocks noGrp="1"/>
          </p:cNvSpPr>
          <p:nvPr>
            <p:ph type="title"/>
          </p:nvPr>
        </p:nvSpPr>
        <p:spPr>
          <a:xfrm>
            <a:off x="457200" y="533400"/>
            <a:ext cx="8579296" cy="990600"/>
          </a:xfrm>
        </p:spPr>
        <p:txBody>
          <a:bodyPr>
            <a:normAutofit/>
          </a:bodyPr>
          <a:lstStyle/>
          <a:p>
            <a:r>
              <a:rPr lang="en-US" dirty="0"/>
              <a:t>Involving Birkbeck staff and students</a:t>
            </a:r>
          </a:p>
        </p:txBody>
      </p:sp>
      <p:sp>
        <p:nvSpPr>
          <p:cNvPr id="3" name="Content Placeholder 2">
            <a:extLst>
              <a:ext uri="{FF2B5EF4-FFF2-40B4-BE49-F238E27FC236}">
                <a16:creationId xmlns:a16="http://schemas.microsoft.com/office/drawing/2014/main" id="{D3505481-05D7-6B46-B3E3-2DB0FECF5609}"/>
              </a:ext>
            </a:extLst>
          </p:cNvPr>
          <p:cNvSpPr>
            <a:spLocks noGrp="1"/>
          </p:cNvSpPr>
          <p:nvPr>
            <p:ph idx="1"/>
          </p:nvPr>
        </p:nvSpPr>
        <p:spPr>
          <a:xfrm>
            <a:off x="323528" y="1600200"/>
            <a:ext cx="8568952" cy="5257800"/>
          </a:xfrm>
        </p:spPr>
        <p:txBody>
          <a:bodyPr>
            <a:normAutofit fontScale="92500"/>
          </a:bodyPr>
          <a:lstStyle/>
          <a:p>
            <a:pPr marL="0" indent="0">
              <a:spcAft>
                <a:spcPts val="600"/>
              </a:spcAft>
              <a:buNone/>
            </a:pPr>
            <a:r>
              <a:rPr lang="en-GB" b="1" dirty="0"/>
              <a:t>This can only be undertaken in the following circumstances</a:t>
            </a:r>
            <a:endParaRPr lang="en-GB" dirty="0"/>
          </a:p>
          <a:p>
            <a:pPr lvl="0">
              <a:spcAft>
                <a:spcPts val="600"/>
              </a:spcAft>
            </a:pPr>
            <a:r>
              <a:rPr lang="en-GB" dirty="0"/>
              <a:t>Birkbeck staff can take part in an expert interview (e.g., </a:t>
            </a:r>
            <a:br>
              <a:rPr lang="en-GB" dirty="0"/>
            </a:br>
            <a:r>
              <a:rPr lang="en-GB" dirty="0"/>
              <a:t>focused on their specialist topic, not their experience at BBK)</a:t>
            </a:r>
          </a:p>
          <a:p>
            <a:pPr lvl="0">
              <a:spcAft>
                <a:spcPts val="600"/>
              </a:spcAft>
            </a:pPr>
            <a:r>
              <a:rPr lang="en-GB" dirty="0"/>
              <a:t>Birkbeck students can answer anonymous questionnaires or take part in one-to-one interviews</a:t>
            </a:r>
          </a:p>
          <a:p>
            <a:pPr lvl="1">
              <a:spcAft>
                <a:spcPts val="600"/>
              </a:spcAft>
            </a:pPr>
            <a:r>
              <a:rPr lang="en-GB" dirty="0"/>
              <a:t>You may not ask questions related to their experience as a Birkbeck student</a:t>
            </a:r>
          </a:p>
          <a:p>
            <a:pPr lvl="0">
              <a:spcAft>
                <a:spcPts val="600"/>
              </a:spcAft>
            </a:pPr>
            <a:r>
              <a:rPr lang="en-GB" dirty="0"/>
              <a:t>You cannot interview Birkbeck students that are current or former employees of Birkbeck or its subcontractors</a:t>
            </a:r>
          </a:p>
          <a:p>
            <a:r>
              <a:rPr lang="en-US" dirty="0"/>
              <a:t>To invite your peers to participate in your research, submit the signed ethics form to admin who will circulate the invitation via Moodle</a:t>
            </a:r>
          </a:p>
          <a:p>
            <a:pPr lvl="0">
              <a:spcAft>
                <a:spcPts val="600"/>
              </a:spcAft>
            </a:pPr>
            <a:endParaRPr lang="en-GB" dirty="0"/>
          </a:p>
        </p:txBody>
      </p:sp>
    </p:spTree>
    <p:extLst>
      <p:ext uri="{BB962C8B-B14F-4D97-AF65-F5344CB8AC3E}">
        <p14:creationId xmlns:p14="http://schemas.microsoft.com/office/powerpoint/2010/main" val="28308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245-23A1-5C42-9339-7E16C354139A}"/>
              </a:ext>
            </a:extLst>
          </p:cNvPr>
          <p:cNvSpPr>
            <a:spLocks noGrp="1"/>
          </p:cNvSpPr>
          <p:nvPr>
            <p:ph type="title"/>
          </p:nvPr>
        </p:nvSpPr>
        <p:spPr>
          <a:xfrm>
            <a:off x="457200" y="533400"/>
            <a:ext cx="8579296" cy="990600"/>
          </a:xfrm>
        </p:spPr>
        <p:txBody>
          <a:bodyPr>
            <a:normAutofit/>
          </a:bodyPr>
          <a:lstStyle/>
          <a:p>
            <a:r>
              <a:rPr lang="en-US" dirty="0"/>
              <a:t>Internet research</a:t>
            </a:r>
          </a:p>
        </p:txBody>
      </p:sp>
      <p:sp>
        <p:nvSpPr>
          <p:cNvPr id="3" name="Content Placeholder 2">
            <a:extLst>
              <a:ext uri="{FF2B5EF4-FFF2-40B4-BE49-F238E27FC236}">
                <a16:creationId xmlns:a16="http://schemas.microsoft.com/office/drawing/2014/main" id="{D3505481-05D7-6B46-B3E3-2DB0FECF5609}"/>
              </a:ext>
            </a:extLst>
          </p:cNvPr>
          <p:cNvSpPr>
            <a:spLocks noGrp="1"/>
          </p:cNvSpPr>
          <p:nvPr>
            <p:ph idx="1"/>
          </p:nvPr>
        </p:nvSpPr>
        <p:spPr>
          <a:xfrm>
            <a:off x="323528" y="1600200"/>
            <a:ext cx="8496944" cy="5069160"/>
          </a:xfrm>
        </p:spPr>
        <p:txBody>
          <a:bodyPr>
            <a:normAutofit fontScale="92500" lnSpcReduction="20000"/>
          </a:bodyPr>
          <a:lstStyle/>
          <a:p>
            <a:pPr marL="0" indent="0">
              <a:spcAft>
                <a:spcPts val="600"/>
              </a:spcAft>
              <a:buNone/>
            </a:pPr>
            <a:r>
              <a:rPr lang="en-GB" b="1" dirty="0"/>
              <a:t>Using online data</a:t>
            </a:r>
          </a:p>
          <a:p>
            <a:pPr marL="0" indent="0">
              <a:spcAft>
                <a:spcPts val="600"/>
              </a:spcAft>
              <a:buNone/>
            </a:pPr>
            <a:r>
              <a:rPr lang="en-GB" dirty="0"/>
              <a:t>Discuss the possibility with your supervisor well in advance</a:t>
            </a:r>
          </a:p>
          <a:p>
            <a:pPr marL="0" indent="0">
              <a:spcAft>
                <a:spcPts val="600"/>
              </a:spcAft>
              <a:buNone/>
            </a:pPr>
            <a:r>
              <a:rPr lang="en-GB" dirty="0"/>
              <a:t>Consider if the information collected is from a public or private space?</a:t>
            </a:r>
          </a:p>
          <a:p>
            <a:pPr lvl="1">
              <a:spcAft>
                <a:spcPts val="600"/>
              </a:spcAft>
            </a:pPr>
            <a:r>
              <a:rPr lang="en-GB" dirty="0"/>
              <a:t>Private – e.g., closed forums where people exchange views around a specific experience. Requires consent!</a:t>
            </a:r>
          </a:p>
          <a:p>
            <a:pPr lvl="1">
              <a:spcAft>
                <a:spcPts val="600"/>
              </a:spcAft>
            </a:pPr>
            <a:r>
              <a:rPr lang="en-GB" dirty="0"/>
              <a:t>“Public” social media posts?  Think about context, tags etc.</a:t>
            </a:r>
          </a:p>
          <a:p>
            <a:pPr marL="0" lvl="0" indent="0">
              <a:spcAft>
                <a:spcPts val="600"/>
              </a:spcAft>
              <a:buNone/>
            </a:pPr>
            <a:r>
              <a:rPr lang="en-GB" b="1" dirty="0"/>
              <a:t>Recruiting participants online</a:t>
            </a:r>
          </a:p>
          <a:p>
            <a:pPr lvl="1">
              <a:spcAft>
                <a:spcPts val="600"/>
              </a:spcAft>
            </a:pPr>
            <a:r>
              <a:rPr lang="en-GB" dirty="0"/>
              <a:t>Comply with legislation regarding unsolicited ‘spam’ emails</a:t>
            </a:r>
          </a:p>
          <a:p>
            <a:pPr lvl="2">
              <a:spcAft>
                <a:spcPts val="600"/>
              </a:spcAft>
            </a:pPr>
            <a:r>
              <a:rPr lang="en-GB" dirty="0"/>
              <a:t>Do not use private email accounts</a:t>
            </a:r>
          </a:p>
          <a:p>
            <a:pPr lvl="2">
              <a:spcAft>
                <a:spcPts val="600"/>
              </a:spcAft>
            </a:pPr>
            <a:r>
              <a:rPr lang="en-GB" dirty="0"/>
              <a:t>Include an opt out link when using work email addresses</a:t>
            </a:r>
          </a:p>
          <a:p>
            <a:pPr lvl="1">
              <a:spcAft>
                <a:spcPts val="600"/>
              </a:spcAft>
            </a:pPr>
            <a:r>
              <a:rPr lang="en-GB" dirty="0"/>
              <a:t>Ensure that social media recruiting does not break anonymity</a:t>
            </a:r>
          </a:p>
          <a:p>
            <a:pPr lvl="2">
              <a:spcAft>
                <a:spcPts val="600"/>
              </a:spcAft>
            </a:pPr>
            <a:r>
              <a:rPr lang="en-GB" dirty="0"/>
              <a:t>Turn off commenting on posts, encourage contact by email</a:t>
            </a:r>
          </a:p>
        </p:txBody>
      </p:sp>
    </p:spTree>
    <p:extLst>
      <p:ext uri="{BB962C8B-B14F-4D97-AF65-F5344CB8AC3E}">
        <p14:creationId xmlns:p14="http://schemas.microsoft.com/office/powerpoint/2010/main" val="351216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C245-23A1-5C42-9339-7E16C354139A}"/>
              </a:ext>
            </a:extLst>
          </p:cNvPr>
          <p:cNvSpPr>
            <a:spLocks noGrp="1"/>
          </p:cNvSpPr>
          <p:nvPr>
            <p:ph type="title"/>
          </p:nvPr>
        </p:nvSpPr>
        <p:spPr>
          <a:xfrm>
            <a:off x="457200" y="533400"/>
            <a:ext cx="8579296" cy="990600"/>
          </a:xfrm>
        </p:spPr>
        <p:txBody>
          <a:bodyPr>
            <a:normAutofit/>
          </a:bodyPr>
          <a:lstStyle/>
          <a:p>
            <a:r>
              <a:rPr lang="en-US" dirty="0"/>
              <a:t>Group interviews / focus groups</a:t>
            </a:r>
          </a:p>
        </p:txBody>
      </p:sp>
      <p:sp>
        <p:nvSpPr>
          <p:cNvPr id="3" name="Content Placeholder 2">
            <a:extLst>
              <a:ext uri="{FF2B5EF4-FFF2-40B4-BE49-F238E27FC236}">
                <a16:creationId xmlns:a16="http://schemas.microsoft.com/office/drawing/2014/main" id="{D3505481-05D7-6B46-B3E3-2DB0FECF5609}"/>
              </a:ext>
            </a:extLst>
          </p:cNvPr>
          <p:cNvSpPr>
            <a:spLocks noGrp="1"/>
          </p:cNvSpPr>
          <p:nvPr>
            <p:ph idx="1"/>
          </p:nvPr>
        </p:nvSpPr>
        <p:spPr>
          <a:xfrm>
            <a:off x="323528" y="1600200"/>
            <a:ext cx="8496944" cy="5069160"/>
          </a:xfrm>
        </p:spPr>
        <p:txBody>
          <a:bodyPr>
            <a:normAutofit/>
          </a:bodyPr>
          <a:lstStyle/>
          <a:p>
            <a:pPr marL="0" indent="0">
              <a:spcAft>
                <a:spcPts val="600"/>
              </a:spcAft>
              <a:buNone/>
            </a:pPr>
            <a:r>
              <a:rPr lang="en-GB" dirty="0"/>
              <a:t>Confidentiality and anonymity become more complex  </a:t>
            </a:r>
          </a:p>
          <a:p>
            <a:pPr>
              <a:spcAft>
                <a:spcPts val="600"/>
              </a:spcAft>
            </a:pPr>
            <a:r>
              <a:rPr lang="en-GB" sz="2000" dirty="0"/>
              <a:t>Participants must also agree to keep interview content confidential (in their consent forms)</a:t>
            </a:r>
          </a:p>
          <a:p>
            <a:pPr marL="0" indent="0">
              <a:spcAft>
                <a:spcPts val="600"/>
              </a:spcAft>
              <a:buNone/>
            </a:pPr>
            <a:r>
              <a:rPr lang="en-GB" dirty="0"/>
              <a:t>Particular challenges in an organisation</a:t>
            </a:r>
          </a:p>
          <a:p>
            <a:pPr>
              <a:spcAft>
                <a:spcPts val="600"/>
              </a:spcAft>
            </a:pPr>
            <a:r>
              <a:rPr lang="en-GB" sz="2000" dirty="0"/>
              <a:t>Problems with consenting freely (think of the hierarchical structure)</a:t>
            </a:r>
          </a:p>
          <a:p>
            <a:pPr>
              <a:spcAft>
                <a:spcPts val="600"/>
              </a:spcAft>
            </a:pPr>
            <a:r>
              <a:rPr lang="en-GB" sz="2000" dirty="0"/>
              <a:t>Referring to people known to the participants that do not take part in the interview (ask participants not to mention names, refer to other co-workers)</a:t>
            </a:r>
          </a:p>
          <a:p>
            <a:pPr marL="0" indent="0">
              <a:spcAft>
                <a:spcPts val="600"/>
              </a:spcAft>
              <a:buNone/>
            </a:pPr>
            <a:r>
              <a:rPr lang="en-GB" dirty="0"/>
              <a:t>Limits to data withdrawal</a:t>
            </a:r>
            <a:endParaRPr lang="en-GB" sz="2000" dirty="0"/>
          </a:p>
          <a:p>
            <a:pPr>
              <a:spcAft>
                <a:spcPts val="600"/>
              </a:spcAft>
            </a:pPr>
            <a:r>
              <a:rPr lang="en-GB" sz="2000" dirty="0"/>
              <a:t>Focus group data is co-created, so individual participants cannot withdraw ”their” contribution – needs to be made clear in consent form</a:t>
            </a:r>
          </a:p>
          <a:p>
            <a:pPr>
              <a:spcAft>
                <a:spcPts val="600"/>
              </a:spcAft>
            </a:pPr>
            <a:endParaRPr lang="en-GB" sz="2000" dirty="0"/>
          </a:p>
        </p:txBody>
      </p:sp>
    </p:spTree>
    <p:extLst>
      <p:ext uri="{BB962C8B-B14F-4D97-AF65-F5344CB8AC3E}">
        <p14:creationId xmlns:p14="http://schemas.microsoft.com/office/powerpoint/2010/main" val="312526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1FA4-D876-70F6-9BEC-ADA694140A34}"/>
              </a:ext>
            </a:extLst>
          </p:cNvPr>
          <p:cNvSpPr>
            <a:spLocks noGrp="1"/>
          </p:cNvSpPr>
          <p:nvPr>
            <p:ph type="title"/>
          </p:nvPr>
        </p:nvSpPr>
        <p:spPr/>
        <p:txBody>
          <a:bodyPr/>
          <a:lstStyle/>
          <a:p>
            <a:r>
              <a:rPr lang="en-US" dirty="0"/>
              <a:t>Health-related research</a:t>
            </a:r>
          </a:p>
        </p:txBody>
      </p:sp>
      <p:sp>
        <p:nvSpPr>
          <p:cNvPr id="3" name="Content Placeholder 2">
            <a:extLst>
              <a:ext uri="{FF2B5EF4-FFF2-40B4-BE49-F238E27FC236}">
                <a16:creationId xmlns:a16="http://schemas.microsoft.com/office/drawing/2014/main" id="{4F296735-C151-2ED1-24C3-7322ED074D9C}"/>
              </a:ext>
            </a:extLst>
          </p:cNvPr>
          <p:cNvSpPr>
            <a:spLocks noGrp="1"/>
          </p:cNvSpPr>
          <p:nvPr>
            <p:ph idx="1"/>
          </p:nvPr>
        </p:nvSpPr>
        <p:spPr/>
        <p:txBody>
          <a:bodyPr>
            <a:normAutofit fontScale="70000" lnSpcReduction="20000"/>
          </a:bodyPr>
          <a:lstStyle/>
          <a:p>
            <a:r>
              <a:rPr lang="en-US" dirty="0"/>
              <a:t>Research with the NHS requires their approval – </a:t>
            </a:r>
            <a:br>
              <a:rPr lang="en-US" dirty="0"/>
            </a:br>
            <a:r>
              <a:rPr lang="en-US" dirty="0"/>
              <a:t>not granted for student projects</a:t>
            </a:r>
          </a:p>
          <a:p>
            <a:pPr lvl="1"/>
            <a:r>
              <a:rPr lang="en-US" b="1" dirty="0">
                <a:solidFill>
                  <a:srgbClr val="C00000"/>
                </a:solidFill>
              </a:rPr>
              <a:t>I.e. you cannot conduct research requiring NHS approval</a:t>
            </a:r>
          </a:p>
          <a:p>
            <a:pPr lvl="1"/>
            <a:endParaRPr lang="en-US" dirty="0"/>
          </a:p>
          <a:p>
            <a:r>
              <a:rPr lang="en-US" dirty="0"/>
              <a:t>That is:</a:t>
            </a:r>
          </a:p>
          <a:p>
            <a:pPr lvl="1"/>
            <a:r>
              <a:rPr lang="en-US" dirty="0"/>
              <a:t>Research recruiting through NHS channels</a:t>
            </a:r>
          </a:p>
          <a:p>
            <a:pPr lvl="1"/>
            <a:r>
              <a:rPr lang="en-US" dirty="0"/>
              <a:t>Research using NHS data</a:t>
            </a:r>
          </a:p>
          <a:p>
            <a:pPr lvl="1"/>
            <a:r>
              <a:rPr lang="en-US" dirty="0"/>
              <a:t>Research on NHS patients</a:t>
            </a:r>
          </a:p>
          <a:p>
            <a:pPr lvl="1"/>
            <a:endParaRPr lang="en-US" dirty="0"/>
          </a:p>
          <a:p>
            <a:r>
              <a:rPr lang="en-US" dirty="0"/>
              <a:t>Apply early if you plan on using:</a:t>
            </a:r>
          </a:p>
          <a:p>
            <a:pPr lvl="1"/>
            <a:r>
              <a:rPr lang="en-US" dirty="0"/>
              <a:t>Medical conditions as eligibility criteria (recruited outside the NHS)</a:t>
            </a:r>
          </a:p>
          <a:p>
            <a:pPr lvl="1"/>
            <a:r>
              <a:rPr lang="en-US" dirty="0"/>
              <a:t>Researching your own NHS workplace</a:t>
            </a:r>
          </a:p>
          <a:p>
            <a:endParaRPr lang="en-US" dirty="0"/>
          </a:p>
          <a:p>
            <a:r>
              <a:rPr lang="en-US" dirty="0"/>
              <a:t>No problems with</a:t>
            </a:r>
          </a:p>
          <a:p>
            <a:pPr lvl="1"/>
            <a:r>
              <a:rPr lang="en-US" dirty="0"/>
              <a:t>General wellbeing related research</a:t>
            </a:r>
          </a:p>
          <a:p>
            <a:pPr lvl="1"/>
            <a:r>
              <a:rPr lang="en-US" dirty="0"/>
              <a:t>Recruiting NHS staff through outside channels (e.g., social media)</a:t>
            </a:r>
          </a:p>
        </p:txBody>
      </p:sp>
    </p:spTree>
    <p:extLst>
      <p:ext uri="{BB962C8B-B14F-4D97-AF65-F5344CB8AC3E}">
        <p14:creationId xmlns:p14="http://schemas.microsoft.com/office/powerpoint/2010/main" val="213478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22B3-4B07-5F49-85D7-13BB3F0C13DD}"/>
              </a:ext>
            </a:extLst>
          </p:cNvPr>
          <p:cNvSpPr>
            <a:spLocks noGrp="1"/>
          </p:cNvSpPr>
          <p:nvPr>
            <p:ph type="title"/>
          </p:nvPr>
        </p:nvSpPr>
        <p:spPr/>
        <p:txBody>
          <a:bodyPr/>
          <a:lstStyle/>
          <a:p>
            <a:r>
              <a:rPr lang="en-US"/>
              <a:t>Completing the Ethics Application</a:t>
            </a:r>
            <a:endParaRPr lang="en-US" dirty="0"/>
          </a:p>
        </p:txBody>
      </p:sp>
      <p:sp>
        <p:nvSpPr>
          <p:cNvPr id="3" name="Content Placeholder 2">
            <a:extLst>
              <a:ext uri="{FF2B5EF4-FFF2-40B4-BE49-F238E27FC236}">
                <a16:creationId xmlns:a16="http://schemas.microsoft.com/office/drawing/2014/main" id="{1598CC08-24E5-6544-860B-14D24C090603}"/>
              </a:ext>
            </a:extLst>
          </p:cNvPr>
          <p:cNvSpPr>
            <a:spLocks noGrp="1"/>
          </p:cNvSpPr>
          <p:nvPr>
            <p:ph idx="1"/>
          </p:nvPr>
        </p:nvSpPr>
        <p:spPr/>
        <p:txBody>
          <a:bodyPr/>
          <a:lstStyle/>
          <a:p>
            <a:r>
              <a:rPr lang="en-US" dirty="0"/>
              <a:t>Keep it to the point! You are not justifying your research fully – but you need to answer the questions in full.</a:t>
            </a:r>
          </a:p>
          <a:p>
            <a:pPr marL="0" indent="0">
              <a:buNone/>
            </a:pPr>
            <a:endParaRPr lang="en-US" dirty="0"/>
          </a:p>
          <a:p>
            <a:r>
              <a:rPr lang="en-US" dirty="0"/>
              <a:t>Stick to the templates</a:t>
            </a:r>
          </a:p>
          <a:p>
            <a:pPr lvl="1"/>
            <a:r>
              <a:rPr lang="en-US" dirty="0"/>
              <a:t>Information sheet, consent form and debrief need to be customized – specific instructions are provided</a:t>
            </a:r>
          </a:p>
          <a:p>
            <a:pPr lvl="1"/>
            <a:r>
              <a:rPr lang="en-US" dirty="0"/>
              <a:t>Further changes need justification – and should be highlighted with Track Changes</a:t>
            </a:r>
          </a:p>
        </p:txBody>
      </p:sp>
    </p:spTree>
    <p:extLst>
      <p:ext uri="{BB962C8B-B14F-4D97-AF65-F5344CB8AC3E}">
        <p14:creationId xmlns:p14="http://schemas.microsoft.com/office/powerpoint/2010/main" val="120416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6142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ax&#10;&#10;Description automatically generated">
            <a:extLst>
              <a:ext uri="{FF2B5EF4-FFF2-40B4-BE49-F238E27FC236}">
                <a16:creationId xmlns:a16="http://schemas.microsoft.com/office/drawing/2014/main" id="{7CE43512-A653-6DAF-CE73-C143E0EA9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5156" y="171162"/>
            <a:ext cx="5510213" cy="1787525"/>
          </a:xfrm>
          <a:prstGeom prst="rect">
            <a:avLst/>
          </a:prstGeom>
        </p:spPr>
      </p:pic>
      <p:sp>
        <p:nvSpPr>
          <p:cNvPr id="2" name="Title 1">
            <a:extLst>
              <a:ext uri="{FF2B5EF4-FFF2-40B4-BE49-F238E27FC236}">
                <a16:creationId xmlns:a16="http://schemas.microsoft.com/office/drawing/2014/main" id="{B39FD29C-BA79-464D-88D6-BD23AE7EDED7}"/>
              </a:ext>
            </a:extLst>
          </p:cNvPr>
          <p:cNvSpPr>
            <a:spLocks noGrp="1"/>
          </p:cNvSpPr>
          <p:nvPr>
            <p:ph type="title"/>
          </p:nvPr>
        </p:nvSpPr>
        <p:spPr>
          <a:xfrm>
            <a:off x="628650" y="171162"/>
            <a:ext cx="2130136" cy="2371148"/>
          </a:xfrm>
        </p:spPr>
        <p:txBody>
          <a:bodyPr vert="horz" lIns="91440" tIns="45720" rIns="91440" bIns="45720" rtlCol="0" anchor="ctr">
            <a:normAutofit/>
          </a:bodyPr>
          <a:lstStyle/>
          <a:p>
            <a:r>
              <a:rPr lang="en-US" sz="2800" kern="1200">
                <a:solidFill>
                  <a:srgbClr val="FFFFFF"/>
                </a:solidFill>
                <a:latin typeface="+mj-lt"/>
                <a:ea typeface="+mj-ea"/>
                <a:cs typeface="+mj-cs"/>
              </a:rPr>
              <a:t>Key messages</a:t>
            </a:r>
          </a:p>
        </p:txBody>
      </p:sp>
      <p:sp>
        <p:nvSpPr>
          <p:cNvPr id="7" name="Content Placeholder 6">
            <a:extLst>
              <a:ext uri="{FF2B5EF4-FFF2-40B4-BE49-F238E27FC236}">
                <a16:creationId xmlns:a16="http://schemas.microsoft.com/office/drawing/2014/main" id="{64233ABC-3A17-4347-9C2B-742EBC8066E7}"/>
              </a:ext>
            </a:extLst>
          </p:cNvPr>
          <p:cNvSpPr>
            <a:spLocks noGrp="1"/>
          </p:cNvSpPr>
          <p:nvPr>
            <p:ph idx="1"/>
          </p:nvPr>
        </p:nvSpPr>
        <p:spPr>
          <a:xfrm>
            <a:off x="3097357" y="2828059"/>
            <a:ext cx="5943600" cy="4142509"/>
          </a:xfrm>
        </p:spPr>
        <p:txBody>
          <a:bodyPr>
            <a:normAutofit fontScale="55000" lnSpcReduction="20000"/>
          </a:bodyPr>
          <a:lstStyle/>
          <a:p>
            <a:pPr marL="514350" indent="-514350">
              <a:lnSpc>
                <a:spcPct val="120000"/>
              </a:lnSpc>
              <a:buFont typeface="+mj-lt"/>
              <a:buAutoNum type="arabicPeriod"/>
            </a:pPr>
            <a:r>
              <a:rPr lang="en-US" b="1" dirty="0"/>
              <a:t>No human data collection without ethical approval </a:t>
            </a:r>
            <a:r>
              <a:rPr lang="en-US" dirty="0"/>
              <a:t>(and no re-purposing of non-research data either!)</a:t>
            </a:r>
          </a:p>
          <a:p>
            <a:pPr marL="514350" indent="-514350">
              <a:lnSpc>
                <a:spcPct val="120000"/>
              </a:lnSpc>
              <a:buFont typeface="+mj-lt"/>
              <a:buAutoNum type="arabicPeriod"/>
            </a:pPr>
            <a:r>
              <a:rPr lang="en-US" b="1" dirty="0"/>
              <a:t>Start early </a:t>
            </a:r>
            <a:r>
              <a:rPr lang="en-US" dirty="0"/>
              <a:t>– with data protection concerns or sensitive topics, the process might take a few months!</a:t>
            </a:r>
          </a:p>
          <a:p>
            <a:pPr marL="514350" indent="-514350">
              <a:lnSpc>
                <a:spcPct val="120000"/>
              </a:lnSpc>
              <a:buFont typeface="+mj-lt"/>
              <a:buAutoNum type="arabicPeriod"/>
            </a:pPr>
            <a:r>
              <a:rPr lang="en-US" dirty="0"/>
              <a:t>Ethics is not (just) about following rules – </a:t>
            </a:r>
            <a:r>
              <a:rPr lang="en-US" b="1" dirty="0"/>
              <a:t>think about the four principles</a:t>
            </a:r>
            <a:r>
              <a:rPr lang="en-US" dirty="0"/>
              <a:t> to do the right thing</a:t>
            </a:r>
          </a:p>
          <a:p>
            <a:pPr marL="514350" indent="-514350">
              <a:lnSpc>
                <a:spcPct val="120000"/>
              </a:lnSpc>
              <a:buFont typeface="+mj-lt"/>
              <a:buAutoNum type="arabicPeriod"/>
            </a:pPr>
            <a:r>
              <a:rPr lang="en-US" b="1" dirty="0"/>
              <a:t>Work with your supervisor</a:t>
            </a:r>
            <a:r>
              <a:rPr lang="en-US" dirty="0"/>
              <a:t> – they can advise and need to sign off. Use Moodle to raise general questions.</a:t>
            </a:r>
          </a:p>
          <a:p>
            <a:pPr marL="514350" indent="-514350">
              <a:lnSpc>
                <a:spcPct val="120000"/>
              </a:lnSpc>
              <a:buFont typeface="+mj-lt"/>
              <a:buAutoNum type="arabicPeriod"/>
            </a:pPr>
            <a:r>
              <a:rPr lang="en-US" dirty="0"/>
              <a:t>Read the specific </a:t>
            </a:r>
            <a:r>
              <a:rPr lang="en-US" b="1" dirty="0"/>
              <a:t>guidance</a:t>
            </a:r>
            <a:r>
              <a:rPr lang="en-US" dirty="0"/>
              <a:t>, e.g., on research in your own organization or with BBK participants.</a:t>
            </a:r>
          </a:p>
          <a:p>
            <a:pPr marL="0" indent="0">
              <a:lnSpc>
                <a:spcPct val="120000"/>
              </a:lnSpc>
              <a:buNone/>
            </a:pPr>
            <a:endParaRPr lang="en-US" dirty="0"/>
          </a:p>
          <a:p>
            <a:pPr marL="0" indent="0">
              <a:lnSpc>
                <a:spcPct val="120000"/>
              </a:lnSpc>
              <a:buNone/>
            </a:pPr>
            <a:r>
              <a:rPr lang="en-US" b="1" i="1" dirty="0"/>
              <a:t>Also, please bear with us </a:t>
            </a:r>
            <a:r>
              <a:rPr lang="en-US" i="1" dirty="0"/>
              <a:t>– recent changes might lead to some confusion.</a:t>
            </a:r>
            <a:endParaRPr lang="en-US" dirty="0"/>
          </a:p>
        </p:txBody>
      </p:sp>
    </p:spTree>
    <p:extLst>
      <p:ext uri="{BB962C8B-B14F-4D97-AF65-F5344CB8AC3E}">
        <p14:creationId xmlns:p14="http://schemas.microsoft.com/office/powerpoint/2010/main" val="2621021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5A34-DA58-3542-ABEB-2FCCCB9CE9AB}"/>
              </a:ext>
            </a:extLst>
          </p:cNvPr>
          <p:cNvSpPr>
            <a:spLocks noGrp="1"/>
          </p:cNvSpPr>
          <p:nvPr>
            <p:ph type="title"/>
          </p:nvPr>
        </p:nvSpPr>
        <p:spPr/>
        <p:txBody>
          <a:bodyPr/>
          <a:lstStyle/>
          <a:p>
            <a:r>
              <a:rPr lang="en-US" dirty="0"/>
              <a:t>Guidance document on Moodle</a:t>
            </a:r>
          </a:p>
        </p:txBody>
      </p:sp>
      <p:pic>
        <p:nvPicPr>
          <p:cNvPr id="5" name="Content Placeholder 4">
            <a:extLst>
              <a:ext uri="{FF2B5EF4-FFF2-40B4-BE49-F238E27FC236}">
                <a16:creationId xmlns:a16="http://schemas.microsoft.com/office/drawing/2014/main" id="{BBF5C74F-8034-8E4C-9C23-A71562258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504" y="1600200"/>
            <a:ext cx="3448991" cy="4876800"/>
          </a:xfrm>
        </p:spPr>
      </p:pic>
    </p:spTree>
    <p:extLst>
      <p:ext uri="{BB962C8B-B14F-4D97-AF65-F5344CB8AC3E}">
        <p14:creationId xmlns:p14="http://schemas.microsoft.com/office/powerpoint/2010/main" val="751753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4CC8-125B-4841-A6AE-1ED86EBD9FA1}"/>
              </a:ext>
            </a:extLst>
          </p:cNvPr>
          <p:cNvSpPr>
            <a:spLocks noGrp="1"/>
          </p:cNvSpPr>
          <p:nvPr>
            <p:ph type="title"/>
          </p:nvPr>
        </p:nvSpPr>
        <p:spPr/>
        <p:txBody>
          <a:bodyPr/>
          <a:lstStyle/>
          <a:p>
            <a:r>
              <a:rPr lang="en-GB" dirty="0"/>
              <a:t>Further resources</a:t>
            </a:r>
          </a:p>
        </p:txBody>
      </p:sp>
      <p:sp>
        <p:nvSpPr>
          <p:cNvPr id="3" name="Content Placeholder 2">
            <a:extLst>
              <a:ext uri="{FF2B5EF4-FFF2-40B4-BE49-F238E27FC236}">
                <a16:creationId xmlns:a16="http://schemas.microsoft.com/office/drawing/2014/main" id="{536F93C1-8385-4216-9498-F186891C0484}"/>
              </a:ext>
            </a:extLst>
          </p:cNvPr>
          <p:cNvSpPr>
            <a:spLocks noGrp="1"/>
          </p:cNvSpPr>
          <p:nvPr>
            <p:ph idx="1"/>
          </p:nvPr>
        </p:nvSpPr>
        <p:spPr>
          <a:xfrm>
            <a:off x="628650" y="1825625"/>
            <a:ext cx="4845050" cy="4351338"/>
          </a:xfrm>
        </p:spPr>
        <p:txBody>
          <a:bodyPr/>
          <a:lstStyle/>
          <a:p>
            <a:r>
              <a:rPr lang="en-GB" dirty="0"/>
              <a:t>Everything is on Moodle</a:t>
            </a:r>
          </a:p>
          <a:p>
            <a:pPr lvl="1"/>
            <a:r>
              <a:rPr lang="en-GB" dirty="0"/>
              <a:t>Application form</a:t>
            </a:r>
          </a:p>
          <a:p>
            <a:pPr lvl="1"/>
            <a:r>
              <a:rPr lang="en-GB" dirty="0"/>
              <a:t>Templates for information sheets, consent forms, debriefs, data management plans</a:t>
            </a:r>
          </a:p>
          <a:p>
            <a:pPr lvl="1"/>
            <a:r>
              <a:rPr lang="en-GB" dirty="0"/>
              <a:t>General guidance document</a:t>
            </a:r>
          </a:p>
          <a:p>
            <a:pPr lvl="1"/>
            <a:r>
              <a:rPr lang="en-GB" dirty="0"/>
              <a:t>Specific guidance on</a:t>
            </a:r>
          </a:p>
          <a:p>
            <a:pPr lvl="2"/>
            <a:r>
              <a:rPr lang="en-GB" dirty="0"/>
              <a:t>Qualitative research</a:t>
            </a:r>
          </a:p>
          <a:p>
            <a:pPr lvl="2"/>
            <a:r>
              <a:rPr lang="en-GB" dirty="0"/>
              <a:t>Transcription services</a:t>
            </a:r>
          </a:p>
          <a:p>
            <a:pPr lvl="2"/>
            <a:r>
              <a:rPr lang="en-GB" dirty="0"/>
              <a:t>Research in own organisation</a:t>
            </a:r>
          </a:p>
          <a:p>
            <a:pPr lvl="2"/>
            <a:r>
              <a:rPr lang="en-GB" dirty="0"/>
              <a:t>Online research</a:t>
            </a:r>
          </a:p>
          <a:p>
            <a:pPr lvl="1"/>
            <a:endParaRPr lang="en-GB" dirty="0"/>
          </a:p>
        </p:txBody>
      </p:sp>
      <p:pic>
        <p:nvPicPr>
          <p:cNvPr id="5" name="Picture 4">
            <a:extLst>
              <a:ext uri="{FF2B5EF4-FFF2-40B4-BE49-F238E27FC236}">
                <a16:creationId xmlns:a16="http://schemas.microsoft.com/office/drawing/2014/main" id="{CCC9884B-C34C-BB1D-D145-2C93FD53D172}"/>
              </a:ext>
            </a:extLst>
          </p:cNvPr>
          <p:cNvPicPr>
            <a:picLocks noChangeAspect="1"/>
          </p:cNvPicPr>
          <p:nvPr/>
        </p:nvPicPr>
        <p:blipFill>
          <a:blip r:embed="rId3"/>
          <a:stretch>
            <a:fillRect/>
          </a:stretch>
        </p:blipFill>
        <p:spPr>
          <a:xfrm>
            <a:off x="5720206" y="1825625"/>
            <a:ext cx="3220594" cy="2206048"/>
          </a:xfrm>
          <a:prstGeom prst="rect">
            <a:avLst/>
          </a:prstGeom>
        </p:spPr>
      </p:pic>
    </p:spTree>
    <p:extLst>
      <p:ext uri="{BB962C8B-B14F-4D97-AF65-F5344CB8AC3E}">
        <p14:creationId xmlns:p14="http://schemas.microsoft.com/office/powerpoint/2010/main" val="11945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87894BA-D8FE-4FE9-86D5-90BCE283AE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26" imgH="526" progId="TCLayout.ActiveDocument.1">
                  <p:embed/>
                </p:oleObj>
              </mc:Choice>
              <mc:Fallback>
                <p:oleObj name="think-cell Slide" r:id="rId5" imgW="526" imgH="526" progId="TCLayout.ActiveDocument.1">
                  <p:embed/>
                  <p:pic>
                    <p:nvPicPr>
                      <p:cNvPr id="5" name="Object 4" hidden="1">
                        <a:extLst>
                          <a:ext uri="{FF2B5EF4-FFF2-40B4-BE49-F238E27FC236}">
                            <a16:creationId xmlns:a16="http://schemas.microsoft.com/office/drawing/2014/main" id="{987894BA-D8FE-4FE9-86D5-90BCE283AED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6673E99-5D66-4302-BA2E-659BC2FD44F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GB" sz="4400" b="1" dirty="0">
              <a:latin typeface="Calibri" panose="020F0502020204030204" pitchFamily="34" charset="0"/>
              <a:ea typeface="+mj-ea"/>
              <a:cs typeface="+mj-cs"/>
              <a:sym typeface="Calibri" panose="020F0502020204030204" pitchFamily="34" charset="0"/>
            </a:endParaRPr>
          </a:p>
        </p:txBody>
      </p:sp>
      <p:sp>
        <p:nvSpPr>
          <p:cNvPr id="8194" name="Rectangle 4">
            <a:extLst>
              <a:ext uri="{FF2B5EF4-FFF2-40B4-BE49-F238E27FC236}">
                <a16:creationId xmlns:a16="http://schemas.microsoft.com/office/drawing/2014/main" id="{12F97E78-59BE-4CE4-B4B1-13AC34D09D4D}"/>
              </a:ext>
            </a:extLst>
          </p:cNvPr>
          <p:cNvSpPr>
            <a:spLocks noGrp="1" noChangeArrowheads="1"/>
          </p:cNvSpPr>
          <p:nvPr>
            <p:ph type="title"/>
          </p:nvPr>
        </p:nvSpPr>
        <p:spPr>
          <a:xfrm>
            <a:off x="457200" y="274638"/>
            <a:ext cx="8229600" cy="1143000"/>
          </a:xfrm>
        </p:spPr>
        <p:txBody>
          <a:bodyPr/>
          <a:lstStyle/>
          <a:p>
            <a:pPr eaLnBrk="1" hangingPunct="1"/>
            <a:r>
              <a:rPr lang="en-GB" altLang="en-US" dirty="0">
                <a:solidFill>
                  <a:schemeClr val="accent1"/>
                </a:solidFill>
              </a:rPr>
              <a:t>Why research ethics?</a:t>
            </a:r>
          </a:p>
        </p:txBody>
      </p:sp>
      <p:sp>
        <p:nvSpPr>
          <p:cNvPr id="8195" name="Rectangle 5">
            <a:extLst>
              <a:ext uri="{FF2B5EF4-FFF2-40B4-BE49-F238E27FC236}">
                <a16:creationId xmlns:a16="http://schemas.microsoft.com/office/drawing/2014/main" id="{9B601AD3-219E-468D-A7D3-6AEB73670996}"/>
              </a:ext>
            </a:extLst>
          </p:cNvPr>
          <p:cNvSpPr>
            <a:spLocks noGrp="1" noChangeArrowheads="1"/>
          </p:cNvSpPr>
          <p:nvPr>
            <p:ph type="body" idx="1"/>
          </p:nvPr>
        </p:nvSpPr>
        <p:spPr/>
        <p:txBody>
          <a:bodyPr>
            <a:normAutofit lnSpcReduction="10000"/>
          </a:bodyPr>
          <a:lstStyle/>
          <a:p>
            <a:pPr eaLnBrk="1" hangingPunct="1">
              <a:spcBef>
                <a:spcPts val="1800"/>
              </a:spcBef>
            </a:pPr>
            <a:r>
              <a:rPr lang="en-GB" altLang="en-US" b="1" dirty="0"/>
              <a:t>Taking responsibilities seriously</a:t>
            </a:r>
          </a:p>
          <a:p>
            <a:pPr lvl="1">
              <a:spcBef>
                <a:spcPts val="1800"/>
              </a:spcBef>
            </a:pPr>
            <a:r>
              <a:rPr lang="en-GB" altLang="en-US" dirty="0"/>
              <a:t>Towards participants volunteering their time</a:t>
            </a:r>
          </a:p>
          <a:p>
            <a:pPr lvl="1">
              <a:spcBef>
                <a:spcPts val="1800"/>
              </a:spcBef>
            </a:pPr>
            <a:r>
              <a:rPr lang="en-GB" altLang="en-US" dirty="0"/>
              <a:t>Towards “science” reliant on trust</a:t>
            </a:r>
          </a:p>
          <a:p>
            <a:pPr lvl="1">
              <a:spcBef>
                <a:spcPts val="1800"/>
              </a:spcBef>
            </a:pPr>
            <a:r>
              <a:rPr lang="en-GB" altLang="en-US" dirty="0"/>
              <a:t>Towards yourself – not causing harm</a:t>
            </a:r>
          </a:p>
          <a:p>
            <a:pPr lvl="1">
              <a:spcBef>
                <a:spcPts val="1800"/>
              </a:spcBef>
            </a:pPr>
            <a:endParaRPr lang="en-GB" altLang="en-US" dirty="0"/>
          </a:p>
          <a:p>
            <a:pPr>
              <a:spcBef>
                <a:spcPts val="1800"/>
              </a:spcBef>
            </a:pPr>
            <a:r>
              <a:rPr lang="en-GB" altLang="en-US" b="1" dirty="0"/>
              <a:t>Getting the research project done</a:t>
            </a:r>
          </a:p>
          <a:p>
            <a:pPr lvl="1">
              <a:spcBef>
                <a:spcPts val="1800"/>
              </a:spcBef>
            </a:pPr>
            <a:r>
              <a:rPr lang="en-GB" altLang="en-US" dirty="0"/>
              <a:t>No ethical approval </a:t>
            </a:r>
            <a:r>
              <a:rPr lang="en-GB" altLang="en-US" dirty="0">
                <a:sym typeface="Wingdings" pitchFamily="2" charset="2"/>
              </a:rPr>
              <a:t> failed project</a:t>
            </a:r>
          </a:p>
          <a:p>
            <a:pPr lvl="1">
              <a:spcBef>
                <a:spcPts val="1800"/>
              </a:spcBef>
            </a:pPr>
            <a:r>
              <a:rPr lang="en-GB" altLang="en-US" dirty="0"/>
              <a:t>Ethics breaches </a:t>
            </a:r>
            <a:r>
              <a:rPr lang="en-GB" altLang="en-US" dirty="0">
                <a:sym typeface="Wingdings" pitchFamily="2" charset="2"/>
              </a:rPr>
              <a:t> academic misconduct</a:t>
            </a:r>
            <a:endParaRPr lang="en-GB" altLang="en-US" dirty="0"/>
          </a:p>
        </p:txBody>
      </p:sp>
    </p:spTree>
    <p:extLst>
      <p:ext uri="{BB962C8B-B14F-4D97-AF65-F5344CB8AC3E}">
        <p14:creationId xmlns:p14="http://schemas.microsoft.com/office/powerpoint/2010/main" val="413746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FD29C-BA79-464D-88D6-BD23AE7EDED7}"/>
              </a:ext>
            </a:extLst>
          </p:cNvPr>
          <p:cNvSpPr>
            <a:spLocks noGrp="1"/>
          </p:cNvSpPr>
          <p:nvPr>
            <p:ph type="title"/>
          </p:nvPr>
        </p:nvSpPr>
        <p:spPr>
          <a:xfrm>
            <a:off x="628650" y="365126"/>
            <a:ext cx="7886700" cy="1325563"/>
          </a:xfrm>
        </p:spPr>
        <p:txBody>
          <a:bodyPr/>
          <a:lstStyle/>
          <a:p>
            <a:r>
              <a:rPr lang="en-GB" dirty="0">
                <a:solidFill>
                  <a:schemeClr val="accent1"/>
                </a:solidFill>
              </a:rPr>
              <a:t>Any questions?</a:t>
            </a:r>
          </a:p>
        </p:txBody>
      </p:sp>
      <p:pic>
        <p:nvPicPr>
          <p:cNvPr id="5" name="Content Placeholder 4" descr="A picture containing drawing, food&#10;&#10;Description automatically generated">
            <a:extLst>
              <a:ext uri="{FF2B5EF4-FFF2-40B4-BE49-F238E27FC236}">
                <a16:creationId xmlns:a16="http://schemas.microsoft.com/office/drawing/2014/main" id="{9D7E586C-3A83-4211-A1CF-5D3CB65E3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5500" y="2857015"/>
            <a:ext cx="5455920" cy="3635859"/>
          </a:xfrm>
        </p:spPr>
      </p:pic>
    </p:spTree>
    <p:extLst>
      <p:ext uri="{BB962C8B-B14F-4D97-AF65-F5344CB8AC3E}">
        <p14:creationId xmlns:p14="http://schemas.microsoft.com/office/powerpoint/2010/main" val="137737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5907C-937A-45AE-B90D-514A713570E5}"/>
              </a:ext>
            </a:extLst>
          </p:cNvPr>
          <p:cNvSpPr>
            <a:spLocks noGrp="1"/>
          </p:cNvSpPr>
          <p:nvPr>
            <p:ph type="title"/>
          </p:nvPr>
        </p:nvSpPr>
        <p:spPr/>
        <p:txBody>
          <a:bodyPr/>
          <a:lstStyle/>
          <a:p>
            <a:r>
              <a:rPr lang="en-GB" altLang="en-US" dirty="0">
                <a:solidFill>
                  <a:schemeClr val="accent1"/>
                </a:solidFill>
              </a:rPr>
              <a:t>BPS Principles</a:t>
            </a:r>
            <a:endParaRPr lang="en-GB" dirty="0">
              <a:solidFill>
                <a:schemeClr val="accent1"/>
              </a:solidFill>
            </a:endParaRPr>
          </a:p>
        </p:txBody>
      </p:sp>
      <p:sp>
        <p:nvSpPr>
          <p:cNvPr id="3" name="Content Placeholder 2">
            <a:extLst>
              <a:ext uri="{FF2B5EF4-FFF2-40B4-BE49-F238E27FC236}">
                <a16:creationId xmlns:a16="http://schemas.microsoft.com/office/drawing/2014/main" id="{44396D14-88C4-4DF8-BC10-74BF32DD765E}"/>
              </a:ext>
            </a:extLst>
          </p:cNvPr>
          <p:cNvSpPr>
            <a:spLocks noGrp="1"/>
          </p:cNvSpPr>
          <p:nvPr>
            <p:ph idx="1"/>
          </p:nvPr>
        </p:nvSpPr>
        <p:spPr>
          <a:xfrm>
            <a:off x="628650" y="1825625"/>
            <a:ext cx="4352589" cy="4351338"/>
          </a:xfrm>
        </p:spPr>
        <p:txBody>
          <a:bodyPr/>
          <a:lstStyle/>
          <a:p>
            <a:r>
              <a:rPr lang="en-GB" dirty="0"/>
              <a:t>Respect for the autonomy, privacy and dignity of individuals and communities </a:t>
            </a:r>
            <a:br>
              <a:rPr lang="en-GB" dirty="0"/>
            </a:br>
            <a:r>
              <a:rPr lang="en-GB" dirty="0"/>
              <a:t>	</a:t>
            </a:r>
            <a:r>
              <a:rPr lang="en-GB" i="1" dirty="0"/>
              <a:t>(Informed consent)</a:t>
            </a:r>
          </a:p>
          <a:p>
            <a:r>
              <a:rPr lang="en-GB" dirty="0"/>
              <a:t>Scientific integrity</a:t>
            </a:r>
          </a:p>
          <a:p>
            <a:r>
              <a:rPr lang="en-GB" dirty="0"/>
              <a:t>Social responsibility</a:t>
            </a:r>
          </a:p>
          <a:p>
            <a:r>
              <a:rPr lang="en-GB" dirty="0"/>
              <a:t>Maximising benefit and minimising harm</a:t>
            </a:r>
          </a:p>
        </p:txBody>
      </p:sp>
      <p:pic>
        <p:nvPicPr>
          <p:cNvPr id="4" name="Picture 3">
            <a:extLst>
              <a:ext uri="{FF2B5EF4-FFF2-40B4-BE49-F238E27FC236}">
                <a16:creationId xmlns:a16="http://schemas.microsoft.com/office/drawing/2014/main" id="{5C47B562-9591-40C7-ADCE-A7846DCB10D9}"/>
              </a:ext>
            </a:extLst>
          </p:cNvPr>
          <p:cNvPicPr>
            <a:picLocks noChangeAspect="1"/>
          </p:cNvPicPr>
          <p:nvPr/>
        </p:nvPicPr>
        <p:blipFill>
          <a:blip r:embed="rId3"/>
          <a:stretch>
            <a:fillRect/>
          </a:stretch>
        </p:blipFill>
        <p:spPr>
          <a:xfrm>
            <a:off x="4981239" y="914399"/>
            <a:ext cx="3968349" cy="549233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380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1000" fill="hold"/>
                                        <p:tgtEl>
                                          <p:spTgt spid="3">
                                            <p:txEl>
                                              <p:pRg st="0" end="0"/>
                                            </p:txEl>
                                          </p:spTgt>
                                        </p:tgtEl>
                                        <p:attrNameLst>
                                          <p:attrName>style.color</p:attrName>
                                        </p:attrNameLst>
                                      </p:cBhvr>
                                      <p:to>
                                        <a:srgbClr val="7030A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1FB0-95AB-4875-A5AF-AA9D4EDB9912}"/>
              </a:ext>
            </a:extLst>
          </p:cNvPr>
          <p:cNvSpPr>
            <a:spLocks noGrp="1"/>
          </p:cNvSpPr>
          <p:nvPr>
            <p:ph type="title"/>
          </p:nvPr>
        </p:nvSpPr>
        <p:spPr/>
        <p:txBody>
          <a:bodyPr/>
          <a:lstStyle/>
          <a:p>
            <a:r>
              <a:rPr lang="en-GB" altLang="en-US" dirty="0">
                <a:solidFill>
                  <a:schemeClr val="accent1"/>
                </a:solidFill>
              </a:rPr>
              <a:t>Valid consent</a:t>
            </a:r>
            <a:endParaRPr lang="en-GB" dirty="0">
              <a:solidFill>
                <a:schemeClr val="accent1"/>
              </a:solidFill>
            </a:endParaRPr>
          </a:p>
        </p:txBody>
      </p:sp>
      <p:sp>
        <p:nvSpPr>
          <p:cNvPr id="3" name="Content Placeholder 2">
            <a:extLst>
              <a:ext uri="{FF2B5EF4-FFF2-40B4-BE49-F238E27FC236}">
                <a16:creationId xmlns:a16="http://schemas.microsoft.com/office/drawing/2014/main" id="{FF957146-FCCB-4268-9E59-C7B7DAF727EC}"/>
              </a:ext>
            </a:extLst>
          </p:cNvPr>
          <p:cNvSpPr>
            <a:spLocks noGrp="1"/>
          </p:cNvSpPr>
          <p:nvPr>
            <p:ph idx="1"/>
          </p:nvPr>
        </p:nvSpPr>
        <p:spPr>
          <a:xfrm>
            <a:off x="628650" y="1690689"/>
            <a:ext cx="7886700" cy="4667249"/>
          </a:xfrm>
        </p:spPr>
        <p:txBody>
          <a:bodyPr>
            <a:normAutofit/>
          </a:bodyPr>
          <a:lstStyle/>
          <a:p>
            <a:pPr marL="0" indent="0">
              <a:buNone/>
            </a:pPr>
            <a:r>
              <a:rPr lang="en-GB" dirty="0"/>
              <a:t>“Researchers should ensure that every person from whom data are gathered for the purposes of research </a:t>
            </a:r>
            <a:r>
              <a:rPr lang="en-GB" b="1" dirty="0"/>
              <a:t>consents freely </a:t>
            </a:r>
            <a:r>
              <a:rPr lang="en-GB" dirty="0"/>
              <a:t>to the process </a:t>
            </a:r>
            <a:r>
              <a:rPr lang="en-GB" b="1" dirty="0"/>
              <a:t>on the basis of adequate information</a:t>
            </a:r>
            <a:r>
              <a:rPr lang="en-GB" dirty="0"/>
              <a:t>. They should be able, during the data gathering phase, freely to </a:t>
            </a:r>
            <a:r>
              <a:rPr lang="en-GB" b="1" dirty="0"/>
              <a:t>withdraw or modify their consent </a:t>
            </a:r>
            <a:r>
              <a:rPr lang="en-GB" dirty="0"/>
              <a:t>and to </a:t>
            </a:r>
            <a:r>
              <a:rPr lang="en-GB" b="1" dirty="0"/>
              <a:t>ask for the destruction of all or part of the data </a:t>
            </a:r>
            <a:r>
              <a:rPr lang="en-GB" dirty="0"/>
              <a:t>that they have contributed.” </a:t>
            </a:r>
          </a:p>
          <a:p>
            <a:endParaRPr lang="en-GB" dirty="0"/>
          </a:p>
          <a:p>
            <a:pPr marL="914400" lvl="2" indent="0">
              <a:buNone/>
            </a:pPr>
            <a:r>
              <a:rPr lang="en-GB" sz="2400" dirty="0"/>
              <a:t>(Section 4 of BPS Guidelines </a:t>
            </a:r>
            <a:br>
              <a:rPr lang="en-GB" sz="2400" dirty="0"/>
            </a:br>
            <a:r>
              <a:rPr lang="en-GB" sz="2400" dirty="0"/>
              <a:t>on Human Research Ethics)</a:t>
            </a:r>
          </a:p>
        </p:txBody>
      </p:sp>
      <p:sp>
        <p:nvSpPr>
          <p:cNvPr id="8" name="Content Placeholder 2">
            <a:extLst>
              <a:ext uri="{FF2B5EF4-FFF2-40B4-BE49-F238E27FC236}">
                <a16:creationId xmlns:a16="http://schemas.microsoft.com/office/drawing/2014/main" id="{69E736C0-4DB2-73C2-9CAA-430FCCD20176}"/>
              </a:ext>
            </a:extLst>
          </p:cNvPr>
          <p:cNvSpPr txBox="1">
            <a:spLocks/>
          </p:cNvSpPr>
          <p:nvPr/>
        </p:nvSpPr>
        <p:spPr>
          <a:xfrm>
            <a:off x="628650" y="1690689"/>
            <a:ext cx="7886700" cy="466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“Researchers should ensure that every person from whom data are gathered for the purposes of research </a:t>
            </a:r>
            <a:r>
              <a:rPr lang="en-GB" b="1" dirty="0">
                <a:solidFill>
                  <a:schemeClr val="accent2"/>
                </a:solidFill>
              </a:rPr>
              <a:t>consents freely </a:t>
            </a:r>
            <a:r>
              <a:rPr lang="en-GB" dirty="0"/>
              <a:t>to the process </a:t>
            </a:r>
            <a:r>
              <a:rPr lang="en-GB" b="1" dirty="0">
                <a:solidFill>
                  <a:schemeClr val="accent2"/>
                </a:solidFill>
              </a:rPr>
              <a:t>on the basis of adequate information</a:t>
            </a:r>
            <a:r>
              <a:rPr lang="en-GB" dirty="0"/>
              <a:t>. They should be able, during the data gathering phase, freely to </a:t>
            </a:r>
            <a:r>
              <a:rPr lang="en-GB" b="1" dirty="0"/>
              <a:t>withdraw or modify their consent </a:t>
            </a:r>
            <a:r>
              <a:rPr lang="en-GB" dirty="0"/>
              <a:t>and to </a:t>
            </a:r>
            <a:r>
              <a:rPr lang="en-GB" b="1" dirty="0"/>
              <a:t>ask for the destruction of all or part of the data </a:t>
            </a:r>
            <a:r>
              <a:rPr lang="en-GB" dirty="0"/>
              <a:t>that they have contributed.” </a:t>
            </a:r>
          </a:p>
          <a:p>
            <a:endParaRPr lang="en-GB" dirty="0"/>
          </a:p>
          <a:p>
            <a:pPr marL="914400" lvl="2" indent="0">
              <a:buFont typeface="Arial" panose="020B0604020202020204" pitchFamily="34" charset="0"/>
              <a:buNone/>
            </a:pPr>
            <a:r>
              <a:rPr lang="en-GB" sz="2400" dirty="0"/>
              <a:t>(Section 4 of BPS Guidelines </a:t>
            </a:r>
            <a:br>
              <a:rPr lang="en-GB" sz="2400" dirty="0"/>
            </a:br>
            <a:r>
              <a:rPr lang="en-GB" sz="2400" dirty="0"/>
              <a:t>on Human Research Ethics)</a:t>
            </a:r>
          </a:p>
        </p:txBody>
      </p:sp>
      <p:sp>
        <p:nvSpPr>
          <p:cNvPr id="9" name="Content Placeholder 2">
            <a:extLst>
              <a:ext uri="{FF2B5EF4-FFF2-40B4-BE49-F238E27FC236}">
                <a16:creationId xmlns:a16="http://schemas.microsoft.com/office/drawing/2014/main" id="{E9D7841E-BE89-9D94-0237-A127EE1E686B}"/>
              </a:ext>
            </a:extLst>
          </p:cNvPr>
          <p:cNvSpPr txBox="1">
            <a:spLocks/>
          </p:cNvSpPr>
          <p:nvPr/>
        </p:nvSpPr>
        <p:spPr>
          <a:xfrm>
            <a:off x="628650" y="1690689"/>
            <a:ext cx="7886700" cy="466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“Researchers should ensure that every person from whom data are gathered for the purposes of research </a:t>
            </a:r>
            <a:r>
              <a:rPr lang="en-GB" b="1" dirty="0"/>
              <a:t>consents freely </a:t>
            </a:r>
            <a:r>
              <a:rPr lang="en-GB" dirty="0"/>
              <a:t>to the process </a:t>
            </a:r>
            <a:r>
              <a:rPr lang="en-GB" b="1" dirty="0"/>
              <a:t>on the basis of adequate information</a:t>
            </a:r>
            <a:r>
              <a:rPr lang="en-GB" dirty="0"/>
              <a:t>. They should be able, during the data gathering phase, freely to </a:t>
            </a:r>
            <a:r>
              <a:rPr lang="en-GB" b="1" dirty="0">
                <a:solidFill>
                  <a:schemeClr val="accent2"/>
                </a:solidFill>
              </a:rPr>
              <a:t>withdraw or modify their consent</a:t>
            </a:r>
            <a:r>
              <a:rPr lang="en-GB" b="1" dirty="0"/>
              <a:t> </a:t>
            </a:r>
            <a:r>
              <a:rPr lang="en-GB" dirty="0"/>
              <a:t>and to </a:t>
            </a:r>
            <a:r>
              <a:rPr lang="en-GB" b="1" dirty="0"/>
              <a:t>ask for the destruction of all or part of the data </a:t>
            </a:r>
            <a:r>
              <a:rPr lang="en-GB" dirty="0"/>
              <a:t>that they have contributed.” </a:t>
            </a:r>
          </a:p>
          <a:p>
            <a:endParaRPr lang="en-GB" dirty="0"/>
          </a:p>
          <a:p>
            <a:pPr marL="914400" lvl="2" indent="0">
              <a:buFont typeface="Arial" panose="020B0604020202020204" pitchFamily="34" charset="0"/>
              <a:buNone/>
            </a:pPr>
            <a:r>
              <a:rPr lang="en-GB" sz="2400" dirty="0"/>
              <a:t>(Section 4 of BPS Guidelines </a:t>
            </a:r>
            <a:br>
              <a:rPr lang="en-GB" sz="2400" dirty="0"/>
            </a:br>
            <a:r>
              <a:rPr lang="en-GB" sz="2400" dirty="0"/>
              <a:t>on Human Research Ethics)</a:t>
            </a:r>
          </a:p>
        </p:txBody>
      </p:sp>
      <p:sp>
        <p:nvSpPr>
          <p:cNvPr id="11" name="Content Placeholder 2">
            <a:extLst>
              <a:ext uri="{FF2B5EF4-FFF2-40B4-BE49-F238E27FC236}">
                <a16:creationId xmlns:a16="http://schemas.microsoft.com/office/drawing/2014/main" id="{E9910C76-29E6-6C8C-532D-19020F0C6C23}"/>
              </a:ext>
            </a:extLst>
          </p:cNvPr>
          <p:cNvSpPr txBox="1">
            <a:spLocks/>
          </p:cNvSpPr>
          <p:nvPr/>
        </p:nvSpPr>
        <p:spPr>
          <a:xfrm>
            <a:off x="628650" y="1690689"/>
            <a:ext cx="7886700" cy="466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“Researchers should ensure that every person from whom data are gathered for the purposes of research </a:t>
            </a:r>
            <a:r>
              <a:rPr lang="en-GB" b="1" dirty="0"/>
              <a:t>consents freely </a:t>
            </a:r>
            <a:r>
              <a:rPr lang="en-GB" dirty="0"/>
              <a:t>to the process </a:t>
            </a:r>
            <a:r>
              <a:rPr lang="en-GB" b="1" dirty="0"/>
              <a:t>on the basis of adequate information</a:t>
            </a:r>
            <a:r>
              <a:rPr lang="en-GB" dirty="0"/>
              <a:t>. They should be able, during the data gathering phase, freely to </a:t>
            </a:r>
            <a:r>
              <a:rPr lang="en-GB" b="1" dirty="0"/>
              <a:t>withdraw or modify their consent </a:t>
            </a:r>
            <a:r>
              <a:rPr lang="en-GB" dirty="0"/>
              <a:t>and to </a:t>
            </a:r>
            <a:r>
              <a:rPr lang="en-GB" b="1" dirty="0">
                <a:solidFill>
                  <a:schemeClr val="accent2"/>
                </a:solidFill>
              </a:rPr>
              <a:t>ask for the destruction of all or part of the data </a:t>
            </a:r>
            <a:r>
              <a:rPr lang="en-GB" dirty="0"/>
              <a:t>that they have contributed.” </a:t>
            </a:r>
          </a:p>
          <a:p>
            <a:endParaRPr lang="en-GB" dirty="0"/>
          </a:p>
          <a:p>
            <a:pPr marL="914400" lvl="2" indent="0">
              <a:buFont typeface="Arial" panose="020B0604020202020204" pitchFamily="34" charset="0"/>
              <a:buNone/>
            </a:pPr>
            <a:r>
              <a:rPr lang="en-GB" sz="2400" dirty="0"/>
              <a:t>(Section 4 of BPS Guidelines </a:t>
            </a:r>
            <a:br>
              <a:rPr lang="en-GB" sz="2400" dirty="0"/>
            </a:br>
            <a:r>
              <a:rPr lang="en-GB" sz="2400" dirty="0"/>
              <a:t>on Human Research Ethics)</a:t>
            </a:r>
          </a:p>
        </p:txBody>
      </p:sp>
    </p:spTree>
    <p:extLst>
      <p:ext uri="{BB962C8B-B14F-4D97-AF65-F5344CB8AC3E}">
        <p14:creationId xmlns:p14="http://schemas.microsoft.com/office/powerpoint/2010/main" val="92843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4892-0ED1-495F-926F-DF7A672B1FE2}"/>
              </a:ext>
            </a:extLst>
          </p:cNvPr>
          <p:cNvSpPr>
            <a:spLocks noGrp="1"/>
          </p:cNvSpPr>
          <p:nvPr>
            <p:ph type="title"/>
          </p:nvPr>
        </p:nvSpPr>
        <p:spPr/>
        <p:txBody>
          <a:bodyPr/>
          <a:lstStyle/>
          <a:p>
            <a:r>
              <a:rPr lang="en-GB" dirty="0">
                <a:solidFill>
                  <a:schemeClr val="accent1"/>
                </a:solidFill>
              </a:rPr>
              <a:t>Deception</a:t>
            </a:r>
          </a:p>
        </p:txBody>
      </p:sp>
      <p:sp>
        <p:nvSpPr>
          <p:cNvPr id="3" name="Content Placeholder 2">
            <a:extLst>
              <a:ext uri="{FF2B5EF4-FFF2-40B4-BE49-F238E27FC236}">
                <a16:creationId xmlns:a16="http://schemas.microsoft.com/office/drawing/2014/main" id="{ADB2E544-E3CF-41B6-9FEB-0D3BDACBADA8}"/>
              </a:ext>
            </a:extLst>
          </p:cNvPr>
          <p:cNvSpPr>
            <a:spLocks noGrp="1"/>
          </p:cNvSpPr>
          <p:nvPr>
            <p:ph idx="1"/>
          </p:nvPr>
        </p:nvSpPr>
        <p:spPr/>
        <p:txBody>
          <a:bodyPr>
            <a:normAutofit/>
          </a:bodyPr>
          <a:lstStyle/>
          <a:p>
            <a:r>
              <a:rPr lang="en-GB" dirty="0"/>
              <a:t>Often participants cannot be aware of the hypothesis being tested</a:t>
            </a:r>
          </a:p>
          <a:p>
            <a:pPr lvl="1"/>
            <a:r>
              <a:rPr lang="en-GB" dirty="0"/>
              <a:t>Socially desirable responding – “wanting to be helpful”</a:t>
            </a:r>
          </a:p>
          <a:p>
            <a:endParaRPr lang="en-GB" dirty="0"/>
          </a:p>
          <a:p>
            <a:r>
              <a:rPr lang="en-GB" dirty="0"/>
              <a:t>But deliberately incomplete information is </a:t>
            </a:r>
            <a:br>
              <a:rPr lang="en-GB" dirty="0"/>
            </a:br>
            <a:r>
              <a:rPr lang="en-GB" dirty="0"/>
              <a:t>different from false information</a:t>
            </a:r>
          </a:p>
          <a:p>
            <a:endParaRPr lang="en-GB" i="1" dirty="0"/>
          </a:p>
          <a:p>
            <a:r>
              <a:rPr lang="en-GB" i="1" dirty="0"/>
              <a:t>Proposed Test: </a:t>
            </a:r>
            <a:r>
              <a:rPr lang="en-GB" dirty="0"/>
              <a:t>will debrief lead to discomfort, anger or objections</a:t>
            </a:r>
          </a:p>
        </p:txBody>
      </p:sp>
    </p:spTree>
    <p:extLst>
      <p:ext uri="{BB962C8B-B14F-4D97-AF65-F5344CB8AC3E}">
        <p14:creationId xmlns:p14="http://schemas.microsoft.com/office/powerpoint/2010/main" val="423765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1FB0-95AB-4875-A5AF-AA9D4EDB9912}"/>
              </a:ext>
            </a:extLst>
          </p:cNvPr>
          <p:cNvSpPr>
            <a:spLocks noGrp="1"/>
          </p:cNvSpPr>
          <p:nvPr>
            <p:ph type="title"/>
          </p:nvPr>
        </p:nvSpPr>
        <p:spPr/>
        <p:txBody>
          <a:bodyPr/>
          <a:lstStyle/>
          <a:p>
            <a:r>
              <a:rPr lang="en-GB" altLang="en-US" dirty="0">
                <a:solidFill>
                  <a:schemeClr val="accent1"/>
                </a:solidFill>
              </a:rPr>
              <a:t>Risk</a:t>
            </a:r>
            <a:endParaRPr lang="en-GB" dirty="0">
              <a:solidFill>
                <a:schemeClr val="accent1"/>
              </a:solidFill>
            </a:endParaRPr>
          </a:p>
        </p:txBody>
      </p:sp>
      <p:sp>
        <p:nvSpPr>
          <p:cNvPr id="3" name="Content Placeholder 2">
            <a:extLst>
              <a:ext uri="{FF2B5EF4-FFF2-40B4-BE49-F238E27FC236}">
                <a16:creationId xmlns:a16="http://schemas.microsoft.com/office/drawing/2014/main" id="{FF957146-FCCB-4268-9E59-C7B7DAF727EC}"/>
              </a:ext>
            </a:extLst>
          </p:cNvPr>
          <p:cNvSpPr>
            <a:spLocks noGrp="1"/>
          </p:cNvSpPr>
          <p:nvPr>
            <p:ph idx="1"/>
          </p:nvPr>
        </p:nvSpPr>
        <p:spPr>
          <a:xfrm>
            <a:off x="628650" y="1825625"/>
            <a:ext cx="6343650" cy="4351338"/>
          </a:xfrm>
        </p:spPr>
        <p:txBody>
          <a:bodyPr/>
          <a:lstStyle/>
          <a:p>
            <a:r>
              <a:rPr lang="en-GB" dirty="0"/>
              <a:t>Study should not expose participants to </a:t>
            </a:r>
            <a:r>
              <a:rPr lang="en-GB" b="1" dirty="0"/>
              <a:t>greater risk than what they’d encounter in their everyday life</a:t>
            </a:r>
            <a:endParaRPr lang="en-GB" dirty="0"/>
          </a:p>
          <a:p>
            <a:r>
              <a:rPr lang="en-GB" b="1" dirty="0"/>
              <a:t>Physical, mental and emotional </a:t>
            </a:r>
            <a:r>
              <a:rPr lang="en-GB" dirty="0"/>
              <a:t>risks should be considered</a:t>
            </a:r>
          </a:p>
          <a:p>
            <a:r>
              <a:rPr lang="en-GB" dirty="0"/>
              <a:t>Risks to </a:t>
            </a:r>
            <a:r>
              <a:rPr lang="en-GB" b="1" dirty="0"/>
              <a:t>researchers and other stakeholder </a:t>
            </a:r>
            <a:r>
              <a:rPr lang="en-GB" dirty="0"/>
              <a:t>also need to be considered</a:t>
            </a:r>
          </a:p>
          <a:p>
            <a:endParaRPr lang="en-GB" dirty="0"/>
          </a:p>
          <a:p>
            <a:r>
              <a:rPr lang="en-GB" b="1" dirty="0">
                <a:solidFill>
                  <a:schemeClr val="accent2"/>
                </a:solidFill>
              </a:rPr>
              <a:t>How can risk be mitigated?</a:t>
            </a:r>
          </a:p>
        </p:txBody>
      </p:sp>
      <p:pic>
        <p:nvPicPr>
          <p:cNvPr id="5" name="Graphic 4">
            <a:extLst>
              <a:ext uri="{FF2B5EF4-FFF2-40B4-BE49-F238E27FC236}">
                <a16:creationId xmlns:a16="http://schemas.microsoft.com/office/drawing/2014/main" id="{F4A64375-97AB-4BC5-A73C-B509FF5CEF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3149600" y="2673350"/>
            <a:ext cx="9144000" cy="4457700"/>
          </a:xfrm>
          <a:prstGeom prst="rect">
            <a:avLst/>
          </a:prstGeom>
        </p:spPr>
      </p:pic>
    </p:spTree>
    <p:extLst>
      <p:ext uri="{BB962C8B-B14F-4D97-AF65-F5344CB8AC3E}">
        <p14:creationId xmlns:p14="http://schemas.microsoft.com/office/powerpoint/2010/main" val="52456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6363-1626-F449-86BF-9B3423F8A3A8}"/>
              </a:ext>
            </a:extLst>
          </p:cNvPr>
          <p:cNvSpPr>
            <a:spLocks noGrp="1"/>
          </p:cNvSpPr>
          <p:nvPr>
            <p:ph type="title"/>
          </p:nvPr>
        </p:nvSpPr>
        <p:spPr>
          <a:xfrm>
            <a:off x="457200" y="533400"/>
            <a:ext cx="8686800" cy="990600"/>
          </a:xfrm>
        </p:spPr>
        <p:txBody>
          <a:bodyPr>
            <a:normAutofit fontScale="90000"/>
          </a:bodyPr>
          <a:lstStyle/>
          <a:p>
            <a:r>
              <a:rPr lang="en-US" dirty="0"/>
              <a:t>Issues to consider before starting research</a:t>
            </a:r>
          </a:p>
        </p:txBody>
      </p:sp>
      <p:sp>
        <p:nvSpPr>
          <p:cNvPr id="3" name="Content Placeholder 2">
            <a:extLst>
              <a:ext uri="{FF2B5EF4-FFF2-40B4-BE49-F238E27FC236}">
                <a16:creationId xmlns:a16="http://schemas.microsoft.com/office/drawing/2014/main" id="{9CB1BA62-E582-5A45-A1FF-BCC4500BE6FC}"/>
              </a:ext>
            </a:extLst>
          </p:cNvPr>
          <p:cNvSpPr>
            <a:spLocks noGrp="1"/>
          </p:cNvSpPr>
          <p:nvPr>
            <p:ph idx="1"/>
          </p:nvPr>
        </p:nvSpPr>
        <p:spPr>
          <a:xfrm>
            <a:off x="457200" y="1745672"/>
            <a:ext cx="8229600" cy="5001491"/>
          </a:xfrm>
        </p:spPr>
        <p:txBody>
          <a:bodyPr>
            <a:normAutofit/>
          </a:bodyPr>
          <a:lstStyle/>
          <a:p>
            <a:r>
              <a:rPr lang="en-US" b="1" dirty="0"/>
              <a:t>Justification</a:t>
            </a:r>
          </a:p>
          <a:p>
            <a:pPr lvl="1"/>
            <a:r>
              <a:rPr lang="en-US" dirty="0"/>
              <a:t>Research will achieve worthwhile objectives</a:t>
            </a:r>
          </a:p>
          <a:p>
            <a:pPr lvl="1"/>
            <a:r>
              <a:rPr lang="en-US" dirty="0"/>
              <a:t>Human participation is a necessary requirement</a:t>
            </a:r>
          </a:p>
          <a:p>
            <a:pPr lvl="1"/>
            <a:r>
              <a:rPr lang="en-US" dirty="0"/>
              <a:t>Sufficient resources available to complete the research</a:t>
            </a:r>
          </a:p>
          <a:p>
            <a:endParaRPr lang="en-US" b="1" dirty="0"/>
          </a:p>
          <a:p>
            <a:r>
              <a:rPr lang="en-US" b="1" dirty="0"/>
              <a:t>Access to participants</a:t>
            </a:r>
          </a:p>
          <a:p>
            <a:pPr lvl="1"/>
            <a:r>
              <a:rPr lang="en-US" dirty="0"/>
              <a:t>When considering potential participants recognize that:</a:t>
            </a:r>
          </a:p>
          <a:p>
            <a:pPr lvl="2"/>
            <a:r>
              <a:rPr lang="en-US" dirty="0"/>
              <a:t>Participants have the right to privacy </a:t>
            </a:r>
          </a:p>
          <a:p>
            <a:pPr lvl="2"/>
            <a:r>
              <a:rPr lang="en-US" dirty="0"/>
              <a:t>Participants have the right to know why they were selected/</a:t>
            </a:r>
            <a:br>
              <a:rPr lang="en-US" dirty="0"/>
            </a:br>
            <a:r>
              <a:rPr lang="en-US" dirty="0"/>
              <a:t>why they are being approached</a:t>
            </a:r>
          </a:p>
          <a:p>
            <a:pPr lvl="2"/>
            <a:r>
              <a:rPr lang="en-US" dirty="0"/>
              <a:t>Data protection legislation may apply (GDPR)</a:t>
            </a:r>
          </a:p>
          <a:p>
            <a:pPr lvl="3"/>
            <a:r>
              <a:rPr lang="en-US" sz="1800" dirty="0"/>
              <a:t>E.g., access to coworkers as an employee does not grant the right to approach coworkers in the same way as a researcher</a:t>
            </a:r>
          </a:p>
          <a:p>
            <a:pPr lvl="2"/>
            <a:endParaRPr lang="en-US" dirty="0"/>
          </a:p>
          <a:p>
            <a:pPr lvl="1"/>
            <a:endParaRPr lang="en-US" dirty="0"/>
          </a:p>
        </p:txBody>
      </p:sp>
    </p:spTree>
    <p:extLst>
      <p:ext uri="{BB962C8B-B14F-4D97-AF65-F5344CB8AC3E}">
        <p14:creationId xmlns:p14="http://schemas.microsoft.com/office/powerpoint/2010/main" val="4197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DFF5-591E-924B-B302-B4ACB487AE21}"/>
              </a:ext>
            </a:extLst>
          </p:cNvPr>
          <p:cNvSpPr>
            <a:spLocks noGrp="1"/>
          </p:cNvSpPr>
          <p:nvPr>
            <p:ph type="title"/>
          </p:nvPr>
        </p:nvSpPr>
        <p:spPr>
          <a:xfrm>
            <a:off x="457200" y="332656"/>
            <a:ext cx="8867328" cy="990600"/>
          </a:xfrm>
        </p:spPr>
        <p:txBody>
          <a:bodyPr>
            <a:normAutofit/>
          </a:bodyPr>
          <a:lstStyle/>
          <a:p>
            <a:r>
              <a:rPr lang="en-US" dirty="0"/>
              <a:t>Issues to consider: consent</a:t>
            </a:r>
          </a:p>
        </p:txBody>
      </p:sp>
      <p:sp>
        <p:nvSpPr>
          <p:cNvPr id="3" name="Content Placeholder 2">
            <a:extLst>
              <a:ext uri="{FF2B5EF4-FFF2-40B4-BE49-F238E27FC236}">
                <a16:creationId xmlns:a16="http://schemas.microsoft.com/office/drawing/2014/main" id="{8936120F-607A-3149-AAC1-E9E0FBE20BC4}"/>
              </a:ext>
            </a:extLst>
          </p:cNvPr>
          <p:cNvSpPr>
            <a:spLocks noGrp="1"/>
          </p:cNvSpPr>
          <p:nvPr>
            <p:ph idx="1"/>
          </p:nvPr>
        </p:nvSpPr>
        <p:spPr>
          <a:xfrm>
            <a:off x="457200" y="1340768"/>
            <a:ext cx="8363272" cy="5301208"/>
          </a:xfrm>
        </p:spPr>
        <p:txBody>
          <a:bodyPr>
            <a:normAutofit fontScale="62500" lnSpcReduction="20000"/>
          </a:bodyPr>
          <a:lstStyle/>
          <a:p>
            <a:pPr>
              <a:spcAft>
                <a:spcPts val="600"/>
              </a:spcAft>
            </a:pPr>
            <a:r>
              <a:rPr lang="en-US" sz="2800" b="1" dirty="0"/>
              <a:t>Informed consent</a:t>
            </a:r>
          </a:p>
          <a:p>
            <a:pPr>
              <a:spcAft>
                <a:spcPts val="600"/>
              </a:spcAft>
            </a:pPr>
            <a:r>
              <a:rPr lang="en-US" dirty="0"/>
              <a:t>Fundamental to all research</a:t>
            </a:r>
          </a:p>
          <a:p>
            <a:pPr>
              <a:spcAft>
                <a:spcPts val="600"/>
              </a:spcAft>
            </a:pPr>
            <a:r>
              <a:rPr lang="en-US" dirty="0"/>
              <a:t>All participants MUST be fully informed (</a:t>
            </a:r>
            <a:r>
              <a:rPr lang="en-US" dirty="0">
                <a:solidFill>
                  <a:schemeClr val="accent6"/>
                </a:solidFill>
              </a:rPr>
              <a:t>within reasonable bounds</a:t>
            </a:r>
            <a:r>
              <a:rPr lang="en-US" dirty="0"/>
              <a:t>)</a:t>
            </a:r>
          </a:p>
          <a:p>
            <a:pPr>
              <a:spcAft>
                <a:spcPts val="600"/>
              </a:spcAft>
            </a:pPr>
            <a:r>
              <a:rPr lang="en-US" dirty="0"/>
              <a:t>Then participants can give </a:t>
            </a:r>
            <a:r>
              <a:rPr lang="en-US" i="1" dirty="0"/>
              <a:t>informed </a:t>
            </a:r>
            <a:r>
              <a:rPr lang="en-US" dirty="0"/>
              <a:t>consent freely</a:t>
            </a:r>
          </a:p>
          <a:p>
            <a:pPr>
              <a:spcAft>
                <a:spcPts val="600"/>
              </a:spcAft>
            </a:pPr>
            <a:r>
              <a:rPr lang="en-US" dirty="0"/>
              <a:t>A continuous requirement </a:t>
            </a:r>
            <a:br>
              <a:rPr lang="en-US" dirty="0"/>
            </a:br>
            <a:r>
              <a:rPr lang="en-US" dirty="0"/>
              <a:t>(can ask questions throughout the research process)</a:t>
            </a:r>
          </a:p>
          <a:p>
            <a:pPr>
              <a:spcAft>
                <a:spcPts val="600"/>
              </a:spcAft>
            </a:pPr>
            <a:r>
              <a:rPr lang="en-US" dirty="0"/>
              <a:t>Consider </a:t>
            </a:r>
            <a:r>
              <a:rPr lang="en-US" i="1" dirty="0"/>
              <a:t>whose</a:t>
            </a:r>
            <a:r>
              <a:rPr lang="en-US" dirty="0"/>
              <a:t> consent is necessary….</a:t>
            </a:r>
          </a:p>
          <a:p>
            <a:pPr lvl="1">
              <a:spcAft>
                <a:spcPts val="600"/>
              </a:spcAft>
            </a:pPr>
            <a:r>
              <a:rPr lang="en-GB" dirty="0"/>
              <a:t>For children under 16 / Groups with impaired capacity to consent, </a:t>
            </a:r>
            <a:br>
              <a:rPr lang="en-GB" dirty="0"/>
            </a:br>
            <a:r>
              <a:rPr lang="en-GB" dirty="0"/>
              <a:t>parents or those that have legal responsibility might need to provide consent</a:t>
            </a:r>
          </a:p>
          <a:p>
            <a:pPr>
              <a:spcAft>
                <a:spcPts val="600"/>
              </a:spcAft>
            </a:pPr>
            <a:r>
              <a:rPr lang="en-GB" dirty="0"/>
              <a:t>Consider </a:t>
            </a:r>
            <a:r>
              <a:rPr lang="en-GB" i="1" dirty="0"/>
              <a:t>when</a:t>
            </a:r>
            <a:r>
              <a:rPr lang="en-GB" dirty="0"/>
              <a:t> consent is necessary</a:t>
            </a:r>
          </a:p>
          <a:p>
            <a:pPr lvl="1">
              <a:spcAft>
                <a:spcPts val="600"/>
              </a:spcAft>
            </a:pPr>
            <a:r>
              <a:rPr lang="en-GB" dirty="0"/>
              <a:t>Internet research – when is data private/public? </a:t>
            </a:r>
            <a:br>
              <a:rPr lang="en-GB" dirty="0"/>
            </a:br>
            <a:r>
              <a:rPr lang="en-GB" dirty="0"/>
              <a:t>(e.g., analysing comments in forums, or tweets to millions of people) </a:t>
            </a:r>
          </a:p>
          <a:p>
            <a:pPr>
              <a:spcAft>
                <a:spcPts val="600"/>
              </a:spcAft>
            </a:pPr>
            <a:r>
              <a:rPr lang="en-GB" dirty="0"/>
              <a:t>When freely given consent can be difficult</a:t>
            </a:r>
          </a:p>
          <a:p>
            <a:pPr lvl="1">
              <a:spcAft>
                <a:spcPts val="600"/>
              </a:spcAft>
            </a:pPr>
            <a:r>
              <a:rPr lang="en-GB" dirty="0"/>
              <a:t>Unequal relationships (e.g., in a hierarchical context being “asked” </a:t>
            </a:r>
            <a:br>
              <a:rPr lang="en-GB" dirty="0"/>
            </a:br>
            <a:r>
              <a:rPr lang="en-GB" dirty="0"/>
              <a:t>by your supervisor to participate)</a:t>
            </a:r>
          </a:p>
          <a:p>
            <a:pPr>
              <a:spcAft>
                <a:spcPts val="600"/>
              </a:spcAft>
            </a:pPr>
            <a:r>
              <a:rPr lang="en-GB" dirty="0"/>
              <a:t>Informed consent usually given in writing (signature) or via tick box on an anonymous online survey – it must be recorded!</a:t>
            </a:r>
            <a:endParaRPr lang="en-GB" dirty="0">
              <a:solidFill>
                <a:srgbClr val="FF0000"/>
              </a:solidFill>
            </a:endParaRPr>
          </a:p>
        </p:txBody>
      </p:sp>
    </p:spTree>
    <p:extLst>
      <p:ext uri="{BB962C8B-B14F-4D97-AF65-F5344CB8AC3E}">
        <p14:creationId xmlns:p14="http://schemas.microsoft.com/office/powerpoint/2010/main" val="269393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Rectangle"/>
</p:tagLst>
</file>

<file path=ppt/tags/tag3.xml><?xml version="1.0" encoding="utf-8"?>
<p:tagLst xmlns:a="http://schemas.openxmlformats.org/drawingml/2006/main" xmlns:r="http://schemas.openxmlformats.org/officeDocument/2006/relationships" xmlns:p="http://schemas.openxmlformats.org/presentationml/2006/main">
  <p:tag name="NAME" val="Rectangl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nf_.QXwETfWIrCYVcIaM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nf_.QXwETfWIrCYVcIaMj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2854</Words>
  <Application>Microsoft Macintosh PowerPoint</Application>
  <PresentationFormat>On-screen Show (4:3)</PresentationFormat>
  <Paragraphs>295</Paragraphs>
  <Slides>30</Slides>
  <Notes>15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Arial</vt:lpstr>
      <vt:lpstr>Calibri</vt:lpstr>
      <vt:lpstr>Calibri Light</vt:lpstr>
      <vt:lpstr>Georgia</vt:lpstr>
      <vt:lpstr>Times New Roman</vt:lpstr>
      <vt:lpstr>Office Theme</vt:lpstr>
      <vt:lpstr>think-cell Slide</vt:lpstr>
      <vt:lpstr>PowerPoint Presentation</vt:lpstr>
      <vt:lpstr>Aims for today</vt:lpstr>
      <vt:lpstr>Why research ethics?</vt:lpstr>
      <vt:lpstr>BPS Principles</vt:lpstr>
      <vt:lpstr>Valid consent</vt:lpstr>
      <vt:lpstr>Deception</vt:lpstr>
      <vt:lpstr>Risk</vt:lpstr>
      <vt:lpstr>Issues to consider before starting research</vt:lpstr>
      <vt:lpstr>Issues to consider: consent</vt:lpstr>
      <vt:lpstr>Issues to consider: informed consent</vt:lpstr>
      <vt:lpstr>Issues to consider: conflicts of interest</vt:lpstr>
      <vt:lpstr>Issues to consider: data protection</vt:lpstr>
      <vt:lpstr>Data Management and data security</vt:lpstr>
      <vt:lpstr>Special category data</vt:lpstr>
      <vt:lpstr>Data collection platforms</vt:lpstr>
      <vt:lpstr>Ethics approval process (for anyone collection data in 2023!)</vt:lpstr>
      <vt:lpstr>Classification of ethical application</vt:lpstr>
      <vt:lpstr>Processes for different classification levels</vt:lpstr>
      <vt:lpstr>Examples of sensitive research</vt:lpstr>
      <vt:lpstr>Examples of extremely sensitive research</vt:lpstr>
      <vt:lpstr>Some special issues</vt:lpstr>
      <vt:lpstr>Involving Birkbeck staff and students</vt:lpstr>
      <vt:lpstr>Internet research</vt:lpstr>
      <vt:lpstr>Group interviews / focus groups</vt:lpstr>
      <vt:lpstr>Health-related research</vt:lpstr>
      <vt:lpstr>Completing the Ethics Application</vt:lpstr>
      <vt:lpstr>Key messages</vt:lpstr>
      <vt:lpstr>Guidance document on Moodle</vt:lpstr>
      <vt:lpstr>Further resources</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lukas wallrich</dc:creator>
  <cp:lastModifiedBy>Lukas Wallrich (Staff)</cp:lastModifiedBy>
  <cp:revision>8</cp:revision>
  <dcterms:created xsi:type="dcterms:W3CDTF">2019-10-23T12:31:13Z</dcterms:created>
  <dcterms:modified xsi:type="dcterms:W3CDTF">2023-01-27T16:57:35Z</dcterms:modified>
</cp:coreProperties>
</file>