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345" r:id="rId2"/>
    <p:sldId id="348" r:id="rId3"/>
    <p:sldId id="331" r:id="rId4"/>
    <p:sldId id="346" r:id="rId5"/>
    <p:sldId id="347" r:id="rId6"/>
    <p:sldId id="350" r:id="rId7"/>
    <p:sldId id="35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wallrich" initials="lw" lastIdx="1" clrIdx="0">
    <p:extLst>
      <p:ext uri="{19B8F6BF-5375-455C-9EA6-DF929625EA0E}">
        <p15:presenceInfo xmlns:p15="http://schemas.microsoft.com/office/powerpoint/2012/main" userId="9cc34b299f979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80735" autoAdjust="0"/>
  </p:normalViewPr>
  <p:slideViewPr>
    <p:cSldViewPr snapToGrid="0">
      <p:cViewPr varScale="1">
        <p:scale>
          <a:sx n="60" d="100"/>
          <a:sy n="60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A033-D06F-4026-B0B9-B73284884536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262F-4E77-4005-A49E-2F8B76294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2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Discriminatory behaviour – e.g., name-calling – abounds.</a:t>
            </a:r>
          </a:p>
          <a:p>
            <a:r>
              <a:rPr lang="en-GB" dirty="0"/>
              <a:t>Adolescents from ethnic minorities most affected</a:t>
            </a:r>
          </a:p>
          <a:p>
            <a:endParaRPr lang="en-GB" dirty="0"/>
          </a:p>
          <a:p>
            <a:r>
              <a:rPr lang="en-GB" dirty="0"/>
              <a:t>Often not challenged – might be due to lack of efficacy</a:t>
            </a:r>
          </a:p>
          <a:p>
            <a:r>
              <a:rPr lang="en-GB" dirty="0"/>
              <a:t>In context of bullying, interventions that increase perspective taking and self-efficacy have been shown to be effective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9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Context: residential summer-camp in rather diverse cohorts</a:t>
            </a:r>
          </a:p>
          <a:p>
            <a:r>
              <a:rPr lang="en-GB" dirty="0"/>
              <a:t>Facilitator survey as implementation check – was implemented faithfully, participants were highly engaged – no differences between conditions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200" dirty="0"/>
              <a:t>Active controls to control for non-specific intervention effects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9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Delayed impact measure to capture attitude change rather than reactions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5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available for small subgroup – underpowered interaction test, clearly not significant</a:t>
            </a:r>
          </a:p>
          <a:p>
            <a:r>
              <a:rPr lang="en-GB" dirty="0"/>
              <a:t>However, pattern in line with expectations – so cautious conclusion warranted.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0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6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EA7A-A87F-416F-8203-0217608129D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15E88-98D4-467C-8DDC-FCCDD87461D5}"/>
              </a:ext>
            </a:extLst>
          </p:cNvPr>
          <p:cNvSpPr/>
          <p:nvPr userDrawn="1"/>
        </p:nvSpPr>
        <p:spPr>
          <a:xfrm>
            <a:off x="1" y="-1"/>
            <a:ext cx="12192000" cy="557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CC19F1-8BA7-4359-BB47-6DFC9C6D59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2422"/>
          <a:stretch/>
        </p:blipFill>
        <p:spPr>
          <a:xfrm>
            <a:off x="9448791" y="1"/>
            <a:ext cx="2743207" cy="5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9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54A2-4D52-494E-8AC9-A7DD3E21984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15EC-D0BD-4E5C-B080-C271E1962439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6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12C7-0D01-48FA-83B9-55F0A1E9D8F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4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6712-8D92-4C53-BFD4-F45C974F8E35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4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2AF48F-3FDB-458B-B31E-3E7F006F6594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ECAE-978A-46E7-8FF9-974BEF2C9AF2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2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5970-E8BC-4EDF-9087-82A88D38A38D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FEB1-4977-438B-BAF2-FC997D60D019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4025C096-8210-448E-A5ED-1A5F360F3B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7632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26" imgH="526" progId="TCLayout.ActiveDocument.1">
                  <p:embed/>
                </p:oleObj>
              </mc:Choice>
              <mc:Fallback>
                <p:oleObj name="think-cell Slide" r:id="rId13" imgW="526" imgH="52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4025C096-8210-448E-A5ED-1A5F360F3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CCF89B78-4445-4E05-8B3E-A518ADA917B3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48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3375E-F9E6-4F3B-8F7B-E673DDF0D3EE}"/>
              </a:ext>
            </a:extLst>
          </p:cNvPr>
          <p:cNvSpPr/>
          <p:nvPr userDrawn="1"/>
        </p:nvSpPr>
        <p:spPr>
          <a:xfrm>
            <a:off x="1" y="-1"/>
            <a:ext cx="12192000" cy="557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94FC9F-0BF1-4343-9FED-ED67B7E69AD5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747AE95-C527-485F-A8DA-FF872DA7B1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42422"/>
          <a:stretch/>
        </p:blipFill>
        <p:spPr>
          <a:xfrm>
            <a:off x="9448791" y="1"/>
            <a:ext cx="2743207" cy="5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jpg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person&#10;&#10;Description automatically generated">
            <a:extLst>
              <a:ext uri="{FF2B5EF4-FFF2-40B4-BE49-F238E27FC236}">
                <a16:creationId xmlns:a16="http://schemas.microsoft.com/office/drawing/2014/main" id="{B02FAA61-B09E-404C-BB2D-5D2EB7201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986444"/>
            <a:ext cx="12494435" cy="832962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87B8B0D-3527-4163-BCF7-6F0F05B72822}"/>
              </a:ext>
            </a:extLst>
          </p:cNvPr>
          <p:cNvSpPr txBox="1">
            <a:spLocks/>
          </p:cNvSpPr>
          <p:nvPr/>
        </p:nvSpPr>
        <p:spPr>
          <a:xfrm>
            <a:off x="-28250" y="2503262"/>
            <a:ext cx="12309460" cy="1843168"/>
          </a:xfrm>
          <a:prstGeom prst="rect">
            <a:avLst/>
          </a:prstGeom>
          <a:solidFill>
            <a:srgbClr val="FFFFFF">
              <a:alpha val="7882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Adolescents challenging discrimination: </a:t>
            </a:r>
            <a:br>
              <a:rPr kumimoji="0" lang="en-GB" sz="5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GB" sz="5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 intervention that boosts self-efficacy</a:t>
            </a:r>
            <a:endParaRPr kumimoji="0" lang="en-US" sz="5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A9A470F-ED05-40E6-A107-B76501E9D461}"/>
              </a:ext>
            </a:extLst>
          </p:cNvPr>
          <p:cNvSpPr txBox="1">
            <a:spLocks/>
          </p:cNvSpPr>
          <p:nvPr/>
        </p:nvSpPr>
        <p:spPr>
          <a:xfrm>
            <a:off x="-22708" y="4680839"/>
            <a:ext cx="12303918" cy="510390"/>
          </a:xfrm>
          <a:prstGeom prst="rect">
            <a:avLst/>
          </a:prstGeom>
          <a:solidFill>
            <a:srgbClr val="FFFFFF">
              <a:alpha val="7882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9CFCBFB-C867-4981-84FD-E0651C7863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26" imgH="526" progId="TCLayout.ActiveDocument.1">
                  <p:embed/>
                </p:oleObj>
              </mc:Choice>
              <mc:Fallback>
                <p:oleObj name="think-cell Slide" r:id="rId6" imgW="526" imgH="5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9CFCBFB-C867-4981-84FD-E0651C7863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4B153C1-878A-49A4-9DBF-4A75D75114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540" y="4753968"/>
            <a:ext cx="10058400" cy="1143000"/>
          </a:xfrm>
        </p:spPr>
        <p:txBody>
          <a:bodyPr/>
          <a:lstStyle/>
          <a:p>
            <a:r>
              <a:rPr lang="en-US" dirty="0"/>
              <a:t>Lukas Wallrich, Sally B. Palmer &amp; Adam Rutland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AF79C-1CB0-4D40-BE0F-321FE39F0E0A}"/>
              </a:ext>
            </a:extLst>
          </p:cNvPr>
          <p:cNvSpPr txBox="1"/>
          <p:nvPr/>
        </p:nvSpPr>
        <p:spPr>
          <a:xfrm>
            <a:off x="96740" y="6388050"/>
            <a:ext cx="11942859" cy="507831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lvl="2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lvl="3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lvl="4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91440" marR="0" lvl="0" indent="-91440" algn="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Wallrich, L., Palmer, S. &amp; Rutland, A. (2021) </a:t>
            </a:r>
            <a:r>
              <a:rPr kumimoji="0" lang="en-GB" sz="1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Adolescents challenging discrimination: </a:t>
            </a:r>
            <a:br>
              <a:rPr kumimoji="0" lang="en-GB" sz="1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benefits of a perspective-taking and action-planning intervention on self-efficacy.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Under Review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AE6E60A-1334-4E7C-AC6E-125A8C59551F}"/>
              </a:ext>
            </a:extLst>
          </p:cNvPr>
          <p:cNvSpPr txBox="1">
            <a:spLocks/>
          </p:cNvSpPr>
          <p:nvPr/>
        </p:nvSpPr>
        <p:spPr>
          <a:xfrm>
            <a:off x="-22708" y="5525639"/>
            <a:ext cx="12303918" cy="510390"/>
          </a:xfrm>
          <a:prstGeom prst="rect">
            <a:avLst/>
          </a:prstGeom>
          <a:solidFill>
            <a:srgbClr val="FFFFFF">
              <a:alpha val="7882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" name="Picture 9" descr="twitter-logo-vector-download.jpg">
            <a:extLst>
              <a:ext uri="{FF2B5EF4-FFF2-40B4-BE49-F238E27FC236}">
                <a16:creationId xmlns:a16="http://schemas.microsoft.com/office/drawing/2014/main" id="{506BF1F6-2F29-4FFB-BB24-E3CADBAEFA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740" y="5595786"/>
            <a:ext cx="401259" cy="401259"/>
          </a:xfrm>
          <a:prstGeom prst="rect">
            <a:avLst/>
          </a:prstGeom>
        </p:spPr>
      </p:pic>
      <p:pic>
        <p:nvPicPr>
          <p:cNvPr id="11" name="Picture 10" descr="email-envelope-outline-shape-with-rounded-corners_318-49938.jpg">
            <a:extLst>
              <a:ext uri="{FF2B5EF4-FFF2-40B4-BE49-F238E27FC236}">
                <a16:creationId xmlns:a16="http://schemas.microsoft.com/office/drawing/2014/main" id="{66F7114B-6330-43B1-BBDB-0548194BBC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80" y="5613965"/>
            <a:ext cx="340640" cy="333738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DD53A27-EA49-49B1-B5FC-9FA44560FDAF}"/>
              </a:ext>
            </a:extLst>
          </p:cNvPr>
          <p:cNvSpPr txBox="1">
            <a:spLocks/>
          </p:cNvSpPr>
          <p:nvPr/>
        </p:nvSpPr>
        <p:spPr>
          <a:xfrm>
            <a:off x="5891120" y="5606650"/>
            <a:ext cx="3348810" cy="401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none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l.wallrich@gold.ac.uk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A479A84-C206-4CDE-B23D-C5B16687A47F}"/>
              </a:ext>
            </a:extLst>
          </p:cNvPr>
          <p:cNvSpPr txBox="1">
            <a:spLocks/>
          </p:cNvSpPr>
          <p:nvPr/>
        </p:nvSpPr>
        <p:spPr>
          <a:xfrm>
            <a:off x="9752986" y="5593219"/>
            <a:ext cx="2397918" cy="50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none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@lukaswallrich</a:t>
            </a:r>
          </a:p>
        </p:txBody>
      </p:sp>
    </p:spTree>
    <p:extLst>
      <p:ext uri="{BB962C8B-B14F-4D97-AF65-F5344CB8AC3E}">
        <p14:creationId xmlns:p14="http://schemas.microsoft.com/office/powerpoint/2010/main" val="21051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E1B8-F97C-4BFD-8815-33241074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908FB-455B-4E7D-BB2D-C9CFEA93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0654E0-C7B7-456A-A090-6535879B348C}"/>
              </a:ext>
            </a:extLst>
          </p:cNvPr>
          <p:cNvSpPr txBox="1">
            <a:spLocks/>
          </p:cNvSpPr>
          <p:nvPr/>
        </p:nvSpPr>
        <p:spPr>
          <a:xfrm>
            <a:off x="1097280" y="1891453"/>
            <a:ext cx="9888220" cy="21725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b="1" dirty="0"/>
              <a:t>74% of secondary school students experience victimisation</a:t>
            </a:r>
            <a:r>
              <a:rPr lang="en-GB" dirty="0"/>
              <a:t> (GLSEN, 2016) – </a:t>
            </a:r>
            <a:br>
              <a:rPr lang="en-GB" dirty="0"/>
            </a:br>
            <a:r>
              <a:rPr lang="en-GB" dirty="0"/>
              <a:t>name-calling is most common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Bystander intervention matters, yet often, bystanders stand by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For emergency helping: </a:t>
            </a:r>
            <a:br>
              <a:rPr lang="en-GB" dirty="0"/>
            </a:br>
            <a:r>
              <a:rPr lang="en-GB" dirty="0"/>
              <a:t>Recognise emergency, take responsibility, know how to respond, act (</a:t>
            </a:r>
            <a:r>
              <a:rPr lang="en-GB" dirty="0" err="1"/>
              <a:t>Latané</a:t>
            </a:r>
            <a:r>
              <a:rPr lang="en-GB" dirty="0"/>
              <a:t> &amp; Darley, 1970)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For speaking up, different emphasis: </a:t>
            </a:r>
            <a:br>
              <a:rPr lang="en-GB" dirty="0"/>
            </a:br>
            <a:r>
              <a:rPr lang="en-GB" dirty="0"/>
              <a:t>Recognising importance of intervening, feeling self-efficacy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Recent research found role-playing to be effective (Abbot et al., 2020) – we were wondering whether action-planning and perspective taking would be enough – easier to implement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Intervention studies in field are needed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Study with English National Citizen Service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3 week summer-programme in diverse teams of 16-year-olds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639 participants from 131 teams across England (~60% from minority-ethnic backgrounds)</a:t>
            </a:r>
          </a:p>
        </p:txBody>
      </p:sp>
    </p:spTree>
    <p:extLst>
      <p:ext uri="{BB962C8B-B14F-4D97-AF65-F5344CB8AC3E}">
        <p14:creationId xmlns:p14="http://schemas.microsoft.com/office/powerpoint/2010/main" val="2927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0CAA-CC8F-4BCC-9596-9EF5855A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72114" cy="1450757"/>
          </a:xfrm>
        </p:spPr>
        <p:txBody>
          <a:bodyPr/>
          <a:lstStyle/>
          <a:p>
            <a:r>
              <a:rPr lang="en-GB" dirty="0"/>
              <a:t>Facilitated discussion sessions (~20-30 mins)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63857-473F-4023-8E84-EFA2DB67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57491"/>
            <a:ext cx="2880000" cy="736282"/>
          </a:xfrm>
        </p:spPr>
        <p:txBody>
          <a:bodyPr/>
          <a:lstStyle/>
          <a:p>
            <a:r>
              <a:rPr lang="en-GB" b="1" dirty="0"/>
              <a:t>Non-specific 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D2299-01A8-4C85-9556-D13C196EA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824883"/>
            <a:ext cx="2880000" cy="2636566"/>
          </a:xfrm>
        </p:spPr>
        <p:txBody>
          <a:bodyPr/>
          <a:lstStyle/>
          <a:p>
            <a:r>
              <a:rPr lang="en-GB" dirty="0"/>
              <a:t>Participants discuss stories of young people who made a difference (e.g., Greta Thunberg)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0B873-9454-4A05-8D29-A8E2E735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22DF3AF-39FD-4BF4-8DDC-186C7CF2539E}"/>
              </a:ext>
            </a:extLst>
          </p:cNvPr>
          <p:cNvSpPr txBox="1">
            <a:spLocks/>
          </p:cNvSpPr>
          <p:nvPr/>
        </p:nvSpPr>
        <p:spPr>
          <a:xfrm>
            <a:off x="8275678" y="2456576"/>
            <a:ext cx="288000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A73B82B-9A87-4222-8C5F-9909E5732B3E}"/>
              </a:ext>
            </a:extLst>
          </p:cNvPr>
          <p:cNvSpPr txBox="1">
            <a:spLocks/>
          </p:cNvSpPr>
          <p:nvPr/>
        </p:nvSpPr>
        <p:spPr>
          <a:xfrm>
            <a:off x="8275678" y="3323968"/>
            <a:ext cx="2880000" cy="26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E043C5-ADE5-4417-833C-7CFCFBBF483E}"/>
              </a:ext>
            </a:extLst>
          </p:cNvPr>
          <p:cNvSpPr txBox="1">
            <a:spLocks/>
          </p:cNvSpPr>
          <p:nvPr/>
        </p:nvSpPr>
        <p:spPr>
          <a:xfrm>
            <a:off x="4686479" y="1957491"/>
            <a:ext cx="288000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Specific Control: </a:t>
            </a:r>
            <a:br>
              <a:rPr lang="en-GB" b="1" dirty="0"/>
            </a:br>
            <a:r>
              <a:rPr lang="en-GB" b="1" dirty="0"/>
              <a:t>Self-disclosure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2017CC4-4AAC-4CC9-964D-37F7BFA0CEFC}"/>
              </a:ext>
            </a:extLst>
          </p:cNvPr>
          <p:cNvSpPr txBox="1">
            <a:spLocks/>
          </p:cNvSpPr>
          <p:nvPr/>
        </p:nvSpPr>
        <p:spPr>
          <a:xfrm>
            <a:off x="4686479" y="2824882"/>
            <a:ext cx="3029414" cy="29038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Participants share positive and negative experiences with ‘being labelled’ – instructed to engage in active listening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76C5E5-8E34-46DA-AA50-EF2E24981E8B}"/>
              </a:ext>
            </a:extLst>
          </p:cNvPr>
          <p:cNvSpPr txBox="1">
            <a:spLocks/>
          </p:cNvSpPr>
          <p:nvPr/>
        </p:nvSpPr>
        <p:spPr>
          <a:xfrm>
            <a:off x="8275677" y="1957491"/>
            <a:ext cx="3149185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INTERVENTION: PERSPECTIVE TAKING &amp; ACTION PLANNING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B9548DB-CA14-45FD-8100-4501744E1B02}"/>
              </a:ext>
            </a:extLst>
          </p:cNvPr>
          <p:cNvSpPr txBox="1">
            <a:spLocks/>
          </p:cNvSpPr>
          <p:nvPr/>
        </p:nvSpPr>
        <p:spPr>
          <a:xfrm>
            <a:off x="8275678" y="2824883"/>
            <a:ext cx="3302602" cy="2636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Participants writes down one experience with a negative ‘label’</a:t>
            </a:r>
          </a:p>
          <a:p>
            <a:r>
              <a:rPr lang="en-GB" dirty="0"/>
              <a:t>They are presented anonymously, advice and options to act discussed</a:t>
            </a:r>
          </a:p>
        </p:txBody>
      </p:sp>
      <p:pic>
        <p:nvPicPr>
          <p:cNvPr id="76802" name="Picture 2" descr="Image result for listening">
            <a:extLst>
              <a:ext uri="{FF2B5EF4-FFF2-40B4-BE49-F238E27FC236}">
                <a16:creationId xmlns:a16="http://schemas.microsoft.com/office/drawing/2014/main" id="{55B796F9-9217-42E8-B917-6DA5AE54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871" y="4830401"/>
            <a:ext cx="2579216" cy="126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AE475F-1F9F-425B-8544-E56226F0E0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24" r="15639"/>
          <a:stretch/>
        </p:blipFill>
        <p:spPr>
          <a:xfrm>
            <a:off x="924501" y="4476902"/>
            <a:ext cx="3320261" cy="1615595"/>
          </a:xfrm>
          <a:prstGeom prst="rect">
            <a:avLst/>
          </a:prstGeom>
        </p:spPr>
      </p:pic>
      <p:pic>
        <p:nvPicPr>
          <p:cNvPr id="76806" name="Picture 6" descr="Image result for team work">
            <a:extLst>
              <a:ext uri="{FF2B5EF4-FFF2-40B4-BE49-F238E27FC236}">
                <a16:creationId xmlns:a16="http://schemas.microsoft.com/office/drawing/2014/main" id="{045BE0CB-3FE8-497E-89C0-CB9A05CF2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3" y="4688980"/>
            <a:ext cx="2579216" cy="160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0CAA-CC8F-4BCC-9596-9EF5855A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72114" cy="1450757"/>
          </a:xfrm>
        </p:spPr>
        <p:txBody>
          <a:bodyPr/>
          <a:lstStyle/>
          <a:p>
            <a:r>
              <a:rPr lang="en-GB" dirty="0"/>
              <a:t>Increase in self-efficacy – three weeks 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3C171CF-F9C3-4C5E-8B70-B2995397E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"/>
          <a:stretch/>
        </p:blipFill>
        <p:spPr>
          <a:xfrm>
            <a:off x="3063239" y="1811799"/>
            <a:ext cx="6065521" cy="44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5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4C276F6-FF31-44C1-B8CB-C8B9A96E01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5"/>
          <a:stretch/>
        </p:blipFill>
        <p:spPr>
          <a:xfrm>
            <a:off x="1036320" y="1501195"/>
            <a:ext cx="10270304" cy="4823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A7807A-D558-436B-B84C-274BA000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946"/>
            <a:ext cx="10777220" cy="1450757"/>
          </a:xfrm>
        </p:spPr>
        <p:txBody>
          <a:bodyPr/>
          <a:lstStyle/>
          <a:p>
            <a:r>
              <a:rPr lang="en-GB" dirty="0"/>
              <a:t>Different patterns by ethnicity (self-efficacy)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F4E00-F532-4998-AE93-8187E628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39CAABF-8CDB-4FF0-82F9-7A032C9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6889" y="1620153"/>
            <a:ext cx="3454172" cy="736282"/>
          </a:xfrm>
        </p:spPr>
        <p:txBody>
          <a:bodyPr/>
          <a:lstStyle/>
          <a:p>
            <a:r>
              <a:rPr lang="en-GB" b="1" dirty="0"/>
              <a:t>WHITE PARTICIPANTS (</a:t>
            </a:r>
            <a:r>
              <a:rPr lang="en-GB" b="1" i="1" dirty="0"/>
              <a:t>N</a:t>
            </a:r>
            <a:r>
              <a:rPr lang="en-GB" b="1" dirty="0"/>
              <a:t> = 103)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5F2504-F0CC-425A-BFD0-02E3B83093C9}"/>
              </a:ext>
            </a:extLst>
          </p:cNvPr>
          <p:cNvSpPr txBox="1">
            <a:spLocks/>
          </p:cNvSpPr>
          <p:nvPr/>
        </p:nvSpPr>
        <p:spPr>
          <a:xfrm>
            <a:off x="7676470" y="1613097"/>
            <a:ext cx="3851134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Minority-ETHNIC (</a:t>
            </a:r>
            <a:r>
              <a:rPr lang="en-GB" b="1" i="1" dirty="0"/>
              <a:t>N </a:t>
            </a:r>
            <a:r>
              <a:rPr lang="en-GB" b="1" dirty="0"/>
              <a:t> = 173)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81E91-8668-4799-9928-19C670749622}"/>
              </a:ext>
            </a:extLst>
          </p:cNvPr>
          <p:cNvSpPr/>
          <p:nvPr/>
        </p:nvSpPr>
        <p:spPr>
          <a:xfrm>
            <a:off x="6337300" y="1471703"/>
            <a:ext cx="5537200" cy="482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E1B8-F97C-4BFD-8815-33241074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CE7A-44EE-4A0A-8CE1-DB6EBB79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845734"/>
            <a:ext cx="9898380" cy="4288366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  <a:tabLst>
                <a:tab pos="355600" algn="l"/>
                <a:tab pos="1168400" algn="l"/>
              </a:tabLst>
            </a:pPr>
            <a:r>
              <a:rPr lang="en-GB" b="1" dirty="0"/>
              <a:t> Activity increased self-efficacy</a:t>
            </a:r>
            <a:r>
              <a:rPr lang="en-GB" dirty="0"/>
              <a:t>, at least among White participants</a:t>
            </a:r>
          </a:p>
          <a:p>
            <a:pPr marL="355600" indent="-355600">
              <a:buFont typeface="Wingdings" panose="05000000000000000000" pitchFamily="2" charset="2"/>
              <a:buChar char="§"/>
              <a:tabLst>
                <a:tab pos="355600" algn="l"/>
                <a:tab pos="1168400" algn="l"/>
              </a:tabLst>
            </a:pPr>
            <a:r>
              <a:rPr lang="en-GB" dirty="0"/>
              <a:t> Also increased perceived importance, among White participants only</a:t>
            </a:r>
          </a:p>
          <a:p>
            <a:pPr marL="355600" indent="-355600">
              <a:buFont typeface="Wingdings" panose="05000000000000000000" pitchFamily="2" charset="2"/>
              <a:buChar char="§"/>
              <a:tabLst>
                <a:tab pos="355600" algn="l"/>
                <a:tab pos="1168400" algn="l"/>
              </a:tabLst>
            </a:pPr>
            <a:endParaRPr lang="en-GB" sz="2000" dirty="0"/>
          </a:p>
          <a:p>
            <a:pPr marL="355600" indent="-355600">
              <a:buFont typeface="Wingdings" panose="05000000000000000000" pitchFamily="2" charset="2"/>
              <a:buChar char="§"/>
              <a:tabLst>
                <a:tab pos="355600" algn="l"/>
                <a:tab pos="1168400" algn="l"/>
              </a:tabLst>
            </a:pPr>
            <a:r>
              <a:rPr lang="en-GB" dirty="0"/>
              <a:t> Self-disclosure session (specific control) also increased perceived importance among White participants, but </a:t>
            </a:r>
            <a:r>
              <a:rPr lang="en-GB" b="1" dirty="0"/>
              <a:t>perspective-taking and action-planning session appeared more effective overall</a:t>
            </a:r>
          </a:p>
          <a:p>
            <a:pPr marL="355600" indent="-355600">
              <a:buFont typeface="Wingdings" panose="05000000000000000000" pitchFamily="2" charset="2"/>
              <a:buChar char="§"/>
              <a:tabLst>
                <a:tab pos="355600" algn="l"/>
                <a:tab pos="1168400" algn="l"/>
              </a:tabLst>
            </a:pPr>
            <a:endParaRPr lang="en-GB" sz="2000" dirty="0"/>
          </a:p>
          <a:p>
            <a:pPr marL="355600" indent="-355600">
              <a:buFont typeface="Wingdings" panose="05000000000000000000" pitchFamily="2" charset="2"/>
              <a:buChar char="§"/>
              <a:tabLst>
                <a:tab pos="355600" algn="l"/>
                <a:tab pos="1168400" algn="l"/>
              </a:tabLst>
            </a:pPr>
            <a:r>
              <a:rPr lang="en-GB" dirty="0"/>
              <a:t> </a:t>
            </a:r>
            <a:r>
              <a:rPr lang="en-GB" b="1" dirty="0"/>
              <a:t>Simple, cheap, brief intervention, with small benefits and no adverse impacts</a:t>
            </a:r>
            <a:r>
              <a:rPr lang="en-GB" dirty="0"/>
              <a:t> – </a:t>
            </a:r>
            <a:br>
              <a:rPr lang="en-GB" dirty="0"/>
            </a:br>
            <a:r>
              <a:rPr lang="en-GB" dirty="0"/>
              <a:t>can inform practice</a:t>
            </a:r>
          </a:p>
          <a:p>
            <a:pPr marL="355600" indent="-355600">
              <a:buFont typeface="Wingdings" panose="05000000000000000000" pitchFamily="2" charset="2"/>
              <a:buChar char="§"/>
              <a:tabLst>
                <a:tab pos="355600" algn="l"/>
                <a:tab pos="1168400" algn="l"/>
              </a:tabLst>
            </a:pPr>
            <a:r>
              <a:rPr lang="en-GB" dirty="0"/>
              <a:t>Further research needed into durability of effect, pathways, and into how to affect </a:t>
            </a:r>
            <a:br>
              <a:rPr lang="en-GB" dirty="0"/>
            </a:br>
            <a:r>
              <a:rPr lang="en-GB" dirty="0"/>
              <a:t>minority-ethnic participants (who were at identical starting point)</a:t>
            </a:r>
            <a:endParaRPr lang="en-GB" sz="2000" dirty="0"/>
          </a:p>
          <a:p>
            <a:pPr marL="355600" indent="-355600">
              <a:buFont typeface="Wingdings" panose="05000000000000000000" pitchFamily="2" charset="2"/>
              <a:buChar char="§"/>
              <a:tabLst>
                <a:tab pos="355600" algn="l"/>
                <a:tab pos="1168400" algn="l"/>
              </a:tabLst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908FB-455B-4E7D-BB2D-C9CFEA93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person&#10;&#10;Description automatically generated">
            <a:extLst>
              <a:ext uri="{FF2B5EF4-FFF2-40B4-BE49-F238E27FC236}">
                <a16:creationId xmlns:a16="http://schemas.microsoft.com/office/drawing/2014/main" id="{B02FAA61-B09E-404C-BB2D-5D2EB7201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986444"/>
            <a:ext cx="12494435" cy="832962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A9A470F-ED05-40E6-A107-B76501E9D461}"/>
              </a:ext>
            </a:extLst>
          </p:cNvPr>
          <p:cNvSpPr txBox="1">
            <a:spLocks/>
          </p:cNvSpPr>
          <p:nvPr/>
        </p:nvSpPr>
        <p:spPr>
          <a:xfrm>
            <a:off x="-22708" y="4680839"/>
            <a:ext cx="12303918" cy="510390"/>
          </a:xfrm>
          <a:prstGeom prst="rect">
            <a:avLst/>
          </a:prstGeom>
          <a:solidFill>
            <a:srgbClr val="FFFFFF">
              <a:alpha val="7882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9CFCBFB-C867-4981-84FD-E0651C7863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26" imgH="526" progId="TCLayout.ActiveDocument.1">
                  <p:embed/>
                </p:oleObj>
              </mc:Choice>
              <mc:Fallback>
                <p:oleObj name="think-cell Slide" r:id="rId6" imgW="526" imgH="5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9CFCBFB-C867-4981-84FD-E0651C7863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4B153C1-878A-49A4-9DBF-4A75D75114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540" y="4753968"/>
            <a:ext cx="10058400" cy="1143000"/>
          </a:xfrm>
        </p:spPr>
        <p:txBody>
          <a:bodyPr/>
          <a:lstStyle/>
          <a:p>
            <a:r>
              <a:rPr lang="en-US" dirty="0"/>
              <a:t>Lukas Wallrich, Sally B. Palmer &amp; Adam Rutland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AF79C-1CB0-4D40-BE0F-321FE39F0E0A}"/>
              </a:ext>
            </a:extLst>
          </p:cNvPr>
          <p:cNvSpPr txBox="1"/>
          <p:nvPr/>
        </p:nvSpPr>
        <p:spPr>
          <a:xfrm>
            <a:off x="96740" y="6388050"/>
            <a:ext cx="11942859" cy="507831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lvl="2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lvl="3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lvl="4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91440" marR="0" lvl="0" indent="-91440" algn="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Wallrich, L., Palmer, S. &amp; Rutland, A. (2021) </a:t>
            </a:r>
            <a:r>
              <a:rPr kumimoji="0" lang="en-GB" sz="1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Adolescents challenging discrimination: </a:t>
            </a:r>
            <a:br>
              <a:rPr kumimoji="0" lang="en-GB" sz="1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benefits of a perspective-taking and action-planning intervention on self-efficacy.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Under Review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AE6E60A-1334-4E7C-AC6E-125A8C59551F}"/>
              </a:ext>
            </a:extLst>
          </p:cNvPr>
          <p:cNvSpPr txBox="1">
            <a:spLocks/>
          </p:cNvSpPr>
          <p:nvPr/>
        </p:nvSpPr>
        <p:spPr>
          <a:xfrm>
            <a:off x="-22708" y="5525639"/>
            <a:ext cx="12303918" cy="510390"/>
          </a:xfrm>
          <a:prstGeom prst="rect">
            <a:avLst/>
          </a:prstGeom>
          <a:solidFill>
            <a:srgbClr val="FFFFFF">
              <a:alpha val="7882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" name="Picture 9" descr="twitter-logo-vector-download.jpg">
            <a:extLst>
              <a:ext uri="{FF2B5EF4-FFF2-40B4-BE49-F238E27FC236}">
                <a16:creationId xmlns:a16="http://schemas.microsoft.com/office/drawing/2014/main" id="{506BF1F6-2F29-4FFB-BB24-E3CADBAEFA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740" y="5595786"/>
            <a:ext cx="401259" cy="401259"/>
          </a:xfrm>
          <a:prstGeom prst="rect">
            <a:avLst/>
          </a:prstGeom>
        </p:spPr>
      </p:pic>
      <p:pic>
        <p:nvPicPr>
          <p:cNvPr id="11" name="Picture 10" descr="email-envelope-outline-shape-with-rounded-corners_318-49938.jpg">
            <a:extLst>
              <a:ext uri="{FF2B5EF4-FFF2-40B4-BE49-F238E27FC236}">
                <a16:creationId xmlns:a16="http://schemas.microsoft.com/office/drawing/2014/main" id="{66F7114B-6330-43B1-BBDB-0548194BBC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80" y="5613965"/>
            <a:ext cx="340640" cy="333738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DD53A27-EA49-49B1-B5FC-9FA44560FDAF}"/>
              </a:ext>
            </a:extLst>
          </p:cNvPr>
          <p:cNvSpPr txBox="1">
            <a:spLocks/>
          </p:cNvSpPr>
          <p:nvPr/>
        </p:nvSpPr>
        <p:spPr>
          <a:xfrm>
            <a:off x="5891120" y="5606650"/>
            <a:ext cx="3348810" cy="401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none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l.wallrich@gold.ac.uk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A479A84-C206-4CDE-B23D-C5B16687A47F}"/>
              </a:ext>
            </a:extLst>
          </p:cNvPr>
          <p:cNvSpPr txBox="1">
            <a:spLocks/>
          </p:cNvSpPr>
          <p:nvPr/>
        </p:nvSpPr>
        <p:spPr>
          <a:xfrm>
            <a:off x="9752986" y="5593219"/>
            <a:ext cx="2397918" cy="50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none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@lukaswallrich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410B33-D930-4A9A-9592-D9A53784F627}"/>
              </a:ext>
            </a:extLst>
          </p:cNvPr>
          <p:cNvSpPr txBox="1">
            <a:spLocks/>
          </p:cNvSpPr>
          <p:nvPr/>
        </p:nvSpPr>
        <p:spPr>
          <a:xfrm rot="1800000">
            <a:off x="3699268" y="735392"/>
            <a:ext cx="12309460" cy="1008787"/>
          </a:xfrm>
          <a:prstGeom prst="rect">
            <a:avLst/>
          </a:prstGeom>
          <a:solidFill>
            <a:srgbClr val="FFFFFF">
              <a:alpha val="7882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-5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orte" panose="03060902040502070203" pitchFamily="66" charset="0"/>
              </a:rPr>
              <a:t>THANK YOU!</a:t>
            </a:r>
            <a:endParaRPr kumimoji="0" lang="en-US" sz="5000" b="0" i="0" u="none" strike="noStrike" kern="1200" cap="none" spc="-5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orte" panose="03060902040502070203" pitchFamily="66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7662A9-8BCB-44A7-A80F-7DDBB823D6FB}"/>
              </a:ext>
            </a:extLst>
          </p:cNvPr>
          <p:cNvSpPr txBox="1">
            <a:spLocks/>
          </p:cNvSpPr>
          <p:nvPr/>
        </p:nvSpPr>
        <p:spPr>
          <a:xfrm>
            <a:off x="-28250" y="-153399"/>
            <a:ext cx="5131878" cy="2428766"/>
          </a:xfrm>
          <a:prstGeom prst="rect">
            <a:avLst/>
          </a:prstGeom>
          <a:solidFill>
            <a:srgbClr val="FFFFFF">
              <a:alpha val="78824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GB" sz="5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Get our pre-print: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7AB3C-A171-4613-821F-474628CE3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617" y="860726"/>
            <a:ext cx="1251846" cy="127089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A628FD4-B6E1-4A15-BC52-D7433C2DE29E}"/>
              </a:ext>
            </a:extLst>
          </p:cNvPr>
          <p:cNvSpPr txBox="1">
            <a:spLocks/>
          </p:cNvSpPr>
          <p:nvPr/>
        </p:nvSpPr>
        <p:spPr>
          <a:xfrm>
            <a:off x="1509823" y="1144901"/>
            <a:ext cx="3593806" cy="98672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https://osf.io/rzvud</a:t>
            </a:r>
          </a:p>
        </p:txBody>
      </p:sp>
    </p:spTree>
    <p:extLst>
      <p:ext uri="{BB962C8B-B14F-4D97-AF65-F5344CB8AC3E}">
        <p14:creationId xmlns:p14="http://schemas.microsoft.com/office/powerpoint/2010/main" val="3564732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E8jA_zS6KgEyq00fgG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_a3CtmkSW6YjF07J6A6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_a3CtmkSW6YjF07J6A6nQ"/>
</p:tagLst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12316</TotalTime>
  <Words>595</Words>
  <Application>Microsoft Office PowerPoint</Application>
  <PresentationFormat>Widescreen</PresentationFormat>
  <Paragraphs>62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Forte</vt:lpstr>
      <vt:lpstr>Wingdings</vt:lpstr>
      <vt:lpstr>1_Retrospect</vt:lpstr>
      <vt:lpstr>think-cell Slide</vt:lpstr>
      <vt:lpstr>PowerPoint Presentation</vt:lpstr>
      <vt:lpstr>Context</vt:lpstr>
      <vt:lpstr>Facilitated discussion sessions (~20-30 mins)</vt:lpstr>
      <vt:lpstr>Increase in self-efficacy – three weeks on</vt:lpstr>
      <vt:lpstr>Different patterns by ethnicity (self-efficacy)</vt:lpstr>
      <vt:lpstr>Results summary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25</cp:revision>
  <dcterms:created xsi:type="dcterms:W3CDTF">2019-10-29T11:16:00Z</dcterms:created>
  <dcterms:modified xsi:type="dcterms:W3CDTF">2021-03-01T14:11:34Z</dcterms:modified>
</cp:coreProperties>
</file>