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0" r:id="rId3"/>
    <p:sldId id="294" r:id="rId4"/>
    <p:sldId id="278" r:id="rId5"/>
    <p:sldId id="279" r:id="rId6"/>
    <p:sldId id="281" r:id="rId7"/>
    <p:sldId id="282" r:id="rId8"/>
    <p:sldId id="283" r:id="rId9"/>
    <p:sldId id="284" r:id="rId10"/>
    <p:sldId id="258" r:id="rId11"/>
    <p:sldId id="259" r:id="rId12"/>
    <p:sldId id="260" r:id="rId13"/>
    <p:sldId id="262" r:id="rId14"/>
    <p:sldId id="261" r:id="rId15"/>
    <p:sldId id="267" r:id="rId16"/>
    <p:sldId id="263" r:id="rId17"/>
    <p:sldId id="264" r:id="rId18"/>
    <p:sldId id="265" r:id="rId19"/>
    <p:sldId id="266" r:id="rId20"/>
    <p:sldId id="285" r:id="rId21"/>
    <p:sldId id="287" r:id="rId22"/>
    <p:sldId id="286" r:id="rId23"/>
    <p:sldId id="270" r:id="rId24"/>
    <p:sldId id="268" r:id="rId25"/>
    <p:sldId id="269" r:id="rId26"/>
    <p:sldId id="271" r:id="rId27"/>
    <p:sldId id="288" r:id="rId28"/>
    <p:sldId id="289" r:id="rId29"/>
    <p:sldId id="293" r:id="rId30"/>
    <p:sldId id="272" r:id="rId31"/>
    <p:sldId id="273" r:id="rId32"/>
    <p:sldId id="274" r:id="rId33"/>
    <p:sldId id="292" r:id="rId34"/>
    <p:sldId id="291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874" autoAdjust="0"/>
  </p:normalViewPr>
  <p:slideViewPr>
    <p:cSldViewPr snapToGrid="0">
      <p:cViewPr>
        <p:scale>
          <a:sx n="53" d="100"/>
          <a:sy n="53" d="100"/>
        </p:scale>
        <p:origin x="11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8336B-BE5E-4D62-9628-4377A6749CF2}" type="datetimeFigureOut">
              <a:rPr lang="de-CH" smtClean="0"/>
              <a:t>07.10.2024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9C3E2-5AAD-459D-823D-230394E4E6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978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hen%27s_kappa#cite_note-:0-2" TargetMode="External"/><Relationship Id="rId7" Type="http://schemas.openxmlformats.org/officeDocument/2006/relationships/hyperlink" Target="https://en.wikipedia.org/wiki/Cohen%27s_kappa#cite_note-BakemanRobinson1998-13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hen%27s_kappa#cite_note-FleissCohenEv1969-12" TargetMode="External"/><Relationship Id="rId5" Type="http://schemas.openxmlformats.org/officeDocument/2006/relationships/hyperlink" Target="https://en.wikipedia.org/wiki/Cohen%27s_kappa#cite_note-BakemanGottman1997-11" TargetMode="External"/><Relationship Id="rId4" Type="http://schemas.openxmlformats.org/officeDocument/2006/relationships/hyperlink" Target="https://en.wikipedia.org/wiki/P-value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opensource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9C3E2-5AAD-459D-823D-230394E4E65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98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9C3E2-5AAD-459D-823D-230394E4E658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3642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Sensitivity</a:t>
            </a:r>
            <a:r>
              <a:rPr lang="en-US" dirty="0"/>
              <a:t> focuses on correctly identifying true positives (per class).</a:t>
            </a:r>
          </a:p>
          <a:p>
            <a:r>
              <a:rPr lang="en-US" b="1" dirty="0"/>
              <a:t>Specificity</a:t>
            </a:r>
            <a:r>
              <a:rPr lang="en-US" dirty="0"/>
              <a:t> focuses on correctly identifying true negatives (per class).</a:t>
            </a:r>
          </a:p>
          <a:p>
            <a:r>
              <a:rPr lang="en-US" b="1" dirty="0"/>
              <a:t>Precision</a:t>
            </a:r>
            <a:r>
              <a:rPr lang="en-US" dirty="0"/>
              <a:t> focuses on the reliability of positive predictions (per class).</a:t>
            </a:r>
          </a:p>
          <a:p>
            <a:r>
              <a:rPr lang="en-US" b="1" dirty="0"/>
              <a:t>Accuracy</a:t>
            </a:r>
            <a:r>
              <a:rPr lang="en-US" dirty="0"/>
              <a:t> provides an overall performance measure across all classes.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9C3E2-5AAD-459D-823D-230394E4E658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049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der Micro-Aggregation werden alle richtig klassifizierten Fälle (True Positives) zusammengezählt und dann für die Berechnung der Metriken verwendet. Das bedeutet, dass Klassen mit mehr Datenpunkten (z.B. A mit 60 Datenpunkten) stärker gewichtet werden als weniger häufige Klassen (z.B. C mit 40 Datenpunkten).</a:t>
            </a:r>
          </a:p>
          <a:p>
            <a:r>
              <a:rPr lang="de-DE" dirty="0"/>
              <a:t>Bei der </a:t>
            </a:r>
            <a:r>
              <a:rPr lang="de-DE" dirty="0" err="1"/>
              <a:t>Macro</a:t>
            </a:r>
            <a:r>
              <a:rPr lang="de-DE" dirty="0"/>
              <a:t>-Aggregation wird für jede Klasse (A, B, C) die Metrik (z.B. Precision) berechnet und dann der Durchschnitt dieser drei Precision-Werte gebildet. Jede Klasse hat das gleiche Gewicht, unabhängig davon, wie viele Datenpunkte in der Klasse enthalten sind.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Average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accuravy</a:t>
            </a:r>
            <a:endParaRPr lang="de-DE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9C3E2-5AAD-459D-823D-230394E4E658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906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There is controversy surrounding Cohen's kappa due to the difficulty in interpreting indices of agreement. Some researchers have suggested that it is conceptually simpler to evaluate disagreement between items.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[2]</a:t>
            </a:r>
            <a:br>
              <a:rPr lang="en-US" b="0" i="0" u="none" strike="noStrike" baseline="30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br>
              <a:rPr lang="en-US" b="0" i="0" u="none" strike="noStrike" baseline="30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 tooltip="P-value"/>
              </a:rPr>
              <a:t>P-value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for kappa is rarely reported, probably because even relatively low values of kappa can nonetheless be significantly different from zero but not of sufficient magnitude to satisfy investigators.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5"/>
              </a:rPr>
              <a:t>[11]</a:t>
            </a:r>
            <a:r>
              <a:rPr lang="en-US" b="0" i="0" baseline="30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: 66 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Still, its standard error has been described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6"/>
              </a:rPr>
              <a:t>[12]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and is computed by various computer programs.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7"/>
              </a:rPr>
              <a:t>[13]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9C3E2-5AAD-459D-823D-230394E4E658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088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Output zeigt, dass das Modell insgesamt nicht sehr gut ist, da die </a:t>
            </a:r>
            <a:r>
              <a:rPr lang="de-DE" dirty="0" err="1"/>
              <a:t>Accuracy</a:t>
            </a:r>
            <a:r>
              <a:rPr lang="de-DE" dirty="0"/>
              <a:t> (58,12%) unter der </a:t>
            </a:r>
            <a:r>
              <a:rPr lang="de-DE" dirty="0" err="1"/>
              <a:t>No</a:t>
            </a:r>
            <a:r>
              <a:rPr lang="de-DE" dirty="0"/>
              <a:t> Information Rate (75,64%) liegt. Das bedeutet, das Modell könnte schlechter sein als eine simple Vorhersage der häufigsten Klasse ("y"). Die </a:t>
            </a:r>
            <a:r>
              <a:rPr lang="de-DE" dirty="0" err="1"/>
              <a:t>Sensitivity</a:t>
            </a:r>
            <a:r>
              <a:rPr lang="de-DE" dirty="0"/>
              <a:t> ist höher als die </a:t>
            </a:r>
            <a:r>
              <a:rPr lang="de-DE" dirty="0" err="1"/>
              <a:t>Specificity</a:t>
            </a:r>
            <a:r>
              <a:rPr lang="de-DE" dirty="0"/>
              <a:t>, was darauf hindeutet, dass das Modell eher positive Fälle als negativ klassifiziert. Die Precision (Pos </a:t>
            </a:r>
            <a:r>
              <a:rPr lang="de-DE" dirty="0" err="1"/>
              <a:t>Pred</a:t>
            </a:r>
            <a:r>
              <a:rPr lang="de-DE" dirty="0"/>
              <a:t> Value) ist sehr niedrig, was bedeutet, dass viele positive Vorhersagen falsch sind. Der Kappa-Wert und der </a:t>
            </a:r>
            <a:r>
              <a:rPr lang="de-DE" dirty="0" err="1"/>
              <a:t>McNemar</a:t>
            </a:r>
            <a:r>
              <a:rPr lang="de-DE" dirty="0"/>
              <a:t>-Test deuten auf ein Problem mit der Übereinstimmung und der Fehlerverteilung hin.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9C3E2-5AAD-459D-823D-230394E4E658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578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9C3E2-5AAD-459D-823D-230394E4E658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943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9C3E2-5AAD-459D-823D-230394E4E658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40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8C2E7-A18D-FCB1-2F23-4C5BC5899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ED478-8C3F-FBCB-2D0D-29A5CF258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49F6F2-E862-F7D7-A101-0B1E28EB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387E-808B-48FF-8627-E14AB60E6846}" type="datetimeFigureOut">
              <a:rPr lang="de-CH" smtClean="0"/>
              <a:t>03.10.2024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1D0EEA-F155-E0A0-160F-812501A8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428BAB-C0C7-84B8-36C2-0C9CE812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0A5-E22E-4D83-B494-9EC230E82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49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E9C5C-6AF3-2E70-6E99-A431000D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719859-79AA-162A-3C57-5E5E46D2C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22CAD6-38EC-C3A5-6922-2D80F4D7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387E-808B-48FF-8627-E14AB60E6846}" type="datetimeFigureOut">
              <a:rPr lang="de-CH" smtClean="0"/>
              <a:t>03.10.2024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9FA8C3-CD34-429D-C20F-FCF02653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AEA327-6933-2559-6F98-FE328D2D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0A5-E22E-4D83-B494-9EC230E82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90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CAC72D-C166-5A70-FB2B-3D791DC65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8FA5BB-DC63-7E2E-398D-D13C78D7F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8CE29E-34A3-E87F-5236-B098B250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387E-808B-48FF-8627-E14AB60E6846}" type="datetimeFigureOut">
              <a:rPr lang="de-CH" smtClean="0"/>
              <a:t>03.10.2024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F6EF3D-F04F-EA15-8AFF-B9A8DA9F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C8BF06-0EC5-0F8B-46A1-05A2170D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0A5-E22E-4D83-B494-9EC230E82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26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DB3C9-AB83-C330-D41F-4713462C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0560F2-5522-D6A3-A21E-C0841FE98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99371A-77A8-A61D-181A-15D0DA0C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387E-808B-48FF-8627-E14AB60E6846}" type="datetimeFigureOut">
              <a:rPr lang="de-CH" smtClean="0"/>
              <a:t>03.10.2024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6B94C8-8646-0E18-786C-E940997A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4B65A0-DFAA-7B67-A113-F11B0FE8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0A5-E22E-4D83-B494-9EC230E82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059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FC5BA-A299-9828-7CA8-8CF8DD8F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A76701-1DB5-8EBA-EBD8-772B54BEB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ADCC1F-9D20-6133-B899-80879FE3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387E-808B-48FF-8627-E14AB60E6846}" type="datetimeFigureOut">
              <a:rPr lang="de-CH" smtClean="0"/>
              <a:t>03.10.2024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E38A9B-9253-BD82-3F59-6F7AB00F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55190-FC80-94A1-A492-264647A0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0A5-E22E-4D83-B494-9EC230E82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26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D9AD1-5CC3-CC80-1994-B990DB0E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85C91-DC97-876A-6ADF-F405D652D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CCB5FD-CC0A-B92F-C862-BF7735D6E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8A302F-A9A1-8A50-12DE-24B7F20A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387E-808B-48FF-8627-E14AB60E6846}" type="datetimeFigureOut">
              <a:rPr lang="de-CH" smtClean="0"/>
              <a:t>03.10.2024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1CE732-134C-66F5-5DA2-F066E1B8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914E6A-8AEB-FF21-9FE1-21AC8ED4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0A5-E22E-4D83-B494-9EC230E82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806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970AD-8F97-256C-D361-CE3D5E91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E7A899-E688-4ED9-BE8A-85B5E2726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680AA1-4D3A-6AC8-1FD6-FCC3AB9C6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3D231E-D215-200D-31E8-E57AF64B7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9F4ACD-671B-F048-057D-27C77D81A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2F69C3-0E85-C577-D40D-2962B841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387E-808B-48FF-8627-E14AB60E6846}" type="datetimeFigureOut">
              <a:rPr lang="de-CH" smtClean="0"/>
              <a:t>03.10.2024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B0F693-C1B1-67D9-FF94-863CF2E8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CDF71B-D117-E71B-3512-F58E2D6D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0A5-E22E-4D83-B494-9EC230E82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413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FD177-3EEC-2CF8-06C2-AECCA19B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8BD651-461B-217D-3134-6AB91A2D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387E-808B-48FF-8627-E14AB60E6846}" type="datetimeFigureOut">
              <a:rPr lang="de-CH" smtClean="0"/>
              <a:t>03.10.2024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88DD60-F2C5-C668-B4A4-9872E31A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A4E6AE-6E53-B773-2D37-6DAC327F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0A5-E22E-4D83-B494-9EC230E82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87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313AB1-990F-0744-5658-2DB3D016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387E-808B-48FF-8627-E14AB60E6846}" type="datetimeFigureOut">
              <a:rPr lang="de-CH" smtClean="0"/>
              <a:t>03.10.2024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C81EBE-E3D3-585B-69E6-A4BF7B56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796B66-0BFE-07EC-4412-66AEE0A0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0A5-E22E-4D83-B494-9EC230E82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413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88DAC-8CB5-FA4C-7054-2BD32A23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5CFDD1-EC3A-17BB-021A-81471EEBC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367DC9-B347-53BB-89B8-04C19CFD1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14D5A9-A5B1-87D9-B5BD-94BB3765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387E-808B-48FF-8627-E14AB60E6846}" type="datetimeFigureOut">
              <a:rPr lang="de-CH" smtClean="0"/>
              <a:t>03.10.2024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A9AE19-DC0B-7FD1-0C1C-14704810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BB3568-1A79-8571-693E-DAB9E53C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0A5-E22E-4D83-B494-9EC230E82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89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2E0FA-23D4-64A9-0886-B4935938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2C9395-1A0C-AD93-0EB3-C50F9379B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629B70-4B3E-630E-CDAA-736A4E820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91EA27-5778-4875-E86D-B64FBFA5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387E-808B-48FF-8627-E14AB60E6846}" type="datetimeFigureOut">
              <a:rPr lang="de-CH" smtClean="0"/>
              <a:t>03.10.2024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0C1529-E3B5-CBB6-A57B-30AE8703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A4E90A-C6E5-6528-9899-98821C01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80A5-E22E-4D83-B494-9EC230E82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791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E47391-7CA1-D619-5AFB-99D85A86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96EB62-32EC-169F-25F9-958EF3E22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207195-61DA-DC5D-6A80-53C431447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A3387E-808B-48FF-8627-E14AB60E6846}" type="datetimeFigureOut">
              <a:rPr lang="de-CH" smtClean="0"/>
              <a:t>03.10.2024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355697-16A8-4561-2F52-6D9263B7F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FF1AF-90FE-BB6E-FDCD-90A53D608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FC80A5-E22E-4D83-B494-9EC230E82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227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1.png"/><Relationship Id="rId3" Type="http://schemas.openxmlformats.org/officeDocument/2006/relationships/image" Target="../media/image22.png"/><Relationship Id="rId7" Type="http://schemas.openxmlformats.org/officeDocument/2006/relationships/image" Target="../media/image2.png"/><Relationship Id="rId12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image" Target="../media/image5.jpe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69AD5-A074-4F7A-2DDE-911C1B929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Synthetic peer review: Using large language models to automatically detect deviations from preregistrations</a:t>
            </a:r>
            <a:endParaRPr lang="de-CH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BE9BD0-BFB6-6B77-72F4-79AEF341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524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9E098-A8AD-679B-AFD9-401BFC3D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Category</a:t>
            </a:r>
            <a:r>
              <a:rPr lang="de-DE" dirty="0"/>
              <a:t> </a:t>
            </a:r>
            <a:r>
              <a:rPr lang="de-DE" dirty="0" err="1"/>
              <a:t>counts</a:t>
            </a:r>
            <a:r>
              <a:rPr lang="de-DE" dirty="0"/>
              <a:t> total</a:t>
            </a: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F0C2A7B-65DC-62AE-E1E6-0E0F20DDA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94" y="5334354"/>
            <a:ext cx="11445411" cy="986253"/>
          </a:xfrm>
          <a:prstGeom prst="rect">
            <a:avLst/>
          </a:prstGeom>
        </p:spPr>
      </p:pic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98E358CD-F959-AB7E-BB38-069E0977A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138740"/>
              </p:ext>
            </p:extLst>
          </p:nvPr>
        </p:nvGraphicFramePr>
        <p:xfrm>
          <a:off x="1202472" y="1690688"/>
          <a:ext cx="6525325" cy="2663007"/>
        </p:xfrm>
        <a:graphic>
          <a:graphicData uri="http://schemas.openxmlformats.org/drawingml/2006/table">
            <a:tbl>
              <a:tblPr/>
              <a:tblGrid>
                <a:gridCol w="1305065">
                  <a:extLst>
                    <a:ext uri="{9D8B030D-6E8A-4147-A177-3AD203B41FA5}">
                      <a16:colId xmlns:a16="http://schemas.microsoft.com/office/drawing/2014/main" val="1723132569"/>
                    </a:ext>
                  </a:extLst>
                </a:gridCol>
                <a:gridCol w="1305065">
                  <a:extLst>
                    <a:ext uri="{9D8B030D-6E8A-4147-A177-3AD203B41FA5}">
                      <a16:colId xmlns:a16="http://schemas.microsoft.com/office/drawing/2014/main" val="1201080455"/>
                    </a:ext>
                  </a:extLst>
                </a:gridCol>
                <a:gridCol w="1305065">
                  <a:extLst>
                    <a:ext uri="{9D8B030D-6E8A-4147-A177-3AD203B41FA5}">
                      <a16:colId xmlns:a16="http://schemas.microsoft.com/office/drawing/2014/main" val="4011174517"/>
                    </a:ext>
                  </a:extLst>
                </a:gridCol>
                <a:gridCol w="1305065">
                  <a:extLst>
                    <a:ext uri="{9D8B030D-6E8A-4147-A177-3AD203B41FA5}">
                      <a16:colId xmlns:a16="http://schemas.microsoft.com/office/drawing/2014/main" val="3623663971"/>
                    </a:ext>
                  </a:extLst>
                </a:gridCol>
                <a:gridCol w="1305065">
                  <a:extLst>
                    <a:ext uri="{9D8B030D-6E8A-4147-A177-3AD203B41FA5}">
                      <a16:colId xmlns:a16="http://schemas.microsoft.com/office/drawing/2014/main" val="205527184"/>
                    </a:ext>
                  </a:extLst>
                </a:gridCol>
              </a:tblGrid>
              <a:tr h="781831">
                <a:tc>
                  <a:txBody>
                    <a:bodyPr/>
                    <a:lstStyle/>
                    <a:p>
                      <a:pPr algn="l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Predicted_Y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Predicted_N</a:t>
                      </a:r>
                      <a:r>
                        <a:rPr lang="de-C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Predicted_X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99599"/>
                  </a:ext>
                </a:extLst>
              </a:tr>
              <a:tr h="470294"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Actual_Y     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7256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19657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041187"/>
                  </a:ext>
                </a:extLst>
              </a:tr>
              <a:tr h="470294"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Actual_N    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3660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132069"/>
                  </a:ext>
                </a:extLst>
              </a:tr>
              <a:tr h="470294"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Actual_X       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938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11673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369701"/>
                  </a:ext>
                </a:extLst>
              </a:tr>
              <a:tr h="470294">
                <a:tc>
                  <a:txBody>
                    <a:bodyPr/>
                    <a:lstStyle/>
                    <a:p>
                      <a:pPr algn="l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6864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21101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36462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53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66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5D7DA-02C4-4423-B5B9-49579FD2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Sensitivity</a:t>
            </a:r>
            <a:r>
              <a:rPr lang="de-DE" dirty="0"/>
              <a:t>/</a:t>
            </a:r>
            <a:r>
              <a:rPr lang="de-DE" dirty="0" err="1"/>
              <a:t>specifity</a:t>
            </a:r>
            <a:r>
              <a:rPr lang="de-DE" dirty="0"/>
              <a:t>/</a:t>
            </a:r>
            <a:r>
              <a:rPr lang="de-DE" dirty="0" err="1"/>
              <a:t>precision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7FFBCE8-78DA-0725-1DFF-815D024F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E90B3E2-2A33-D713-3F0A-892A9D578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030" y="2609850"/>
            <a:ext cx="9305676" cy="237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3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EDA94-E86B-8176-BAC6-AFE32972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Macro</a:t>
            </a:r>
            <a:r>
              <a:rPr lang="de-DE" dirty="0"/>
              <a:t> &amp; </a:t>
            </a:r>
            <a:r>
              <a:rPr lang="de-DE" dirty="0" err="1"/>
              <a:t>micro</a:t>
            </a:r>
            <a:r>
              <a:rPr lang="de-DE" dirty="0"/>
              <a:t> &amp; </a:t>
            </a:r>
            <a:r>
              <a:rPr lang="de-DE" dirty="0" err="1"/>
              <a:t>accuracy</a:t>
            </a:r>
            <a:endParaRPr lang="de-CH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A3E57947-59E2-5C92-4035-6F3FEF40F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1462" y="2396331"/>
            <a:ext cx="4029075" cy="3209925"/>
          </a:xfrm>
        </p:spPr>
      </p:pic>
    </p:spTree>
    <p:extLst>
      <p:ext uri="{BB962C8B-B14F-4D97-AF65-F5344CB8AC3E}">
        <p14:creationId xmlns:p14="http://schemas.microsoft.com/office/powerpoint/2010/main" val="407023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1F821-9B2D-51CE-CD42-901D5585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Test-</a:t>
            </a:r>
            <a:r>
              <a:rPr lang="de-DE" dirty="0" err="1"/>
              <a:t>retest</a:t>
            </a:r>
            <a:r>
              <a:rPr lang="de-DE" dirty="0"/>
              <a:t> total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BB031CA-C3F9-BBA5-01D5-67A6CF85E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9793" y="2856038"/>
            <a:ext cx="7444257" cy="2498556"/>
          </a:xfrm>
        </p:spPr>
      </p:pic>
    </p:spTree>
    <p:extLst>
      <p:ext uri="{BB962C8B-B14F-4D97-AF65-F5344CB8AC3E}">
        <p14:creationId xmlns:p14="http://schemas.microsoft.com/office/powerpoint/2010/main" val="28578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8D5C0-55CA-6C72-A7F7-FAD4783C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Test-</a:t>
            </a:r>
            <a:r>
              <a:rPr lang="de-DE" dirty="0" err="1"/>
              <a:t>retest</a:t>
            </a:r>
            <a:r>
              <a:rPr lang="de-DE" dirty="0"/>
              <a:t> per item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751348A-98AB-01A5-A145-E18B05DB0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330" y="1825625"/>
            <a:ext cx="8553340" cy="4351338"/>
          </a:xfrm>
        </p:spPr>
      </p:pic>
    </p:spTree>
    <p:extLst>
      <p:ext uri="{BB962C8B-B14F-4D97-AF65-F5344CB8AC3E}">
        <p14:creationId xmlns:p14="http://schemas.microsoft.com/office/powerpoint/2010/main" val="3968831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4F94E-D0D3-5F25-7DF8-8DA46E99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Gpt-olmo</a:t>
            </a:r>
            <a:r>
              <a:rPr lang="de-DE" dirty="0"/>
              <a:t> </a:t>
            </a:r>
            <a:r>
              <a:rPr lang="de-DE" dirty="0" err="1"/>
              <a:t>interrater</a:t>
            </a:r>
            <a:r>
              <a:rPr lang="de-DE" dirty="0"/>
              <a:t> </a:t>
            </a:r>
            <a:r>
              <a:rPr lang="de-DE" dirty="0" err="1"/>
              <a:t>kappa</a:t>
            </a:r>
            <a:r>
              <a:rPr lang="de-DE" dirty="0"/>
              <a:t> total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369469F-10BF-2BA5-8A5E-4B689DC04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777" y="3429000"/>
            <a:ext cx="6810030" cy="1916782"/>
          </a:xfrm>
        </p:spPr>
      </p:pic>
    </p:spTree>
    <p:extLst>
      <p:ext uri="{BB962C8B-B14F-4D97-AF65-F5344CB8AC3E}">
        <p14:creationId xmlns:p14="http://schemas.microsoft.com/office/powerpoint/2010/main" val="3147597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20E7-C667-83D0-3641-70AFE208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Gpt-olmo</a:t>
            </a:r>
            <a:r>
              <a:rPr lang="de-DE" dirty="0"/>
              <a:t> </a:t>
            </a:r>
            <a:r>
              <a:rPr lang="de-DE" dirty="0" err="1"/>
              <a:t>interrater</a:t>
            </a:r>
            <a:r>
              <a:rPr lang="de-DE" dirty="0"/>
              <a:t> </a:t>
            </a:r>
            <a:r>
              <a:rPr lang="de-DE" dirty="0" err="1"/>
              <a:t>kappa</a:t>
            </a:r>
            <a:r>
              <a:rPr lang="de-DE" dirty="0"/>
              <a:t> per item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0B45DD-8405-A1CA-52CA-5B97BB58B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734" y="1825625"/>
            <a:ext cx="5682531" cy="4351338"/>
          </a:xfrm>
        </p:spPr>
      </p:pic>
    </p:spTree>
    <p:extLst>
      <p:ext uri="{BB962C8B-B14F-4D97-AF65-F5344CB8AC3E}">
        <p14:creationId xmlns:p14="http://schemas.microsoft.com/office/powerpoint/2010/main" val="1735822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6D8AC-B133-19A6-8DAD-7BD29530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Gpt-olmo</a:t>
            </a:r>
            <a:r>
              <a:rPr lang="de-DE" dirty="0"/>
              <a:t> </a:t>
            </a:r>
            <a:r>
              <a:rPr lang="de-DE" dirty="0" err="1"/>
              <a:t>interrater</a:t>
            </a:r>
            <a:r>
              <a:rPr lang="de-DE" dirty="0"/>
              <a:t> </a:t>
            </a:r>
            <a:r>
              <a:rPr lang="de-DE" dirty="0" err="1"/>
              <a:t>kappa</a:t>
            </a:r>
            <a:r>
              <a:rPr lang="de-DE" dirty="0"/>
              <a:t> per </a:t>
            </a:r>
            <a:r>
              <a:rPr lang="de-DE" dirty="0" err="1"/>
              <a:t>version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CD9B621-98B4-EE77-0F1D-594C510B1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9374" y="1825625"/>
            <a:ext cx="4313251" cy="4351338"/>
          </a:xfrm>
        </p:spPr>
      </p:pic>
    </p:spTree>
    <p:extLst>
      <p:ext uri="{BB962C8B-B14F-4D97-AF65-F5344CB8AC3E}">
        <p14:creationId xmlns:p14="http://schemas.microsoft.com/office/powerpoint/2010/main" val="2625314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250BB-05D6-9404-D6A5-F8BF2CB6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Gpt-olmo</a:t>
            </a:r>
            <a:r>
              <a:rPr lang="de-DE" dirty="0"/>
              <a:t> </a:t>
            </a:r>
            <a:r>
              <a:rPr lang="de-DE" dirty="0" err="1"/>
              <a:t>interrater</a:t>
            </a:r>
            <a:r>
              <a:rPr lang="de-DE" dirty="0"/>
              <a:t> </a:t>
            </a:r>
            <a:r>
              <a:rPr lang="de-DE" dirty="0" err="1"/>
              <a:t>kappa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y &amp; n total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6A8CE7F-A489-BB58-96A1-A3913579F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137" y="3291681"/>
            <a:ext cx="6943725" cy="1419225"/>
          </a:xfrm>
        </p:spPr>
      </p:pic>
    </p:spTree>
    <p:extLst>
      <p:ext uri="{BB962C8B-B14F-4D97-AF65-F5344CB8AC3E}">
        <p14:creationId xmlns:p14="http://schemas.microsoft.com/office/powerpoint/2010/main" val="806821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A4A5F-F4D4-D38E-0905-BA36F97C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Gpt-olmo</a:t>
            </a:r>
            <a:r>
              <a:rPr lang="de-DE" dirty="0"/>
              <a:t> </a:t>
            </a:r>
            <a:r>
              <a:rPr lang="de-DE" dirty="0" err="1"/>
              <a:t>interrater</a:t>
            </a:r>
            <a:r>
              <a:rPr lang="de-DE" dirty="0"/>
              <a:t> </a:t>
            </a:r>
            <a:r>
              <a:rPr lang="de-DE" dirty="0" err="1"/>
              <a:t>kappa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y &amp; n per item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40872DC-80E9-85E8-96E9-0A0E60E38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274" y="1825625"/>
            <a:ext cx="6187451" cy="4351338"/>
          </a:xfrm>
        </p:spPr>
      </p:pic>
    </p:spTree>
    <p:extLst>
      <p:ext uri="{BB962C8B-B14F-4D97-AF65-F5344CB8AC3E}">
        <p14:creationId xmlns:p14="http://schemas.microsoft.com/office/powerpoint/2010/main" val="60577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35DF5-9DBB-C4C1-D17B-E6C0F6A4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-do: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24A8FE-CF39-ACC6-FBE0-893A14D7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Ausdrucken Vertrag</a:t>
            </a:r>
          </a:p>
          <a:p>
            <a:r>
              <a:rPr lang="de-DE" dirty="0"/>
              <a:t>Kappa recherchieren…</a:t>
            </a:r>
          </a:p>
          <a:p>
            <a:r>
              <a:rPr lang="de-DE" dirty="0"/>
              <a:t>Fragen überlegen</a:t>
            </a:r>
          </a:p>
          <a:p>
            <a:r>
              <a:rPr lang="de-DE" dirty="0"/>
              <a:t>Vortrag üben</a:t>
            </a:r>
          </a:p>
          <a:p>
            <a:r>
              <a:rPr lang="de-DE" dirty="0"/>
              <a:t>Abgabetermin überlegen!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575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06CCB-2947-1896-B8F2-8834FE9E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Dependencies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182427C-C5AC-DFEB-3D5E-2CE5E2D66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5245"/>
            <a:ext cx="10614102" cy="2987510"/>
          </a:xfrm>
        </p:spPr>
      </p:pic>
    </p:spTree>
    <p:extLst>
      <p:ext uri="{BB962C8B-B14F-4D97-AF65-F5344CB8AC3E}">
        <p14:creationId xmlns:p14="http://schemas.microsoft.com/office/powerpoint/2010/main" val="1868147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06CCB-2947-1896-B8F2-8834FE9E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Dependencies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182427C-C5AC-DFEB-3D5E-2CE5E2D66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5245"/>
            <a:ext cx="10614102" cy="298751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C5B82E2-B341-CD80-942D-653E19136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163" y="1375549"/>
            <a:ext cx="70199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28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06CCB-2947-1896-B8F2-8834FE9E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prompt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392CB6-2B06-0C1A-17C9-CC70ADDC1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57" y="1773369"/>
            <a:ext cx="5051963" cy="4493616"/>
          </a:xfrm>
          <a:prstGeom prst="rect">
            <a:avLst/>
          </a:prstGeom>
        </p:spPr>
      </p:pic>
      <p:sp>
        <p:nvSpPr>
          <p:cNvPr id="6" name="Inhaltsplatzhalter 10">
            <a:extLst>
              <a:ext uri="{FF2B5EF4-FFF2-40B4-BE49-F238E27FC236}">
                <a16:creationId xmlns:a16="http://schemas.microsoft.com/office/drawing/2014/main" id="{FB3C43FF-37F9-8EF5-69AF-7779F6D6D98C}"/>
              </a:ext>
            </a:extLst>
          </p:cNvPr>
          <p:cNvSpPr txBox="1">
            <a:spLocks/>
          </p:cNvSpPr>
          <p:nvPr/>
        </p:nvSpPr>
        <p:spPr>
          <a:xfrm>
            <a:off x="6942222" y="1825625"/>
            <a:ext cx="48765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Comparison</a:t>
            </a:r>
            <a:endParaRPr lang="de-DE" dirty="0"/>
          </a:p>
          <a:p>
            <a:pPr>
              <a:buFontTx/>
              <a:buChar char="-"/>
            </a:pPr>
            <a:r>
              <a:rPr lang="de-DE" dirty="0" err="1"/>
              <a:t>Only</a:t>
            </a:r>
            <a:r>
              <a:rPr lang="de-DE" dirty="0"/>
              <a:t> 9 </a:t>
            </a:r>
            <a:r>
              <a:rPr lang="de-DE" dirty="0" err="1"/>
              <a:t>items</a:t>
            </a:r>
            <a:r>
              <a:rPr lang="de-DE" dirty="0"/>
              <a:t> (DV,DCP,SM)</a:t>
            </a:r>
          </a:p>
          <a:p>
            <a:pPr>
              <a:buFontTx/>
              <a:buChar char="-"/>
            </a:pPr>
            <a:r>
              <a:rPr lang="de-DE" dirty="0" err="1"/>
              <a:t>Only</a:t>
            </a:r>
            <a:r>
              <a:rPr lang="de-DE" dirty="0"/>
              <a:t> 52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studies</a:t>
            </a:r>
            <a:r>
              <a:rPr lang="de-DE" dirty="0"/>
              <a:t> (13 </a:t>
            </a:r>
            <a:r>
              <a:rPr lang="de-DE" dirty="0" err="1"/>
              <a:t>retest</a:t>
            </a:r>
            <a:r>
              <a:rPr lang="de-DE" dirty="0"/>
              <a:t>)</a:t>
            </a:r>
          </a:p>
          <a:p>
            <a:pPr>
              <a:buFontTx/>
              <a:buChar char="-"/>
            </a:pP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keyords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deviation</a:t>
            </a:r>
            <a:endParaRPr lang="de-DE" dirty="0"/>
          </a:p>
          <a:p>
            <a:pPr>
              <a:buFontTx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515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7EED6-9B3C-4518-4BA9-42D21C8F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77CFAFB-B0E6-E1C9-B1CE-4603759A2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4232" y="249487"/>
            <a:ext cx="5467428" cy="6112113"/>
          </a:xfrm>
        </p:spPr>
      </p:pic>
    </p:spTree>
    <p:extLst>
      <p:ext uri="{BB962C8B-B14F-4D97-AF65-F5344CB8AC3E}">
        <p14:creationId xmlns:p14="http://schemas.microsoft.com/office/powerpoint/2010/main" val="1639912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24257-768C-B65E-AF86-8A3001FC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gpt-olmo</a:t>
            </a:r>
            <a:r>
              <a:rPr lang="de-DE" dirty="0"/>
              <a:t> per item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1F1644F-159C-49E8-BB21-1EE0DAD52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27866"/>
            <a:ext cx="10515600" cy="2346855"/>
          </a:xfrm>
        </p:spPr>
      </p:pic>
    </p:spTree>
    <p:extLst>
      <p:ext uri="{BB962C8B-B14F-4D97-AF65-F5344CB8AC3E}">
        <p14:creationId xmlns:p14="http://schemas.microsoft.com/office/powerpoint/2010/main" val="666431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D1611-E09E-FE41-B540-B686FC0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gpt-olmo</a:t>
            </a:r>
            <a:r>
              <a:rPr lang="de-DE" dirty="0"/>
              <a:t> </a:t>
            </a:r>
            <a:r>
              <a:rPr lang="de-DE" dirty="0" err="1"/>
              <a:t>kappa</a:t>
            </a:r>
            <a:r>
              <a:rPr lang="de-DE" dirty="0"/>
              <a:t> &amp; </a:t>
            </a:r>
            <a:r>
              <a:rPr lang="de-DE" dirty="0" err="1"/>
              <a:t>frickes</a:t>
            </a:r>
            <a:r>
              <a:rPr lang="de-DE" dirty="0"/>
              <a:t> ü total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E00BA84-B427-6788-D024-E1063B1A4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84" y="3225113"/>
            <a:ext cx="10927032" cy="148511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2E71-1779-106C-5F40-346CE3ADF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095" y="4710223"/>
            <a:ext cx="6408753" cy="106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37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C6FAE-F87C-D037-8098-FDF067A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test-</a:t>
            </a:r>
            <a:r>
              <a:rPr lang="de-DE" dirty="0" err="1"/>
              <a:t>retest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3F59E7-E88D-8BFA-9337-D40F365CC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220" y="2301081"/>
            <a:ext cx="7949067" cy="3925058"/>
          </a:xfrm>
        </p:spPr>
      </p:pic>
    </p:spTree>
    <p:extLst>
      <p:ext uri="{BB962C8B-B14F-4D97-AF65-F5344CB8AC3E}">
        <p14:creationId xmlns:p14="http://schemas.microsoft.com/office/powerpoint/2010/main" val="160643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251C1-615C-428F-B703-C1D73E3B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specifity</a:t>
            </a:r>
            <a:r>
              <a:rPr lang="de-DE" dirty="0"/>
              <a:t>…. New!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D3EAC-57C7-54EB-9871-2B906FCC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3217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90EE4-C9A7-C953-994E-622A91F0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Interim </a:t>
            </a:r>
            <a:r>
              <a:rPr lang="de-DE" dirty="0" err="1"/>
              <a:t>conclusion</a:t>
            </a:r>
            <a:r>
              <a:rPr lang="de-DE" dirty="0"/>
              <a:t>: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8DD683-547A-9611-8EDC-BD2FAAF8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interpretation and comparison of Kappa values are neither standardized nor straightforward, and the same applies to specific metrics such as accuracy and sensitivity. However, it appears that </a:t>
            </a:r>
            <a:r>
              <a:rPr lang="en-US" b="1" dirty="0"/>
              <a:t>with the current approach</a:t>
            </a:r>
            <a:r>
              <a:rPr lang="en-US" dirty="0"/>
              <a:t>, GPT 4o is not capable of reliably and adequately detecting deviations from preregistrations.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09405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B7B3D-DB01-6D56-B9D9-48C2F124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Thoughts</a:t>
            </a:r>
            <a:r>
              <a:rPr lang="de-DE" dirty="0"/>
              <a:t>?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DE78F9-543E-D9F8-BEFA-9A44D391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Comparability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Kappa</a:t>
            </a:r>
          </a:p>
          <a:p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assumption</a:t>
            </a:r>
            <a:r>
              <a:rPr lang="de-DE" dirty="0"/>
              <a:t> </a:t>
            </a:r>
            <a:r>
              <a:rPr lang="de-DE" dirty="0" err="1"/>
              <a:t>checks</a:t>
            </a:r>
            <a:endParaRPr lang="de-DE" dirty="0"/>
          </a:p>
          <a:p>
            <a:endParaRPr lang="de-DE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374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BA8AE-D916-B3E9-0F16-82F292EF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Aufbau/Ablauf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ADCB5C-A1E1-F89D-ED1E-6AFF2D2E8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&amp; Prompt</a:t>
            </a:r>
          </a:p>
          <a:p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Problems</a:t>
            </a:r>
            <a:r>
              <a:rPr lang="de-CH" dirty="0"/>
              <a:t>/Questions</a:t>
            </a:r>
          </a:p>
          <a:p>
            <a:r>
              <a:rPr lang="de-CH" dirty="0" err="1"/>
              <a:t>Formailites</a:t>
            </a: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526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30CB6-0F02-7D5D-EC92-6366FB09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possible </a:t>
            </a:r>
            <a:r>
              <a:rPr lang="de-DE" dirty="0" err="1"/>
              <a:t>results</a:t>
            </a:r>
            <a:r>
              <a:rPr lang="de-DE" dirty="0"/>
              <a:t>: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1FFF2-4E67-969F-1A7D-02D5B87A9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Generate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newest</a:t>
            </a:r>
            <a:r>
              <a:rPr lang="de-DE" dirty="0"/>
              <a:t> prompt</a:t>
            </a:r>
          </a:p>
          <a:p>
            <a:r>
              <a:rPr lang="de-DE" dirty="0"/>
              <a:t>Qualitative </a:t>
            </a:r>
            <a:r>
              <a:rPr lang="de-DE" dirty="0" err="1"/>
              <a:t>assesment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keyword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deviations</a:t>
            </a:r>
            <a:r>
              <a:rPr lang="de-DE" dirty="0"/>
              <a:t>..</a:t>
            </a:r>
          </a:p>
          <a:p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r>
              <a:rPr lang="de-DE" dirty="0"/>
              <a:t>Analyse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items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closely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8365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47C63-B09F-FDAE-FD26-FB7F8182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assumption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: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96D43D-56A4-CBF9-16D5-3F801F05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P </a:t>
            </a:r>
            <a:r>
              <a:rPr lang="de-DE" dirty="0" err="1"/>
              <a:t>values</a:t>
            </a:r>
            <a:r>
              <a:rPr lang="de-DE" dirty="0"/>
              <a:t> checken</a:t>
            </a:r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problematic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categories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x/ n</a:t>
            </a:r>
          </a:p>
          <a:p>
            <a:pPr lvl="1"/>
            <a:r>
              <a:rPr lang="de-DE" dirty="0" err="1"/>
              <a:t>Mcnemar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kleiner P-Wert deutet auf eine signifikante Unausgewogenheit hin, was bedeutet, dass die Fehlerverteilung in den Klassen asymmetrisch ist.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9156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61E05-63D9-C006-6140-DC982BAE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Formality</a:t>
            </a:r>
            <a:r>
              <a:rPr lang="de-DE" dirty="0"/>
              <a:t> Questions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42828-9123-BF53-4452-001864AB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Language</a:t>
            </a:r>
          </a:p>
          <a:p>
            <a:r>
              <a:rPr lang="de-DE" dirty="0"/>
              <a:t>Deadline</a:t>
            </a:r>
          </a:p>
          <a:p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Assessment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3748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1378C-59B7-1C1E-4C60-E604EBCD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280B2-B48F-8D32-658A-3B9B54DD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75DDF1-1557-B0A7-9C93-18C256FEF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0"/>
            <a:ext cx="105537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2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4E139-3A38-B234-99A5-559F3A6F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C1E2A77-97D0-DCBE-763E-833AFC54A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4371"/>
            <a:ext cx="9669936" cy="5633789"/>
          </a:xfrm>
        </p:spPr>
      </p:pic>
    </p:spTree>
    <p:extLst>
      <p:ext uri="{BB962C8B-B14F-4D97-AF65-F5344CB8AC3E}">
        <p14:creationId xmlns:p14="http://schemas.microsoft.com/office/powerpoint/2010/main" val="128743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979A1-15E8-3870-F4BD-6C3E61FB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endParaRPr lang="de-CH" dirty="0"/>
          </a:p>
        </p:txBody>
      </p:sp>
      <p:pic>
        <p:nvPicPr>
          <p:cNvPr id="2056" name="Picture 8" descr="Desktop Computer Icon Computer PNG &amp; SVG Design For T-Shirts">
            <a:extLst>
              <a:ext uri="{FF2B5EF4-FFF2-40B4-BE49-F238E27FC236}">
                <a16:creationId xmlns:a16="http://schemas.microsoft.com/office/drawing/2014/main" id="{737BA4CB-B577-B186-4A50-61EE0D11C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637" y="2784973"/>
            <a:ext cx="1645024" cy="16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BD29AF60-0662-646E-F9FA-D20678CD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867" y="3000593"/>
            <a:ext cx="1137506" cy="63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7F2A0E2-3C69-A8E6-A11D-744B62A3F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37" y="2534833"/>
            <a:ext cx="952501" cy="9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cience paper Icon - Free PNG &amp; SVG 1143700 - Noun Project">
            <a:extLst>
              <a:ext uri="{FF2B5EF4-FFF2-40B4-BE49-F238E27FC236}">
                <a16:creationId xmlns:a16="http://schemas.microsoft.com/office/drawing/2014/main" id="{DDB30379-49BF-0454-A153-66D5BC715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88" y="149867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Management plan icon. Outline management plan vector icon for web design  isolated on white background Stock-Vektorgrafik | Adobe Stock">
            <a:extLst>
              <a:ext uri="{FF2B5EF4-FFF2-40B4-BE49-F238E27FC236}">
                <a16:creationId xmlns:a16="http://schemas.microsoft.com/office/drawing/2014/main" id="{CEF790FC-B087-F2F5-042B-2DDDEDB7E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86" y="3784319"/>
            <a:ext cx="1905001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Studio SVG and transparent PNG icons | TechIcons">
            <a:extLst>
              <a:ext uri="{FF2B5EF4-FFF2-40B4-BE49-F238E27FC236}">
                <a16:creationId xmlns:a16="http://schemas.microsoft.com/office/drawing/2014/main" id="{AEA3306D-938D-CB90-30BE-9866BC3FF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415" y="4131635"/>
            <a:ext cx="805283" cy="80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Excel - Kostenlose daten und ordner-Icons">
            <a:extLst>
              <a:ext uri="{FF2B5EF4-FFF2-40B4-BE49-F238E27FC236}">
                <a16:creationId xmlns:a16="http://schemas.microsoft.com/office/drawing/2014/main" id="{FD0E8A34-9527-68B7-99DF-5E0D4496F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340" y="4736819"/>
            <a:ext cx="1237410" cy="123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lag of the Netherlands | Colors, Meaning &amp; History | Britannica">
            <a:extLst>
              <a:ext uri="{FF2B5EF4-FFF2-40B4-BE49-F238E27FC236}">
                <a16:creationId xmlns:a16="http://schemas.microsoft.com/office/drawing/2014/main" id="{60D030B3-386F-50BD-CBE4-C1E78B1B4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556" y="5616564"/>
            <a:ext cx="802978" cy="53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s&quot; Icon - Download for free – Iconduck">
            <a:extLst>
              <a:ext uri="{FF2B5EF4-FFF2-40B4-BE49-F238E27FC236}">
                <a16:creationId xmlns:a16="http://schemas.microsoft.com/office/drawing/2014/main" id="{C43EC1B0-9E98-7A6C-AF89-AAA2DE715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588" y="3888617"/>
            <a:ext cx="1048301" cy="104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BBE9589-2060-A8A1-0B00-1C1168CD9B58}"/>
              </a:ext>
            </a:extLst>
          </p:cNvPr>
          <p:cNvCxnSpPr/>
          <p:nvPr/>
        </p:nvCxnSpPr>
        <p:spPr>
          <a:xfrm>
            <a:off x="2653553" y="2653553"/>
            <a:ext cx="941294" cy="5378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DEF8A7-C316-A21B-20FC-51A9DC7A7B7B}"/>
              </a:ext>
            </a:extLst>
          </p:cNvPr>
          <p:cNvCxnSpPr>
            <a:cxnSpLocks/>
          </p:cNvCxnSpPr>
          <p:nvPr/>
        </p:nvCxnSpPr>
        <p:spPr>
          <a:xfrm flipV="1">
            <a:off x="2637828" y="4022383"/>
            <a:ext cx="957019" cy="5585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5300A99-9484-49C7-3E9A-1CF8C2EF002F}"/>
              </a:ext>
            </a:extLst>
          </p:cNvPr>
          <p:cNvCxnSpPr>
            <a:cxnSpLocks/>
          </p:cNvCxnSpPr>
          <p:nvPr/>
        </p:nvCxnSpPr>
        <p:spPr>
          <a:xfrm>
            <a:off x="5600125" y="3734265"/>
            <a:ext cx="107998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DCB6EEB-AE77-C080-7601-9DD29D7F0AAE}"/>
              </a:ext>
            </a:extLst>
          </p:cNvPr>
          <p:cNvCxnSpPr>
            <a:cxnSpLocks/>
          </p:cNvCxnSpPr>
          <p:nvPr/>
        </p:nvCxnSpPr>
        <p:spPr>
          <a:xfrm flipV="1">
            <a:off x="8112725" y="4796942"/>
            <a:ext cx="957019" cy="5585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11A9D97-30B8-EBA9-C7E1-C8BCCA18F80F}"/>
              </a:ext>
            </a:extLst>
          </p:cNvPr>
          <p:cNvCxnSpPr/>
          <p:nvPr/>
        </p:nvCxnSpPr>
        <p:spPr>
          <a:xfrm>
            <a:off x="8103432" y="3720687"/>
            <a:ext cx="941294" cy="5378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F22072D-5031-DC35-D751-C1BBFB3CF718}"/>
              </a:ext>
            </a:extLst>
          </p:cNvPr>
          <p:cNvCxnSpPr>
            <a:cxnSpLocks/>
          </p:cNvCxnSpPr>
          <p:nvPr/>
        </p:nvCxnSpPr>
        <p:spPr>
          <a:xfrm>
            <a:off x="10010820" y="4585912"/>
            <a:ext cx="75585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Befehl prompt Vektor Symbol 26331753 Vektor Kunst bei Vecteezy">
            <a:extLst>
              <a:ext uri="{FF2B5EF4-FFF2-40B4-BE49-F238E27FC236}">
                <a16:creationId xmlns:a16="http://schemas.microsoft.com/office/drawing/2014/main" id="{054A1AB7-3934-1266-E85E-FC70C401B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973" y="1435661"/>
            <a:ext cx="941294" cy="94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0BAA982-09C8-3AAB-BD6D-BDADB23848FE}"/>
              </a:ext>
            </a:extLst>
          </p:cNvPr>
          <p:cNvCxnSpPr>
            <a:cxnSpLocks/>
          </p:cNvCxnSpPr>
          <p:nvPr/>
        </p:nvCxnSpPr>
        <p:spPr>
          <a:xfrm>
            <a:off x="4316628" y="2312894"/>
            <a:ext cx="0" cy="6096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02" name="Picture 6" descr="Dataset Icon Royalty-Free Images, Stock Photos &amp; Pictures | Shutterstock">
            <a:extLst>
              <a:ext uri="{FF2B5EF4-FFF2-40B4-BE49-F238E27FC236}">
                <a16:creationId xmlns:a16="http://schemas.microsoft.com/office/drawing/2014/main" id="{017E2F48-AEDE-2F30-FF10-CEC3DBA11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167" y="3000593"/>
            <a:ext cx="1306585" cy="13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3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979A1-15E8-3870-F4BD-6C3E61FB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</a:t>
            </a:r>
            <a:endParaRPr lang="de-CH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77F2A0E2-3C69-A8E6-A11D-744B62A3F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37" y="2534833"/>
            <a:ext cx="952501" cy="9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cience paper Icon - Free PNG &amp; SVG 1143700 - Noun Project">
            <a:extLst>
              <a:ext uri="{FF2B5EF4-FFF2-40B4-BE49-F238E27FC236}">
                <a16:creationId xmlns:a16="http://schemas.microsoft.com/office/drawing/2014/main" id="{DDB30379-49BF-0454-A153-66D5BC715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88" y="149867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Management plan icon. Outline management plan vector icon for web design  isolated on white background Stock-Vektorgrafik | Adobe Stock">
            <a:extLst>
              <a:ext uri="{FF2B5EF4-FFF2-40B4-BE49-F238E27FC236}">
                <a16:creationId xmlns:a16="http://schemas.microsoft.com/office/drawing/2014/main" id="{CEF790FC-B087-F2F5-042B-2DDDEDB7E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86" y="3784319"/>
            <a:ext cx="1905001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01B3950A-766D-C6FA-8D4D-E71B64B0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18" y="1825625"/>
            <a:ext cx="7776882" cy="4351338"/>
          </a:xfrm>
        </p:spPr>
        <p:txBody>
          <a:bodyPr/>
          <a:lstStyle/>
          <a:p>
            <a:r>
              <a:rPr lang="de-DE" dirty="0" err="1"/>
              <a:t>Pdf</a:t>
            </a:r>
            <a:r>
              <a:rPr lang="de-DE" dirty="0"/>
              <a:t>/ </a:t>
            </a:r>
            <a:r>
              <a:rPr lang="de-DE" dirty="0" err="1"/>
              <a:t>text</a:t>
            </a:r>
            <a:r>
              <a:rPr lang="de-DE" dirty="0"/>
              <a:t>/JSON/URL</a:t>
            </a:r>
          </a:p>
          <a:p>
            <a:r>
              <a:rPr lang="de-DE" dirty="0"/>
              <a:t>Raw/</a:t>
            </a:r>
            <a:r>
              <a:rPr lang="de-DE" dirty="0" err="1"/>
              <a:t>refined</a:t>
            </a:r>
            <a:endParaRPr lang="de-DE" dirty="0"/>
          </a:p>
          <a:p>
            <a:r>
              <a:rPr lang="de-DE" dirty="0" err="1"/>
              <a:t>Shortened</a:t>
            </a:r>
            <a:r>
              <a:rPr lang="de-DE" dirty="0"/>
              <a:t>(prompt </a:t>
            </a:r>
            <a:r>
              <a:rPr lang="de-DE" dirty="0" err="1"/>
              <a:t>length</a:t>
            </a:r>
            <a:r>
              <a:rPr lang="de-DE" dirty="0"/>
              <a:t>)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187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979A1-15E8-3870-F4BD-6C3E61FB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</a:t>
            </a:r>
            <a:endParaRPr lang="de-CH" dirty="0"/>
          </a:p>
        </p:txBody>
      </p:sp>
      <p:pic>
        <p:nvPicPr>
          <p:cNvPr id="2056" name="Picture 8" descr="Desktop Computer Icon Computer PNG &amp; SVG Design For T-Shirts">
            <a:extLst>
              <a:ext uri="{FF2B5EF4-FFF2-40B4-BE49-F238E27FC236}">
                <a16:creationId xmlns:a16="http://schemas.microsoft.com/office/drawing/2014/main" id="{737BA4CB-B577-B186-4A50-61EE0D11C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637" y="2784973"/>
            <a:ext cx="1645024" cy="16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BD29AF60-0662-646E-F9FA-D20678CD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37116"/>
            <a:ext cx="1137506" cy="63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7612129-D899-2E53-2C5D-4AC4437A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765" y="1825625"/>
            <a:ext cx="5706034" cy="4351338"/>
          </a:xfrm>
        </p:spPr>
        <p:txBody>
          <a:bodyPr/>
          <a:lstStyle/>
          <a:p>
            <a:r>
              <a:rPr lang="de-DE" dirty="0"/>
              <a:t>Proprietär vs. Non-proprietär</a:t>
            </a:r>
          </a:p>
          <a:p>
            <a:r>
              <a:rPr lang="de-DE" dirty="0"/>
              <a:t>Extract &amp; </a:t>
            </a:r>
            <a:r>
              <a:rPr lang="de-DE" dirty="0" err="1"/>
              <a:t>Compare</a:t>
            </a:r>
            <a:endParaRPr lang="de-DE" dirty="0"/>
          </a:p>
          <a:p>
            <a:r>
              <a:rPr lang="de-DE" dirty="0"/>
              <a:t>Training/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tuning</a:t>
            </a:r>
            <a:r>
              <a:rPr lang="de-DE" dirty="0"/>
              <a:t>/</a:t>
            </a:r>
            <a:r>
              <a:rPr lang="de-DE" dirty="0" err="1"/>
              <a:t>validation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CH" dirty="0"/>
          </a:p>
        </p:txBody>
      </p:sp>
      <p:pic>
        <p:nvPicPr>
          <p:cNvPr id="9" name="Picture 6" descr="Brand assets - Hugging Face">
            <a:extLst>
              <a:ext uri="{FF2B5EF4-FFF2-40B4-BE49-F238E27FC236}">
                <a16:creationId xmlns:a16="http://schemas.microsoft.com/office/drawing/2014/main" id="{2E156672-FB2E-FE8C-CA8E-9DC0113FC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01" y="1689078"/>
            <a:ext cx="3072642" cy="81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erver icon for cloud storage or internet network 16597541 Vector Art at  Vecteezy">
            <a:extLst>
              <a:ext uri="{FF2B5EF4-FFF2-40B4-BE49-F238E27FC236}">
                <a16:creationId xmlns:a16="http://schemas.microsoft.com/office/drawing/2014/main" id="{6505F225-03F3-CD98-0E5F-0164689E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787" y="36512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81B5215A-B9EA-9689-6BDD-086509AC8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968" y="2504438"/>
            <a:ext cx="3277475" cy="2623467"/>
          </a:xfrm>
          <a:prstGeom prst="rect">
            <a:avLst/>
          </a:prstGeom>
        </p:spPr>
      </p:pic>
      <p:pic>
        <p:nvPicPr>
          <p:cNvPr id="16" name="Grafik 15" descr="Ein Bild, das Screenshot, Grafiken, Grafikdesign, Logo enthält.&#10;&#10;Automatisch generierte Beschreibung">
            <a:extLst>
              <a:ext uri="{FF2B5EF4-FFF2-40B4-BE49-F238E27FC236}">
                <a16:creationId xmlns:a16="http://schemas.microsoft.com/office/drawing/2014/main" id="{F6626AE1-552B-0A00-2F04-FEBC20ED0A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44" y="4928839"/>
            <a:ext cx="1987803" cy="1041609"/>
          </a:xfrm>
          <a:prstGeom prst="rect">
            <a:avLst/>
          </a:prstGeom>
        </p:spPr>
      </p:pic>
      <p:pic>
        <p:nvPicPr>
          <p:cNvPr id="5128" name="Picture 8" descr="Google Gemini icon PNG and SVG Vector Free Download">
            <a:extLst>
              <a:ext uri="{FF2B5EF4-FFF2-40B4-BE49-F238E27FC236}">
                <a16:creationId xmlns:a16="http://schemas.microsoft.com/office/drawing/2014/main" id="{F4714695-4492-9D0A-0370-475BCC346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810" y="5537115"/>
            <a:ext cx="639848" cy="63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>
            <a:extLst>
              <a:ext uri="{FF2B5EF4-FFF2-40B4-BE49-F238E27FC236}">
                <a16:creationId xmlns:a16="http://schemas.microsoft.com/office/drawing/2014/main" id="{7517F4BB-2179-75F5-BDC4-A93475C53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75"/>
          <a:stretch/>
        </p:blipFill>
        <p:spPr bwMode="auto">
          <a:xfrm>
            <a:off x="3193974" y="5537115"/>
            <a:ext cx="871352" cy="52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79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979A1-15E8-3870-F4BD-6C3E61FB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Prompt &amp; Output</a:t>
            </a:r>
            <a:endParaRPr lang="de-CH" dirty="0"/>
          </a:p>
        </p:txBody>
      </p:sp>
      <p:pic>
        <p:nvPicPr>
          <p:cNvPr id="2056" name="Picture 8" descr="Desktop Computer Icon Computer PNG &amp; SVG Design For T-Shirts">
            <a:extLst>
              <a:ext uri="{FF2B5EF4-FFF2-40B4-BE49-F238E27FC236}">
                <a16:creationId xmlns:a16="http://schemas.microsoft.com/office/drawing/2014/main" id="{737BA4CB-B577-B186-4A50-61EE0D11C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637" y="2784973"/>
            <a:ext cx="1645024" cy="16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BD29AF60-0662-646E-F9FA-D20678CD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867" y="3036398"/>
            <a:ext cx="1137506" cy="63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5300A99-9484-49C7-3E9A-1CF8C2EF002F}"/>
              </a:ext>
            </a:extLst>
          </p:cNvPr>
          <p:cNvCxnSpPr>
            <a:cxnSpLocks/>
          </p:cNvCxnSpPr>
          <p:nvPr/>
        </p:nvCxnSpPr>
        <p:spPr>
          <a:xfrm>
            <a:off x="5600125" y="3734265"/>
            <a:ext cx="107998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Befehl prompt Vektor Symbol 26331753 Vektor Kunst bei Vecteezy">
            <a:extLst>
              <a:ext uri="{FF2B5EF4-FFF2-40B4-BE49-F238E27FC236}">
                <a16:creationId xmlns:a16="http://schemas.microsoft.com/office/drawing/2014/main" id="{054A1AB7-3934-1266-E85E-FC70C401B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973" y="1435661"/>
            <a:ext cx="941294" cy="94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0BAA982-09C8-3AAB-BD6D-BDADB23848FE}"/>
              </a:ext>
            </a:extLst>
          </p:cNvPr>
          <p:cNvCxnSpPr>
            <a:cxnSpLocks/>
          </p:cNvCxnSpPr>
          <p:nvPr/>
        </p:nvCxnSpPr>
        <p:spPr>
          <a:xfrm>
            <a:off x="4316628" y="2312894"/>
            <a:ext cx="0" cy="6096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AC10340-4628-257B-AB58-40BB90836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654" y="1825625"/>
            <a:ext cx="3236335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Solution </a:t>
            </a:r>
            <a:r>
              <a:rPr lang="de-DE" dirty="0" err="1"/>
              <a:t>ambiguity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-Items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err="1"/>
              <a:t>wording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-single-/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shot</a:t>
            </a:r>
            <a:r>
              <a:rPr lang="de-DE" dirty="0"/>
              <a:t> </a:t>
            </a:r>
            <a:r>
              <a:rPr lang="de-DE" dirty="0" err="1"/>
              <a:t>prompting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- </a:t>
            </a:r>
            <a:r>
              <a:rPr lang="de-DE" dirty="0" err="1"/>
              <a:t>extraction</a:t>
            </a:r>
            <a:r>
              <a:rPr lang="de-DE" dirty="0"/>
              <a:t>, </a:t>
            </a:r>
            <a:r>
              <a:rPr lang="de-DE" dirty="0" err="1"/>
              <a:t>comparison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CH" dirty="0"/>
          </a:p>
        </p:txBody>
      </p:sp>
      <p:pic>
        <p:nvPicPr>
          <p:cNvPr id="4102" name="Picture 6" descr="Dataset Icon Royalty-Free Images, Stock Photos &amp; Pictures | Shutterstock">
            <a:extLst>
              <a:ext uri="{FF2B5EF4-FFF2-40B4-BE49-F238E27FC236}">
                <a16:creationId xmlns:a16="http://schemas.microsoft.com/office/drawing/2014/main" id="{017E2F48-AEDE-2F30-FF10-CEC3DBA11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167" y="3000593"/>
            <a:ext cx="1306585" cy="13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10">
            <a:extLst>
              <a:ext uri="{FF2B5EF4-FFF2-40B4-BE49-F238E27FC236}">
                <a16:creationId xmlns:a16="http://schemas.microsoft.com/office/drawing/2014/main" id="{ABF7A09E-D76B-9B52-EF6E-591102485105}"/>
              </a:ext>
            </a:extLst>
          </p:cNvPr>
          <p:cNvSpPr txBox="1">
            <a:spLocks/>
          </p:cNvSpPr>
          <p:nvPr/>
        </p:nvSpPr>
        <p:spPr>
          <a:xfrm>
            <a:off x="8582434" y="1825625"/>
            <a:ext cx="3236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de-DE" dirty="0"/>
              <a:t>Output </a:t>
            </a:r>
            <a:r>
              <a:rPr lang="de-DE" dirty="0" err="1"/>
              <a:t>format</a:t>
            </a:r>
            <a:endParaRPr lang="de-DE" dirty="0"/>
          </a:p>
          <a:p>
            <a:pPr lvl="1">
              <a:buFontTx/>
              <a:buChar char="-"/>
            </a:pPr>
            <a:r>
              <a:rPr lang="de-DE" dirty="0"/>
              <a:t>JSON</a:t>
            </a:r>
          </a:p>
          <a:p>
            <a:pPr lvl="1">
              <a:buFontTx/>
              <a:buChar char="-"/>
            </a:pPr>
            <a:r>
              <a:rPr lang="de-DE" dirty="0"/>
              <a:t>Table</a:t>
            </a:r>
          </a:p>
          <a:p>
            <a:pPr lvl="1">
              <a:buFontTx/>
              <a:buChar char="-"/>
            </a:pPr>
            <a:r>
              <a:rPr lang="de-DE" dirty="0"/>
              <a:t>List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>
              <a:buFontTx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30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979A1-15E8-3870-F4BD-6C3E61FB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Prompt &amp; Output</a:t>
            </a:r>
            <a:endParaRPr lang="de-CH" dirty="0"/>
          </a:p>
        </p:txBody>
      </p:sp>
      <p:pic>
        <p:nvPicPr>
          <p:cNvPr id="2056" name="Picture 8" descr="Desktop Computer Icon Computer PNG &amp; SVG Design For T-Shirts">
            <a:extLst>
              <a:ext uri="{FF2B5EF4-FFF2-40B4-BE49-F238E27FC236}">
                <a16:creationId xmlns:a16="http://schemas.microsoft.com/office/drawing/2014/main" id="{737BA4CB-B577-B186-4A50-61EE0D11C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06" y="1543920"/>
            <a:ext cx="1645024" cy="16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BD29AF60-0662-646E-F9FA-D20678CD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511" y="1805342"/>
            <a:ext cx="1137506" cy="63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5300A99-9484-49C7-3E9A-1CF8C2EF002F}"/>
              </a:ext>
            </a:extLst>
          </p:cNvPr>
          <p:cNvCxnSpPr>
            <a:cxnSpLocks/>
          </p:cNvCxnSpPr>
          <p:nvPr/>
        </p:nvCxnSpPr>
        <p:spPr>
          <a:xfrm>
            <a:off x="9567746" y="2743200"/>
            <a:ext cx="1137424" cy="77477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0BAA982-09C8-3AAB-BD6D-BDADB23848FE}"/>
              </a:ext>
            </a:extLst>
          </p:cNvPr>
          <p:cNvCxnSpPr>
            <a:cxnSpLocks/>
          </p:cNvCxnSpPr>
          <p:nvPr/>
        </p:nvCxnSpPr>
        <p:spPr>
          <a:xfrm>
            <a:off x="1421408" y="2193050"/>
            <a:ext cx="83125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Data Extraction Vector Art, Icons, and Graphics for Free Download">
            <a:extLst>
              <a:ext uri="{FF2B5EF4-FFF2-40B4-BE49-F238E27FC236}">
                <a16:creationId xmlns:a16="http://schemas.microsoft.com/office/drawing/2014/main" id="{6CCE41F5-CAA7-7912-E635-F1AFDDD9F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94" y="1681663"/>
            <a:ext cx="1828799" cy="18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ompare Icon Stock Illustrations – 20,765 Compare Icon Stock Illustrations,  Vectors &amp; Clipart - Dreamstime">
            <a:extLst>
              <a:ext uri="{FF2B5EF4-FFF2-40B4-BE49-F238E27FC236}">
                <a16:creationId xmlns:a16="http://schemas.microsoft.com/office/drawing/2014/main" id="{B2E093D6-BE9D-3471-B56C-417DD455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" y="4709135"/>
            <a:ext cx="1597490" cy="185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efehl prompt Vektor Symbol 26331753 Vektor Kunst bei Vecteezy">
            <a:extLst>
              <a:ext uri="{FF2B5EF4-FFF2-40B4-BE49-F238E27FC236}">
                <a16:creationId xmlns:a16="http://schemas.microsoft.com/office/drawing/2014/main" id="{879CCF81-3C15-2746-D9F6-09EF0F359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14" y="4139909"/>
            <a:ext cx="941294" cy="94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efehl prompt Vektor Symbol 26331753 Vektor Kunst bei Vecteezy">
            <a:extLst>
              <a:ext uri="{FF2B5EF4-FFF2-40B4-BE49-F238E27FC236}">
                <a16:creationId xmlns:a16="http://schemas.microsoft.com/office/drawing/2014/main" id="{054A1AB7-3934-1266-E85E-FC70C401B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68" y="1277368"/>
            <a:ext cx="941294" cy="94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CA17F54-3AD2-7780-72CE-B096694CBE33}"/>
              </a:ext>
            </a:extLst>
          </p:cNvPr>
          <p:cNvCxnSpPr>
            <a:cxnSpLocks/>
          </p:cNvCxnSpPr>
          <p:nvPr/>
        </p:nvCxnSpPr>
        <p:spPr>
          <a:xfrm>
            <a:off x="1707506" y="5637959"/>
            <a:ext cx="49142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8" descr="Desktop Computer Icon Computer PNG &amp; SVG Design For T-Shirts">
            <a:extLst>
              <a:ext uri="{FF2B5EF4-FFF2-40B4-BE49-F238E27FC236}">
                <a16:creationId xmlns:a16="http://schemas.microsoft.com/office/drawing/2014/main" id="{F9B066E6-1CFB-6B1A-1B9E-CD34C3E2A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696" y="4847851"/>
            <a:ext cx="1645024" cy="16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929AD0F9-F1C2-6A2C-89C4-491E27538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11" y="5081203"/>
            <a:ext cx="1137506" cy="63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7590A27-2B1C-13AC-CDDC-239DE67E1728}"/>
              </a:ext>
            </a:extLst>
          </p:cNvPr>
          <p:cNvCxnSpPr>
            <a:cxnSpLocks/>
          </p:cNvCxnSpPr>
          <p:nvPr/>
        </p:nvCxnSpPr>
        <p:spPr>
          <a:xfrm flipV="1">
            <a:off x="9567746" y="4570490"/>
            <a:ext cx="1054563" cy="75622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Inhaltsplatzhalter 4">
            <a:extLst>
              <a:ext uri="{FF2B5EF4-FFF2-40B4-BE49-F238E27FC236}">
                <a16:creationId xmlns:a16="http://schemas.microsoft.com/office/drawing/2014/main" id="{DE9BADAA-41E5-F5DD-FEF1-38EB3F2A6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654995" y="4051825"/>
            <a:ext cx="3792254" cy="2678931"/>
          </a:xfr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17E497C3-A90E-DD82-6F7D-0A11C82F40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2232" y="650869"/>
            <a:ext cx="3372780" cy="3168369"/>
          </a:xfrm>
          <a:prstGeom prst="rect">
            <a:avLst/>
          </a:prstGeom>
        </p:spPr>
      </p:pic>
      <p:pic>
        <p:nvPicPr>
          <p:cNvPr id="25" name="Picture 4" descr="Excel - Kostenlose daten und ordner-Icons">
            <a:extLst>
              <a:ext uri="{FF2B5EF4-FFF2-40B4-BE49-F238E27FC236}">
                <a16:creationId xmlns:a16="http://schemas.microsoft.com/office/drawing/2014/main" id="{2B690BDF-2025-A81A-3A9C-600015EB5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409" y="3369580"/>
            <a:ext cx="1237410" cy="123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CC2FA0ED-AFDD-1E0E-F4C6-F3F91A9C3455}"/>
              </a:ext>
            </a:extLst>
          </p:cNvPr>
          <p:cNvSpPr txBox="1"/>
          <p:nvPr/>
        </p:nvSpPr>
        <p:spPr>
          <a:xfrm>
            <a:off x="9212421" y="3770577"/>
            <a:ext cx="184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type </a:t>
            </a:r>
            <a:r>
              <a:rPr lang="de-DE" dirty="0" err="1"/>
              <a:t>manually</a:t>
            </a:r>
            <a:endParaRPr lang="de-CH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0CB44F1-1473-3B59-5899-0C120365D97E}"/>
              </a:ext>
            </a:extLst>
          </p:cNvPr>
          <p:cNvCxnSpPr>
            <a:cxnSpLocks/>
          </p:cNvCxnSpPr>
          <p:nvPr/>
        </p:nvCxnSpPr>
        <p:spPr>
          <a:xfrm>
            <a:off x="4270818" y="2193050"/>
            <a:ext cx="54515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FB5A064-60E9-3D8E-131E-7BFBCBCF6025}"/>
              </a:ext>
            </a:extLst>
          </p:cNvPr>
          <p:cNvCxnSpPr>
            <a:cxnSpLocks/>
          </p:cNvCxnSpPr>
          <p:nvPr/>
        </p:nvCxnSpPr>
        <p:spPr>
          <a:xfrm>
            <a:off x="4270818" y="5637959"/>
            <a:ext cx="49142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61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979A1-15E8-3870-F4BD-6C3E61FB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endParaRPr lang="de-CH" dirty="0"/>
          </a:p>
        </p:txBody>
      </p:sp>
      <p:pic>
        <p:nvPicPr>
          <p:cNvPr id="3074" name="Picture 2" descr="RStudio SVG and transparent PNG icons | TechIcons">
            <a:extLst>
              <a:ext uri="{FF2B5EF4-FFF2-40B4-BE49-F238E27FC236}">
                <a16:creationId xmlns:a16="http://schemas.microsoft.com/office/drawing/2014/main" id="{AEA3306D-938D-CB90-30BE-9866BC3FF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415" y="4131635"/>
            <a:ext cx="805283" cy="80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lag of the Netherlands | Colors, Meaning &amp; History | Britannica">
            <a:extLst>
              <a:ext uri="{FF2B5EF4-FFF2-40B4-BE49-F238E27FC236}">
                <a16:creationId xmlns:a16="http://schemas.microsoft.com/office/drawing/2014/main" id="{60D030B3-386F-50BD-CBE4-C1E78B1B4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556" y="5616564"/>
            <a:ext cx="802978" cy="53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s&quot; Icon - Download for free – Iconduck">
            <a:extLst>
              <a:ext uri="{FF2B5EF4-FFF2-40B4-BE49-F238E27FC236}">
                <a16:creationId xmlns:a16="http://schemas.microsoft.com/office/drawing/2014/main" id="{C43EC1B0-9E98-7A6C-AF89-AAA2DE715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588" y="3888617"/>
            <a:ext cx="1048301" cy="104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F22072D-5031-DC35-D751-C1BBFB3CF718}"/>
              </a:ext>
            </a:extLst>
          </p:cNvPr>
          <p:cNvCxnSpPr>
            <a:cxnSpLocks/>
          </p:cNvCxnSpPr>
          <p:nvPr/>
        </p:nvCxnSpPr>
        <p:spPr>
          <a:xfrm>
            <a:off x="10010820" y="4585912"/>
            <a:ext cx="75585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A243E2C-4FFF-8DC5-B17D-8A051E8D9318}"/>
              </a:ext>
            </a:extLst>
          </p:cNvPr>
          <p:cNvGrpSpPr/>
          <p:nvPr/>
        </p:nvGrpSpPr>
        <p:grpSpPr>
          <a:xfrm>
            <a:off x="681186" y="1435661"/>
            <a:ext cx="8388558" cy="4538568"/>
            <a:chOff x="681186" y="1435661"/>
            <a:chExt cx="8388558" cy="4538568"/>
          </a:xfrm>
        </p:grpSpPr>
        <p:pic>
          <p:nvPicPr>
            <p:cNvPr id="2056" name="Picture 8" descr="Desktop Computer Icon Computer PNG &amp; SVG Design For T-Shirts">
              <a:extLst>
                <a:ext uri="{FF2B5EF4-FFF2-40B4-BE49-F238E27FC236}">
                  <a16:creationId xmlns:a16="http://schemas.microsoft.com/office/drawing/2014/main" id="{737BA4CB-B577-B186-4A50-61EE0D11C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637" y="2784973"/>
              <a:ext cx="1645024" cy="1645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BD29AF60-0662-646E-F9FA-D20678CD6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6867" y="3000593"/>
              <a:ext cx="1137506" cy="639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77F2A0E2-3C69-A8E6-A11D-744B62A3F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437" y="2534833"/>
              <a:ext cx="952501" cy="9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Science paper Icon - Free PNG &amp; SVG 1143700 - Noun Project">
              <a:extLst>
                <a:ext uri="{FF2B5EF4-FFF2-40B4-BE49-F238E27FC236}">
                  <a16:creationId xmlns:a16="http://schemas.microsoft.com/office/drawing/2014/main" id="{DDB30379-49BF-0454-A153-66D5BC715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188" y="1498678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Management plan icon. Outline management plan vector icon for web design  isolated on white background Stock-Vektorgrafik | Adobe Stock">
              <a:extLst>
                <a:ext uri="{FF2B5EF4-FFF2-40B4-BE49-F238E27FC236}">
                  <a16:creationId xmlns:a16="http://schemas.microsoft.com/office/drawing/2014/main" id="{CEF790FC-B087-F2F5-042B-2DDDEDB7E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186" y="3784319"/>
              <a:ext cx="1905001" cy="1905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Excel - Kostenlose daten und ordner-Icons">
              <a:extLst>
                <a:ext uri="{FF2B5EF4-FFF2-40B4-BE49-F238E27FC236}">
                  <a16:creationId xmlns:a16="http://schemas.microsoft.com/office/drawing/2014/main" id="{FD0E8A34-9527-68B7-99DF-5E0D4496F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6340" y="4736819"/>
              <a:ext cx="1237410" cy="1237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9BBE9589-2060-A8A1-0B00-1C1168CD9B58}"/>
                </a:ext>
              </a:extLst>
            </p:cNvPr>
            <p:cNvCxnSpPr/>
            <p:nvPr/>
          </p:nvCxnSpPr>
          <p:spPr>
            <a:xfrm>
              <a:off x="2653553" y="2653553"/>
              <a:ext cx="941294" cy="537882"/>
            </a:xfrm>
            <a:prstGeom prst="straightConnector1">
              <a:avLst/>
            </a:prstGeom>
            <a:ln w="57150">
              <a:solidFill>
                <a:schemeClr val="dk1">
                  <a:alpha val="37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A8DEF8A7-C316-A21B-20FC-51A9DC7A7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7828" y="4022383"/>
              <a:ext cx="957019" cy="558582"/>
            </a:xfrm>
            <a:prstGeom prst="straightConnector1">
              <a:avLst/>
            </a:prstGeom>
            <a:ln w="57150">
              <a:solidFill>
                <a:schemeClr val="dk1">
                  <a:alpha val="37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F5300A99-9484-49C7-3E9A-1CF8C2EF002F}"/>
                </a:ext>
              </a:extLst>
            </p:cNvPr>
            <p:cNvCxnSpPr>
              <a:cxnSpLocks/>
            </p:cNvCxnSpPr>
            <p:nvPr/>
          </p:nvCxnSpPr>
          <p:spPr>
            <a:xfrm>
              <a:off x="5600125" y="3734265"/>
              <a:ext cx="1079985" cy="0"/>
            </a:xfrm>
            <a:prstGeom prst="straightConnector1">
              <a:avLst/>
            </a:prstGeom>
            <a:ln w="57150">
              <a:solidFill>
                <a:schemeClr val="dk1">
                  <a:alpha val="37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6DCB6EEB-AE77-C080-7601-9DD29D7F0A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2725" y="4796942"/>
              <a:ext cx="957019" cy="558582"/>
            </a:xfrm>
            <a:prstGeom prst="straightConnector1">
              <a:avLst/>
            </a:prstGeom>
            <a:ln w="57150">
              <a:solidFill>
                <a:schemeClr val="dk1">
                  <a:alpha val="37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511A9D97-30B8-EBA9-C7E1-C8BCCA18F80F}"/>
                </a:ext>
              </a:extLst>
            </p:cNvPr>
            <p:cNvCxnSpPr/>
            <p:nvPr/>
          </p:nvCxnSpPr>
          <p:spPr>
            <a:xfrm>
              <a:off x="8103432" y="3720687"/>
              <a:ext cx="941294" cy="537882"/>
            </a:xfrm>
            <a:prstGeom prst="straightConnector1">
              <a:avLst/>
            </a:prstGeom>
            <a:ln w="57150">
              <a:solidFill>
                <a:schemeClr val="dk1">
                  <a:alpha val="37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4098" name="Picture 2" descr="Befehl prompt Vektor Symbol 26331753 Vektor Kunst bei Vecteezy">
              <a:extLst>
                <a:ext uri="{FF2B5EF4-FFF2-40B4-BE49-F238E27FC236}">
                  <a16:creationId xmlns:a16="http://schemas.microsoft.com/office/drawing/2014/main" id="{054A1AB7-3934-1266-E85E-FC70C401B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4973" y="1435661"/>
              <a:ext cx="941294" cy="941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C0BAA982-09C8-3AAB-BD6D-BDADB23848FE}"/>
                </a:ext>
              </a:extLst>
            </p:cNvPr>
            <p:cNvCxnSpPr>
              <a:cxnSpLocks/>
            </p:cNvCxnSpPr>
            <p:nvPr/>
          </p:nvCxnSpPr>
          <p:spPr>
            <a:xfrm>
              <a:off x="4316628" y="2312894"/>
              <a:ext cx="0" cy="609600"/>
            </a:xfrm>
            <a:prstGeom prst="straightConnector1">
              <a:avLst/>
            </a:prstGeom>
            <a:ln w="57150">
              <a:solidFill>
                <a:schemeClr val="dk1">
                  <a:alpha val="37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4102" name="Picture 6" descr="Dataset Icon Royalty-Free Images, Stock Photos &amp; Pictures | Shutterstock">
              <a:extLst>
                <a:ext uri="{FF2B5EF4-FFF2-40B4-BE49-F238E27FC236}">
                  <a16:creationId xmlns:a16="http://schemas.microsoft.com/office/drawing/2014/main" id="{017E2F48-AEDE-2F30-FF10-CEC3DBA11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0167" y="3000593"/>
              <a:ext cx="1306585" cy="1306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Inhaltsplatzhalter 10">
            <a:extLst>
              <a:ext uri="{FF2B5EF4-FFF2-40B4-BE49-F238E27FC236}">
                <a16:creationId xmlns:a16="http://schemas.microsoft.com/office/drawing/2014/main" id="{C8731568-3B59-6F73-1A65-68A41AB0CAE3}"/>
              </a:ext>
            </a:extLst>
          </p:cNvPr>
          <p:cNvSpPr txBox="1">
            <a:spLocks/>
          </p:cNvSpPr>
          <p:nvPr/>
        </p:nvSpPr>
        <p:spPr>
          <a:xfrm>
            <a:off x="5057628" y="247043"/>
            <a:ext cx="6726949" cy="4741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All 300 </a:t>
            </a:r>
            <a:r>
              <a:rPr lang="de-DE" dirty="0" err="1"/>
              <a:t>psp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olmo</a:t>
            </a:r>
            <a:r>
              <a:rPr lang="de-DE" dirty="0"/>
              <a:t> + 30 </a:t>
            </a:r>
            <a:r>
              <a:rPr lang="de-DE" dirty="0" err="1"/>
              <a:t>Retest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Extraction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42 </a:t>
            </a:r>
            <a:r>
              <a:rPr lang="de-DE" dirty="0" err="1"/>
              <a:t>items</a:t>
            </a:r>
            <a:r>
              <a:rPr lang="de-DE" dirty="0"/>
              <a:t> </a:t>
            </a:r>
            <a:r>
              <a:rPr lang="de-DE" dirty="0" err="1"/>
              <a:t>prereg</a:t>
            </a:r>
            <a:r>
              <a:rPr lang="de-DE" dirty="0"/>
              <a:t> + 42 </a:t>
            </a:r>
            <a:r>
              <a:rPr lang="de-DE" dirty="0" err="1"/>
              <a:t>items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+ 10 </a:t>
            </a:r>
            <a:r>
              <a:rPr lang="de-DE" dirty="0" err="1"/>
              <a:t>items</a:t>
            </a:r>
            <a:r>
              <a:rPr lang="de-DE" dirty="0"/>
              <a:t> </a:t>
            </a:r>
            <a:r>
              <a:rPr lang="de-DE" dirty="0" err="1"/>
              <a:t>strictness</a:t>
            </a:r>
            <a:r>
              <a:rPr lang="de-DE" dirty="0"/>
              <a:t> </a:t>
            </a:r>
            <a:r>
              <a:rPr lang="de-DE" dirty="0" err="1"/>
              <a:t>rating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Comparison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41 </a:t>
            </a:r>
            <a:r>
              <a:rPr lang="de-DE" dirty="0" err="1"/>
              <a:t>items</a:t>
            </a:r>
            <a:r>
              <a:rPr lang="de-DE" dirty="0"/>
              <a:t> match + 5 </a:t>
            </a:r>
            <a:r>
              <a:rPr lang="de-DE" dirty="0" err="1"/>
              <a:t>consistency</a:t>
            </a:r>
            <a:r>
              <a:rPr lang="de-DE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>
              <a:buFontTx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149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Microsoft Office PowerPoint</Application>
  <PresentationFormat>Breitbild</PresentationFormat>
  <Paragraphs>123</Paragraphs>
  <Slides>34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Aptos Narrow</vt:lpstr>
      <vt:lpstr>Arial</vt:lpstr>
      <vt:lpstr>Office</vt:lpstr>
      <vt:lpstr>Synthetic peer review: Using large language models to automatically detect deviations from preregistrations</vt:lpstr>
      <vt:lpstr>To-do:</vt:lpstr>
      <vt:lpstr>Aufbau/Ablauf</vt:lpstr>
      <vt:lpstr>Process</vt:lpstr>
      <vt:lpstr>Input</vt:lpstr>
      <vt:lpstr>Model</vt:lpstr>
      <vt:lpstr>Prompt &amp; Output</vt:lpstr>
      <vt:lpstr>Prompt &amp; Output</vt:lpstr>
      <vt:lpstr>Process</vt:lpstr>
      <vt:lpstr>Category counts total</vt:lpstr>
      <vt:lpstr>Sensitivity/specifity/precision</vt:lpstr>
      <vt:lpstr>Macro &amp; micro &amp; accuracy</vt:lpstr>
      <vt:lpstr>Test-retest total</vt:lpstr>
      <vt:lpstr>Test-retest per item</vt:lpstr>
      <vt:lpstr>Gpt-olmo interrater kappa total</vt:lpstr>
      <vt:lpstr>Gpt-olmo interrater kappa per item</vt:lpstr>
      <vt:lpstr>Gpt-olmo interrater kappa per version</vt:lpstr>
      <vt:lpstr>Gpt-olmo interrater kappa only y &amp; n total</vt:lpstr>
      <vt:lpstr>Gpt-olmo interrater kappa only y &amp; n per item</vt:lpstr>
      <vt:lpstr>Dependencies</vt:lpstr>
      <vt:lpstr>Dependencies</vt:lpstr>
      <vt:lpstr>New prompt</vt:lpstr>
      <vt:lpstr>New confusion matrix</vt:lpstr>
      <vt:lpstr>New gpt-olmo per item</vt:lpstr>
      <vt:lpstr>New gpt-olmo kappa &amp; frickes ü total</vt:lpstr>
      <vt:lpstr>New test-retest</vt:lpstr>
      <vt:lpstr>Sensitivity specifity…. New!</vt:lpstr>
      <vt:lpstr>Interim conclusion:</vt:lpstr>
      <vt:lpstr>Thoughts?</vt:lpstr>
      <vt:lpstr>Other possible results:</vt:lpstr>
      <vt:lpstr>Necessary assumption checks:</vt:lpstr>
      <vt:lpstr>Formality Questions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Sidler, Lukas Simon (STUDENTS)</dc:creator>
  <cp:lastModifiedBy>Sidler, Lukas Simon (STUDENTS)</cp:lastModifiedBy>
  <cp:revision>15</cp:revision>
  <dcterms:created xsi:type="dcterms:W3CDTF">2024-10-03T14:56:10Z</dcterms:created>
  <dcterms:modified xsi:type="dcterms:W3CDTF">2024-10-07T14:49:52Z</dcterms:modified>
</cp:coreProperties>
</file>