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34"/>
  </p:notesMasterIdLst>
  <p:sldIdLst>
    <p:sldId id="257" r:id="rId3"/>
    <p:sldId id="258" r:id="rId4"/>
    <p:sldId id="259" r:id="rId5"/>
    <p:sldId id="336" r:id="rId6"/>
    <p:sldId id="311" r:id="rId7"/>
    <p:sldId id="269" r:id="rId8"/>
    <p:sldId id="312" r:id="rId9"/>
    <p:sldId id="326" r:id="rId10"/>
    <p:sldId id="341" r:id="rId11"/>
    <p:sldId id="264" r:id="rId12"/>
    <p:sldId id="327" r:id="rId13"/>
    <p:sldId id="347" r:id="rId14"/>
    <p:sldId id="348" r:id="rId15"/>
    <p:sldId id="343" r:id="rId16"/>
    <p:sldId id="344" r:id="rId17"/>
    <p:sldId id="345" r:id="rId18"/>
    <p:sldId id="346" r:id="rId19"/>
    <p:sldId id="331" r:id="rId20"/>
    <p:sldId id="332" r:id="rId21"/>
    <p:sldId id="333" r:id="rId22"/>
    <p:sldId id="334" r:id="rId23"/>
    <p:sldId id="338" r:id="rId24"/>
    <p:sldId id="335" r:id="rId25"/>
    <p:sldId id="339" r:id="rId26"/>
    <p:sldId id="349" r:id="rId27"/>
    <p:sldId id="340" r:id="rId28"/>
    <p:sldId id="262" r:id="rId29"/>
    <p:sldId id="263" r:id="rId30"/>
    <p:sldId id="268" r:id="rId31"/>
    <p:sldId id="321" r:id="rId32"/>
    <p:sldId id="32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E50C9-6A62-45AC-AF42-A90DC46A3209}" type="doc">
      <dgm:prSet loTypeId="urn:microsoft.com/office/officeart/2005/8/layout/process3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F712884-449D-4DB5-9953-28B7C76B95EA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959B81DB-0329-4043-A334-D05EB5160B66}" type="parTrans" cxnId="{5BBBD0A9-97DA-480E-AD44-1947C76CE5E6}">
      <dgm:prSet/>
      <dgm:spPr/>
      <dgm:t>
        <a:bodyPr/>
        <a:lstStyle/>
        <a:p>
          <a:endParaRPr lang="en-US"/>
        </a:p>
      </dgm:t>
    </dgm:pt>
    <dgm:pt modelId="{EB5FE175-6B6D-4195-A86F-6DFA96778160}" type="sibTrans" cxnId="{5BBBD0A9-97DA-480E-AD44-1947C76CE5E6}">
      <dgm:prSet/>
      <dgm:spPr/>
      <dgm:t>
        <a:bodyPr/>
        <a:lstStyle/>
        <a:p>
          <a:endParaRPr lang="en-US"/>
        </a:p>
      </dgm:t>
    </dgm:pt>
    <dgm:pt modelId="{3C06DC45-D510-48CC-B9DC-C19564791119}">
      <dgm:prSet phldrT="[Text]"/>
      <dgm:spPr/>
      <dgm:t>
        <a:bodyPr/>
        <a:lstStyle/>
        <a:p>
          <a:r>
            <a:rPr lang="en-US" dirty="0"/>
            <a:t>Randomly select non-SR hypothesis from each PSP</a:t>
          </a:r>
        </a:p>
      </dgm:t>
    </dgm:pt>
    <dgm:pt modelId="{65F5C7C6-EB25-442A-AB0B-B47F97609474}" type="parTrans" cxnId="{55246683-0A80-455D-B6B5-2B2736293CF2}">
      <dgm:prSet/>
      <dgm:spPr/>
      <dgm:t>
        <a:bodyPr/>
        <a:lstStyle/>
        <a:p>
          <a:endParaRPr lang="en-US"/>
        </a:p>
      </dgm:t>
    </dgm:pt>
    <dgm:pt modelId="{D1AB7263-DC38-4830-9C45-C1403EA8E20B}" type="sibTrans" cxnId="{55246683-0A80-455D-B6B5-2B2736293CF2}">
      <dgm:prSet/>
      <dgm:spPr/>
      <dgm:t>
        <a:bodyPr/>
        <a:lstStyle/>
        <a:p>
          <a:endParaRPr lang="en-US"/>
        </a:p>
      </dgm:t>
    </dgm:pt>
    <dgm:pt modelId="{981C2CD8-7E8A-4682-8B5A-A510268B34AC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1185AE54-EDEE-4D55-93F6-F7D354ED7C11}" type="parTrans" cxnId="{D95BF8C4-EEA0-4AAE-8693-AFAC7500B286}">
      <dgm:prSet/>
      <dgm:spPr/>
      <dgm:t>
        <a:bodyPr/>
        <a:lstStyle/>
        <a:p>
          <a:endParaRPr lang="en-US"/>
        </a:p>
      </dgm:t>
    </dgm:pt>
    <dgm:pt modelId="{D7467A3A-2B78-4CDD-91C9-D96452997227}" type="sibTrans" cxnId="{D95BF8C4-EEA0-4AAE-8693-AFAC7500B286}">
      <dgm:prSet/>
      <dgm:spPr/>
      <dgm:t>
        <a:bodyPr/>
        <a:lstStyle/>
        <a:p>
          <a:endParaRPr lang="en-US"/>
        </a:p>
      </dgm:t>
    </dgm:pt>
    <dgm:pt modelId="{CF1FE966-0BB0-47ED-84B3-EC7AB055925F}">
      <dgm:prSet phldrT="[Text]"/>
      <dgm:spPr/>
      <dgm:t>
        <a:bodyPr/>
        <a:lstStyle/>
        <a:p>
          <a:r>
            <a:rPr lang="en-US" dirty="0"/>
            <a:t>Assess preregistration specificity for certain study elements</a:t>
          </a:r>
        </a:p>
      </dgm:t>
    </dgm:pt>
    <dgm:pt modelId="{FB956851-3BB2-4FF1-A9D6-4692FA0EFDCA}" type="parTrans" cxnId="{7A81218D-5146-40F9-9731-5BD21503537E}">
      <dgm:prSet/>
      <dgm:spPr/>
      <dgm:t>
        <a:bodyPr/>
        <a:lstStyle/>
        <a:p>
          <a:endParaRPr lang="en-US"/>
        </a:p>
      </dgm:t>
    </dgm:pt>
    <dgm:pt modelId="{831C3CE2-0F23-433C-85CA-9D194AAC5E20}" type="sibTrans" cxnId="{7A81218D-5146-40F9-9731-5BD21503537E}">
      <dgm:prSet/>
      <dgm:spPr/>
      <dgm:t>
        <a:bodyPr/>
        <a:lstStyle/>
        <a:p>
          <a:endParaRPr lang="en-US"/>
        </a:p>
      </dgm:t>
    </dgm:pt>
    <dgm:pt modelId="{DC2DF88C-35A0-4E30-A3E4-E002DC34F521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9BB88C43-2261-4EC7-A70D-463964685938}" type="parTrans" cxnId="{63D5015B-3865-4A4B-AEB1-FBEF0DE71B9A}">
      <dgm:prSet/>
      <dgm:spPr/>
      <dgm:t>
        <a:bodyPr/>
        <a:lstStyle/>
        <a:p>
          <a:endParaRPr lang="en-US"/>
        </a:p>
      </dgm:t>
    </dgm:pt>
    <dgm:pt modelId="{4DFC88DE-E0F0-4976-9B83-58EADA7CE300}" type="sibTrans" cxnId="{63D5015B-3865-4A4B-AEB1-FBEF0DE71B9A}">
      <dgm:prSet/>
      <dgm:spPr/>
      <dgm:t>
        <a:bodyPr/>
        <a:lstStyle/>
        <a:p>
          <a:endParaRPr lang="en-US"/>
        </a:p>
      </dgm:t>
    </dgm:pt>
    <dgm:pt modelId="{DF9FD532-8B13-446E-B6A3-59BDF574BCA8}">
      <dgm:prSet phldrT="[Text]"/>
      <dgm:spPr/>
      <dgm:t>
        <a:bodyPr/>
        <a:lstStyle/>
        <a:p>
          <a:r>
            <a:rPr lang="en-US" dirty="0"/>
            <a:t>Assess preregistration-study consistency for certain study elements</a:t>
          </a:r>
        </a:p>
      </dgm:t>
    </dgm:pt>
    <dgm:pt modelId="{3A79FA23-5F3F-4F7D-B4AC-A9C282166E18}" type="parTrans" cxnId="{D998B319-C072-4BF0-B5CB-2075DB30B691}">
      <dgm:prSet/>
      <dgm:spPr/>
      <dgm:t>
        <a:bodyPr/>
        <a:lstStyle/>
        <a:p>
          <a:endParaRPr lang="en-US"/>
        </a:p>
      </dgm:t>
    </dgm:pt>
    <dgm:pt modelId="{31B32A6E-6E91-4EAA-96F6-92A0035B120A}" type="sibTrans" cxnId="{D998B319-C072-4BF0-B5CB-2075DB30B691}">
      <dgm:prSet/>
      <dgm:spPr/>
      <dgm:t>
        <a:bodyPr/>
        <a:lstStyle/>
        <a:p>
          <a:endParaRPr lang="en-US"/>
        </a:p>
      </dgm:t>
    </dgm:pt>
    <dgm:pt modelId="{F5961DD5-682B-4D21-A827-30C64679BB5F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75D73089-01C8-4BC0-90ED-CA9D1B8E3ADF}" type="parTrans" cxnId="{73708078-FDBA-43F4-96AB-FB14C4C2602F}">
      <dgm:prSet/>
      <dgm:spPr/>
      <dgm:t>
        <a:bodyPr/>
        <a:lstStyle/>
        <a:p>
          <a:endParaRPr lang="en-US"/>
        </a:p>
      </dgm:t>
    </dgm:pt>
    <dgm:pt modelId="{CA7ED3B0-10D1-4E2F-8BA0-8D58C22A94D0}" type="sibTrans" cxnId="{73708078-FDBA-43F4-96AB-FB14C4C2602F}">
      <dgm:prSet/>
      <dgm:spPr/>
      <dgm:t>
        <a:bodyPr/>
        <a:lstStyle/>
        <a:p>
          <a:endParaRPr lang="en-US"/>
        </a:p>
      </dgm:t>
    </dgm:pt>
    <dgm:pt modelId="{72DB7378-4256-4528-8672-DEEF82828E57}">
      <dgm:prSet phldrT="[Text]"/>
      <dgm:spPr/>
      <dgm:t>
        <a:bodyPr/>
        <a:lstStyle/>
        <a:p>
          <a:r>
            <a:rPr lang="en-US" dirty="0"/>
            <a:t>Compute preregistration effectiveness score</a:t>
          </a:r>
        </a:p>
      </dgm:t>
    </dgm:pt>
    <dgm:pt modelId="{97CEFC59-E261-4652-BC13-D71B45B5EC50}" type="parTrans" cxnId="{2A4D48E1-6639-4AC8-ABBF-C8A0D045AFB7}">
      <dgm:prSet/>
      <dgm:spPr/>
      <dgm:t>
        <a:bodyPr/>
        <a:lstStyle/>
        <a:p>
          <a:endParaRPr lang="en-US"/>
        </a:p>
      </dgm:t>
    </dgm:pt>
    <dgm:pt modelId="{D0054105-F7A3-4CAE-89E2-0979360A932C}" type="sibTrans" cxnId="{2A4D48E1-6639-4AC8-ABBF-C8A0D045AFB7}">
      <dgm:prSet/>
      <dgm:spPr/>
      <dgm:t>
        <a:bodyPr/>
        <a:lstStyle/>
        <a:p>
          <a:endParaRPr lang="en-US"/>
        </a:p>
      </dgm:t>
    </dgm:pt>
    <dgm:pt modelId="{FDB6D5C0-0ED5-4B9D-9E48-126ED2C433C3}" type="pres">
      <dgm:prSet presAssocID="{CADE50C9-6A62-45AC-AF42-A90DC46A3209}" presName="linearFlow" presStyleCnt="0">
        <dgm:presLayoutVars>
          <dgm:dir/>
          <dgm:animLvl val="lvl"/>
          <dgm:resizeHandles val="exact"/>
        </dgm:presLayoutVars>
      </dgm:prSet>
      <dgm:spPr/>
    </dgm:pt>
    <dgm:pt modelId="{CFDB6B04-AAD5-42A2-8A40-C0EC4077F01E}" type="pres">
      <dgm:prSet presAssocID="{5F712884-449D-4DB5-9953-28B7C76B95EA}" presName="composite" presStyleCnt="0"/>
      <dgm:spPr/>
    </dgm:pt>
    <dgm:pt modelId="{EF3A946E-96B3-4628-91EB-8B0A2A37DDB1}" type="pres">
      <dgm:prSet presAssocID="{5F712884-449D-4DB5-9953-28B7C76B95E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52839F-D941-4E3B-BA68-AC653DAEAE4C}" type="pres">
      <dgm:prSet presAssocID="{5F712884-449D-4DB5-9953-28B7C76B95EA}" presName="parSh" presStyleLbl="node1" presStyleIdx="0" presStyleCnt="4"/>
      <dgm:spPr/>
    </dgm:pt>
    <dgm:pt modelId="{9AFA4903-C1AC-4872-B8FC-33B461DA35FC}" type="pres">
      <dgm:prSet presAssocID="{5F712884-449D-4DB5-9953-28B7C76B95EA}" presName="desTx" presStyleLbl="fgAcc1" presStyleIdx="0" presStyleCnt="4">
        <dgm:presLayoutVars>
          <dgm:bulletEnabled val="1"/>
        </dgm:presLayoutVars>
      </dgm:prSet>
      <dgm:spPr/>
    </dgm:pt>
    <dgm:pt modelId="{B4B2D37A-6F50-4E0F-B305-9EB4D512D773}" type="pres">
      <dgm:prSet presAssocID="{EB5FE175-6B6D-4195-A86F-6DFA96778160}" presName="sibTrans" presStyleLbl="sibTrans2D1" presStyleIdx="0" presStyleCnt="3"/>
      <dgm:spPr/>
    </dgm:pt>
    <dgm:pt modelId="{ADE18D45-E3E4-4C40-8D6C-3AC62ACE8299}" type="pres">
      <dgm:prSet presAssocID="{EB5FE175-6B6D-4195-A86F-6DFA96778160}" presName="connTx" presStyleLbl="sibTrans2D1" presStyleIdx="0" presStyleCnt="3"/>
      <dgm:spPr/>
    </dgm:pt>
    <dgm:pt modelId="{4D30E82E-B1D1-4836-AA5D-2AD3F6A52082}" type="pres">
      <dgm:prSet presAssocID="{981C2CD8-7E8A-4682-8B5A-A510268B34AC}" presName="composite" presStyleCnt="0"/>
      <dgm:spPr/>
    </dgm:pt>
    <dgm:pt modelId="{C084451C-3DBC-48CF-A871-B521FE90830A}" type="pres">
      <dgm:prSet presAssocID="{981C2CD8-7E8A-4682-8B5A-A510268B34A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9D4F23-83F6-4C7C-9B29-72BF90EFE2CC}" type="pres">
      <dgm:prSet presAssocID="{981C2CD8-7E8A-4682-8B5A-A510268B34AC}" presName="parSh" presStyleLbl="node1" presStyleIdx="1" presStyleCnt="4"/>
      <dgm:spPr/>
    </dgm:pt>
    <dgm:pt modelId="{032BAEB6-0FB1-4780-AF60-2EFB8C965C77}" type="pres">
      <dgm:prSet presAssocID="{981C2CD8-7E8A-4682-8B5A-A510268B34AC}" presName="desTx" presStyleLbl="fgAcc1" presStyleIdx="1" presStyleCnt="4">
        <dgm:presLayoutVars>
          <dgm:bulletEnabled val="1"/>
        </dgm:presLayoutVars>
      </dgm:prSet>
      <dgm:spPr/>
    </dgm:pt>
    <dgm:pt modelId="{84DC82A2-8D59-472B-BE22-46F053C16CD5}" type="pres">
      <dgm:prSet presAssocID="{D7467A3A-2B78-4CDD-91C9-D96452997227}" presName="sibTrans" presStyleLbl="sibTrans2D1" presStyleIdx="1" presStyleCnt="3"/>
      <dgm:spPr/>
    </dgm:pt>
    <dgm:pt modelId="{E38B4FCE-9678-4085-AB99-40595BD6EB1C}" type="pres">
      <dgm:prSet presAssocID="{D7467A3A-2B78-4CDD-91C9-D96452997227}" presName="connTx" presStyleLbl="sibTrans2D1" presStyleIdx="1" presStyleCnt="3"/>
      <dgm:spPr/>
    </dgm:pt>
    <dgm:pt modelId="{A7DAE057-DF90-4B1D-8997-39328454C8BF}" type="pres">
      <dgm:prSet presAssocID="{DC2DF88C-35A0-4E30-A3E4-E002DC34F521}" presName="composite" presStyleCnt="0"/>
      <dgm:spPr/>
    </dgm:pt>
    <dgm:pt modelId="{D297B747-A2CF-41E4-A59D-391BC474F135}" type="pres">
      <dgm:prSet presAssocID="{DC2DF88C-35A0-4E30-A3E4-E002DC34F52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F185BD-956E-4777-8763-980278E426BB}" type="pres">
      <dgm:prSet presAssocID="{DC2DF88C-35A0-4E30-A3E4-E002DC34F521}" presName="parSh" presStyleLbl="node1" presStyleIdx="2" presStyleCnt="4"/>
      <dgm:spPr/>
    </dgm:pt>
    <dgm:pt modelId="{1526152F-906E-4121-A143-DD130A011105}" type="pres">
      <dgm:prSet presAssocID="{DC2DF88C-35A0-4E30-A3E4-E002DC34F521}" presName="desTx" presStyleLbl="fgAcc1" presStyleIdx="2" presStyleCnt="4">
        <dgm:presLayoutVars>
          <dgm:bulletEnabled val="1"/>
        </dgm:presLayoutVars>
      </dgm:prSet>
      <dgm:spPr/>
    </dgm:pt>
    <dgm:pt modelId="{14AD0DAF-92D3-400A-A4E0-170D0AF84100}" type="pres">
      <dgm:prSet presAssocID="{4DFC88DE-E0F0-4976-9B83-58EADA7CE300}" presName="sibTrans" presStyleLbl="sibTrans2D1" presStyleIdx="2" presStyleCnt="3"/>
      <dgm:spPr/>
    </dgm:pt>
    <dgm:pt modelId="{7E8F3DD0-4BD8-4C40-B882-1E8B5E423D90}" type="pres">
      <dgm:prSet presAssocID="{4DFC88DE-E0F0-4976-9B83-58EADA7CE300}" presName="connTx" presStyleLbl="sibTrans2D1" presStyleIdx="2" presStyleCnt="3"/>
      <dgm:spPr/>
    </dgm:pt>
    <dgm:pt modelId="{680AC8C3-1F16-413E-9EEB-B70CDD39FAED}" type="pres">
      <dgm:prSet presAssocID="{F5961DD5-682B-4D21-A827-30C64679BB5F}" presName="composite" presStyleCnt="0"/>
      <dgm:spPr/>
    </dgm:pt>
    <dgm:pt modelId="{4858D85A-2D02-42C7-A50A-A4E78D4F073F}" type="pres">
      <dgm:prSet presAssocID="{F5961DD5-682B-4D21-A827-30C64679BB5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85B160-AC57-41A0-95FE-636A4391B913}" type="pres">
      <dgm:prSet presAssocID="{F5961DD5-682B-4D21-A827-30C64679BB5F}" presName="parSh" presStyleLbl="node1" presStyleIdx="3" presStyleCnt="4"/>
      <dgm:spPr/>
    </dgm:pt>
    <dgm:pt modelId="{893E387F-15C0-4F86-BCD4-13F52E420B46}" type="pres">
      <dgm:prSet presAssocID="{F5961DD5-682B-4D21-A827-30C64679BB5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D998B319-C072-4BF0-B5CB-2075DB30B691}" srcId="{DC2DF88C-35A0-4E30-A3E4-E002DC34F521}" destId="{DF9FD532-8B13-446E-B6A3-59BDF574BCA8}" srcOrd="0" destOrd="0" parTransId="{3A79FA23-5F3F-4F7D-B4AC-A9C282166E18}" sibTransId="{31B32A6E-6E91-4EAA-96F6-92A0035B120A}"/>
    <dgm:cxn modelId="{F188FC37-C998-4CDB-85A2-EBB389808248}" type="presOf" srcId="{981C2CD8-7E8A-4682-8B5A-A510268B34AC}" destId="{B29D4F23-83F6-4C7C-9B29-72BF90EFE2CC}" srcOrd="1" destOrd="0" presId="urn:microsoft.com/office/officeart/2005/8/layout/process3"/>
    <dgm:cxn modelId="{B2733D3B-E352-4F5C-889A-1B9ECD5F8F60}" type="presOf" srcId="{EB5FE175-6B6D-4195-A86F-6DFA96778160}" destId="{B4B2D37A-6F50-4E0F-B305-9EB4D512D773}" srcOrd="0" destOrd="0" presId="urn:microsoft.com/office/officeart/2005/8/layout/process3"/>
    <dgm:cxn modelId="{63D5015B-3865-4A4B-AEB1-FBEF0DE71B9A}" srcId="{CADE50C9-6A62-45AC-AF42-A90DC46A3209}" destId="{DC2DF88C-35A0-4E30-A3E4-E002DC34F521}" srcOrd="2" destOrd="0" parTransId="{9BB88C43-2261-4EC7-A70D-463964685938}" sibTransId="{4DFC88DE-E0F0-4976-9B83-58EADA7CE300}"/>
    <dgm:cxn modelId="{7A63044C-EE1D-4724-9059-4496B4425527}" type="presOf" srcId="{F5961DD5-682B-4D21-A827-30C64679BB5F}" destId="{4858D85A-2D02-42C7-A50A-A4E78D4F073F}" srcOrd="0" destOrd="0" presId="urn:microsoft.com/office/officeart/2005/8/layout/process3"/>
    <dgm:cxn modelId="{AF250757-46ED-49A3-A2B4-276D1B47F666}" type="presOf" srcId="{CADE50C9-6A62-45AC-AF42-A90DC46A3209}" destId="{FDB6D5C0-0ED5-4B9D-9E48-126ED2C433C3}" srcOrd="0" destOrd="0" presId="urn:microsoft.com/office/officeart/2005/8/layout/process3"/>
    <dgm:cxn modelId="{654B2758-BB63-4A67-9FA8-BFB78F357825}" type="presOf" srcId="{DC2DF88C-35A0-4E30-A3E4-E002DC34F521}" destId="{D297B747-A2CF-41E4-A59D-391BC474F135}" srcOrd="0" destOrd="0" presId="urn:microsoft.com/office/officeart/2005/8/layout/process3"/>
    <dgm:cxn modelId="{73708078-FDBA-43F4-96AB-FB14C4C2602F}" srcId="{CADE50C9-6A62-45AC-AF42-A90DC46A3209}" destId="{F5961DD5-682B-4D21-A827-30C64679BB5F}" srcOrd="3" destOrd="0" parTransId="{75D73089-01C8-4BC0-90ED-CA9D1B8E3ADF}" sibTransId="{CA7ED3B0-10D1-4E2F-8BA0-8D58C22A94D0}"/>
    <dgm:cxn modelId="{47BAA679-3D6E-4A1A-91AA-9E404EE6A4CB}" type="presOf" srcId="{F5961DD5-682B-4D21-A827-30C64679BB5F}" destId="{D685B160-AC57-41A0-95FE-636A4391B913}" srcOrd="1" destOrd="0" presId="urn:microsoft.com/office/officeart/2005/8/layout/process3"/>
    <dgm:cxn modelId="{762AB07F-C728-41D8-9B57-DB011D1EC3F0}" type="presOf" srcId="{DF9FD532-8B13-446E-B6A3-59BDF574BCA8}" destId="{1526152F-906E-4121-A143-DD130A011105}" srcOrd="0" destOrd="0" presId="urn:microsoft.com/office/officeart/2005/8/layout/process3"/>
    <dgm:cxn modelId="{55246683-0A80-455D-B6B5-2B2736293CF2}" srcId="{5F712884-449D-4DB5-9953-28B7C76B95EA}" destId="{3C06DC45-D510-48CC-B9DC-C19564791119}" srcOrd="0" destOrd="0" parTransId="{65F5C7C6-EB25-442A-AB0B-B47F97609474}" sibTransId="{D1AB7263-DC38-4830-9C45-C1403EA8E20B}"/>
    <dgm:cxn modelId="{37CFE086-8264-4424-B1D0-18A97A56AF66}" type="presOf" srcId="{4DFC88DE-E0F0-4976-9B83-58EADA7CE300}" destId="{14AD0DAF-92D3-400A-A4E0-170D0AF84100}" srcOrd="0" destOrd="0" presId="urn:microsoft.com/office/officeart/2005/8/layout/process3"/>
    <dgm:cxn modelId="{AABA8D8C-E800-4FDC-8C5F-A5D82041D563}" type="presOf" srcId="{CF1FE966-0BB0-47ED-84B3-EC7AB055925F}" destId="{032BAEB6-0FB1-4780-AF60-2EFB8C965C77}" srcOrd="0" destOrd="0" presId="urn:microsoft.com/office/officeart/2005/8/layout/process3"/>
    <dgm:cxn modelId="{7A81218D-5146-40F9-9731-5BD21503537E}" srcId="{981C2CD8-7E8A-4682-8B5A-A510268B34AC}" destId="{CF1FE966-0BB0-47ED-84B3-EC7AB055925F}" srcOrd="0" destOrd="0" parTransId="{FB956851-3BB2-4FF1-A9D6-4692FA0EFDCA}" sibTransId="{831C3CE2-0F23-433C-85CA-9D194AAC5E20}"/>
    <dgm:cxn modelId="{461E3B8D-CDD4-4E38-A9CC-325E95F35F5C}" type="presOf" srcId="{72DB7378-4256-4528-8672-DEEF82828E57}" destId="{893E387F-15C0-4F86-BCD4-13F52E420B46}" srcOrd="0" destOrd="0" presId="urn:microsoft.com/office/officeart/2005/8/layout/process3"/>
    <dgm:cxn modelId="{3F4BEE9E-8D26-4AD2-ADA0-D76B4E28C08E}" type="presOf" srcId="{981C2CD8-7E8A-4682-8B5A-A510268B34AC}" destId="{C084451C-3DBC-48CF-A871-B521FE90830A}" srcOrd="0" destOrd="0" presId="urn:microsoft.com/office/officeart/2005/8/layout/process3"/>
    <dgm:cxn modelId="{5BDE1DA6-E08E-43FF-BCA1-46EC3454F22A}" type="presOf" srcId="{5F712884-449D-4DB5-9953-28B7C76B95EA}" destId="{EF3A946E-96B3-4628-91EB-8B0A2A37DDB1}" srcOrd="0" destOrd="0" presId="urn:microsoft.com/office/officeart/2005/8/layout/process3"/>
    <dgm:cxn modelId="{5BBBD0A9-97DA-480E-AD44-1947C76CE5E6}" srcId="{CADE50C9-6A62-45AC-AF42-A90DC46A3209}" destId="{5F712884-449D-4DB5-9953-28B7C76B95EA}" srcOrd="0" destOrd="0" parTransId="{959B81DB-0329-4043-A334-D05EB5160B66}" sibTransId="{EB5FE175-6B6D-4195-A86F-6DFA96778160}"/>
    <dgm:cxn modelId="{BB6865B8-A688-4FC4-AFAA-E66324174F02}" type="presOf" srcId="{5F712884-449D-4DB5-9953-28B7C76B95EA}" destId="{E252839F-D941-4E3B-BA68-AC653DAEAE4C}" srcOrd="1" destOrd="0" presId="urn:microsoft.com/office/officeart/2005/8/layout/process3"/>
    <dgm:cxn modelId="{D95BF8C4-EEA0-4AAE-8693-AFAC7500B286}" srcId="{CADE50C9-6A62-45AC-AF42-A90DC46A3209}" destId="{981C2CD8-7E8A-4682-8B5A-A510268B34AC}" srcOrd="1" destOrd="0" parTransId="{1185AE54-EDEE-4D55-93F6-F7D354ED7C11}" sibTransId="{D7467A3A-2B78-4CDD-91C9-D96452997227}"/>
    <dgm:cxn modelId="{6C7842C7-2928-4666-A7BA-454C6506C36C}" type="presOf" srcId="{4DFC88DE-E0F0-4976-9B83-58EADA7CE300}" destId="{7E8F3DD0-4BD8-4C40-B882-1E8B5E423D90}" srcOrd="1" destOrd="0" presId="urn:microsoft.com/office/officeart/2005/8/layout/process3"/>
    <dgm:cxn modelId="{7C7C1ACA-D121-4A09-BFF4-2A57A30D871A}" type="presOf" srcId="{D7467A3A-2B78-4CDD-91C9-D96452997227}" destId="{84DC82A2-8D59-472B-BE22-46F053C16CD5}" srcOrd="0" destOrd="0" presId="urn:microsoft.com/office/officeart/2005/8/layout/process3"/>
    <dgm:cxn modelId="{93006ACD-B004-4B1F-B0D0-6C85222A28DE}" type="presOf" srcId="{EB5FE175-6B6D-4195-A86F-6DFA96778160}" destId="{ADE18D45-E3E4-4C40-8D6C-3AC62ACE8299}" srcOrd="1" destOrd="0" presId="urn:microsoft.com/office/officeart/2005/8/layout/process3"/>
    <dgm:cxn modelId="{2A4D48E1-6639-4AC8-ABBF-C8A0D045AFB7}" srcId="{F5961DD5-682B-4D21-A827-30C64679BB5F}" destId="{72DB7378-4256-4528-8672-DEEF82828E57}" srcOrd="0" destOrd="0" parTransId="{97CEFC59-E261-4652-BC13-D71B45B5EC50}" sibTransId="{D0054105-F7A3-4CAE-89E2-0979360A932C}"/>
    <dgm:cxn modelId="{A5C9FCE5-8766-426B-B5BE-B83931DD52CA}" type="presOf" srcId="{D7467A3A-2B78-4CDD-91C9-D96452997227}" destId="{E38B4FCE-9678-4085-AB99-40595BD6EB1C}" srcOrd="1" destOrd="0" presId="urn:microsoft.com/office/officeart/2005/8/layout/process3"/>
    <dgm:cxn modelId="{C0883AEA-830B-4AD2-96BF-9E39D8362AB2}" type="presOf" srcId="{DC2DF88C-35A0-4E30-A3E4-E002DC34F521}" destId="{ABF185BD-956E-4777-8763-980278E426BB}" srcOrd="1" destOrd="0" presId="urn:microsoft.com/office/officeart/2005/8/layout/process3"/>
    <dgm:cxn modelId="{9197A1EF-40BA-4A00-90BC-61CBC94FE8A7}" type="presOf" srcId="{3C06DC45-D510-48CC-B9DC-C19564791119}" destId="{9AFA4903-C1AC-4872-B8FC-33B461DA35FC}" srcOrd="0" destOrd="0" presId="urn:microsoft.com/office/officeart/2005/8/layout/process3"/>
    <dgm:cxn modelId="{2B1E6CD2-9E99-4BF4-91F4-6569897959CC}" type="presParOf" srcId="{FDB6D5C0-0ED5-4B9D-9E48-126ED2C433C3}" destId="{CFDB6B04-AAD5-42A2-8A40-C0EC4077F01E}" srcOrd="0" destOrd="0" presId="urn:microsoft.com/office/officeart/2005/8/layout/process3"/>
    <dgm:cxn modelId="{1E36B744-698A-4110-8366-45A5C14FAB2F}" type="presParOf" srcId="{CFDB6B04-AAD5-42A2-8A40-C0EC4077F01E}" destId="{EF3A946E-96B3-4628-91EB-8B0A2A37DDB1}" srcOrd="0" destOrd="0" presId="urn:microsoft.com/office/officeart/2005/8/layout/process3"/>
    <dgm:cxn modelId="{A8E72DFA-2E76-423D-B051-4B4AE1F43988}" type="presParOf" srcId="{CFDB6B04-AAD5-42A2-8A40-C0EC4077F01E}" destId="{E252839F-D941-4E3B-BA68-AC653DAEAE4C}" srcOrd="1" destOrd="0" presId="urn:microsoft.com/office/officeart/2005/8/layout/process3"/>
    <dgm:cxn modelId="{C743754D-872F-4CB7-98AB-907F3F8DF9A9}" type="presParOf" srcId="{CFDB6B04-AAD5-42A2-8A40-C0EC4077F01E}" destId="{9AFA4903-C1AC-4872-B8FC-33B461DA35FC}" srcOrd="2" destOrd="0" presId="urn:microsoft.com/office/officeart/2005/8/layout/process3"/>
    <dgm:cxn modelId="{3ACFCAB8-326A-415A-9D3E-264698501C9F}" type="presParOf" srcId="{FDB6D5C0-0ED5-4B9D-9E48-126ED2C433C3}" destId="{B4B2D37A-6F50-4E0F-B305-9EB4D512D773}" srcOrd="1" destOrd="0" presId="urn:microsoft.com/office/officeart/2005/8/layout/process3"/>
    <dgm:cxn modelId="{4CA85728-BF05-4EA0-AC81-26EEF58DACD1}" type="presParOf" srcId="{B4B2D37A-6F50-4E0F-B305-9EB4D512D773}" destId="{ADE18D45-E3E4-4C40-8D6C-3AC62ACE8299}" srcOrd="0" destOrd="0" presId="urn:microsoft.com/office/officeart/2005/8/layout/process3"/>
    <dgm:cxn modelId="{B7963F07-84FF-4AB4-85F0-AEA6E7572C23}" type="presParOf" srcId="{FDB6D5C0-0ED5-4B9D-9E48-126ED2C433C3}" destId="{4D30E82E-B1D1-4836-AA5D-2AD3F6A52082}" srcOrd="2" destOrd="0" presId="urn:microsoft.com/office/officeart/2005/8/layout/process3"/>
    <dgm:cxn modelId="{8AD50803-D73D-48EA-A1D7-A97D4337B166}" type="presParOf" srcId="{4D30E82E-B1D1-4836-AA5D-2AD3F6A52082}" destId="{C084451C-3DBC-48CF-A871-B521FE90830A}" srcOrd="0" destOrd="0" presId="urn:microsoft.com/office/officeart/2005/8/layout/process3"/>
    <dgm:cxn modelId="{AEA58724-A211-4DEF-A1A2-6D535F31212A}" type="presParOf" srcId="{4D30E82E-B1D1-4836-AA5D-2AD3F6A52082}" destId="{B29D4F23-83F6-4C7C-9B29-72BF90EFE2CC}" srcOrd="1" destOrd="0" presId="urn:microsoft.com/office/officeart/2005/8/layout/process3"/>
    <dgm:cxn modelId="{A4F0F5F4-B969-4CF0-ABDB-3EB68E784446}" type="presParOf" srcId="{4D30E82E-B1D1-4836-AA5D-2AD3F6A52082}" destId="{032BAEB6-0FB1-4780-AF60-2EFB8C965C77}" srcOrd="2" destOrd="0" presId="urn:microsoft.com/office/officeart/2005/8/layout/process3"/>
    <dgm:cxn modelId="{6D9E19E4-6D00-48A3-A816-3A0A4C255CFD}" type="presParOf" srcId="{FDB6D5C0-0ED5-4B9D-9E48-126ED2C433C3}" destId="{84DC82A2-8D59-472B-BE22-46F053C16CD5}" srcOrd="3" destOrd="0" presId="urn:microsoft.com/office/officeart/2005/8/layout/process3"/>
    <dgm:cxn modelId="{75C033CD-1209-4B0E-A244-CCC6C5DA69E7}" type="presParOf" srcId="{84DC82A2-8D59-472B-BE22-46F053C16CD5}" destId="{E38B4FCE-9678-4085-AB99-40595BD6EB1C}" srcOrd="0" destOrd="0" presId="urn:microsoft.com/office/officeart/2005/8/layout/process3"/>
    <dgm:cxn modelId="{49EDC91B-50FF-4365-926C-F2278594A3F7}" type="presParOf" srcId="{FDB6D5C0-0ED5-4B9D-9E48-126ED2C433C3}" destId="{A7DAE057-DF90-4B1D-8997-39328454C8BF}" srcOrd="4" destOrd="0" presId="urn:microsoft.com/office/officeart/2005/8/layout/process3"/>
    <dgm:cxn modelId="{8DCC3BCF-5F21-459E-BFF8-E61E04BC6115}" type="presParOf" srcId="{A7DAE057-DF90-4B1D-8997-39328454C8BF}" destId="{D297B747-A2CF-41E4-A59D-391BC474F135}" srcOrd="0" destOrd="0" presId="urn:microsoft.com/office/officeart/2005/8/layout/process3"/>
    <dgm:cxn modelId="{45F2F7F4-A821-41D8-97FE-1BCC41637512}" type="presParOf" srcId="{A7DAE057-DF90-4B1D-8997-39328454C8BF}" destId="{ABF185BD-956E-4777-8763-980278E426BB}" srcOrd="1" destOrd="0" presId="urn:microsoft.com/office/officeart/2005/8/layout/process3"/>
    <dgm:cxn modelId="{9E83D103-F9A6-4857-9AB9-FDE9BD76651D}" type="presParOf" srcId="{A7DAE057-DF90-4B1D-8997-39328454C8BF}" destId="{1526152F-906E-4121-A143-DD130A011105}" srcOrd="2" destOrd="0" presId="urn:microsoft.com/office/officeart/2005/8/layout/process3"/>
    <dgm:cxn modelId="{C50C89FF-10B7-474B-BADA-AE4B0B2B514D}" type="presParOf" srcId="{FDB6D5C0-0ED5-4B9D-9E48-126ED2C433C3}" destId="{14AD0DAF-92D3-400A-A4E0-170D0AF84100}" srcOrd="5" destOrd="0" presId="urn:microsoft.com/office/officeart/2005/8/layout/process3"/>
    <dgm:cxn modelId="{54D0F3B8-77BF-44DC-AE21-DFB3C93FE638}" type="presParOf" srcId="{14AD0DAF-92D3-400A-A4E0-170D0AF84100}" destId="{7E8F3DD0-4BD8-4C40-B882-1E8B5E423D90}" srcOrd="0" destOrd="0" presId="urn:microsoft.com/office/officeart/2005/8/layout/process3"/>
    <dgm:cxn modelId="{10ADB078-339C-42F4-B8CA-BDC61A653524}" type="presParOf" srcId="{FDB6D5C0-0ED5-4B9D-9E48-126ED2C433C3}" destId="{680AC8C3-1F16-413E-9EEB-B70CDD39FAED}" srcOrd="6" destOrd="0" presId="urn:microsoft.com/office/officeart/2005/8/layout/process3"/>
    <dgm:cxn modelId="{2D04AC6E-42B8-4A44-93E8-A5CE9BC4015F}" type="presParOf" srcId="{680AC8C3-1F16-413E-9EEB-B70CDD39FAED}" destId="{4858D85A-2D02-42C7-A50A-A4E78D4F073F}" srcOrd="0" destOrd="0" presId="urn:microsoft.com/office/officeart/2005/8/layout/process3"/>
    <dgm:cxn modelId="{79892CE0-795A-43FE-8EA3-4125BC575FCA}" type="presParOf" srcId="{680AC8C3-1F16-413E-9EEB-B70CDD39FAED}" destId="{D685B160-AC57-41A0-95FE-636A4391B913}" srcOrd="1" destOrd="0" presId="urn:microsoft.com/office/officeart/2005/8/layout/process3"/>
    <dgm:cxn modelId="{731CA2C0-3CE3-4192-9DF8-D7B7B3113BC5}" type="presParOf" srcId="{680AC8C3-1F16-413E-9EEB-B70CDD39FAED}" destId="{893E387F-15C0-4F86-BCD4-13F52E420B4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2839F-D941-4E3B-BA68-AC653DAEAE4C}">
      <dsp:nvSpPr>
        <dsp:cNvPr id="0" name=""/>
        <dsp:cNvSpPr/>
      </dsp:nvSpPr>
      <dsp:spPr>
        <a:xfrm>
          <a:off x="1328" y="1316531"/>
          <a:ext cx="1669286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1</a:t>
          </a:r>
        </a:p>
      </dsp:txBody>
      <dsp:txXfrm>
        <a:off x="1328" y="1316531"/>
        <a:ext cx="1669286" cy="403200"/>
      </dsp:txXfrm>
    </dsp:sp>
    <dsp:sp modelId="{9AFA4903-C1AC-4872-B8FC-33B461DA35FC}">
      <dsp:nvSpPr>
        <dsp:cNvPr id="0" name=""/>
        <dsp:cNvSpPr/>
      </dsp:nvSpPr>
      <dsp:spPr>
        <a:xfrm>
          <a:off x="343230" y="1719731"/>
          <a:ext cx="1669286" cy="14214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Randomly select non-SR hypothesis from each PSP</a:t>
          </a:r>
        </a:p>
      </dsp:txBody>
      <dsp:txXfrm>
        <a:off x="384862" y="1761363"/>
        <a:ext cx="1586022" cy="1338173"/>
      </dsp:txXfrm>
    </dsp:sp>
    <dsp:sp modelId="{B4B2D37A-6F50-4E0F-B305-9EB4D512D773}">
      <dsp:nvSpPr>
        <dsp:cNvPr id="0" name=""/>
        <dsp:cNvSpPr/>
      </dsp:nvSpPr>
      <dsp:spPr>
        <a:xfrm>
          <a:off x="1923672" y="1310329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923672" y="1393450"/>
        <a:ext cx="411801" cy="249362"/>
      </dsp:txXfrm>
    </dsp:sp>
    <dsp:sp modelId="{B29D4F23-83F6-4C7C-9B29-72BF90EFE2CC}">
      <dsp:nvSpPr>
        <dsp:cNvPr id="0" name=""/>
        <dsp:cNvSpPr/>
      </dsp:nvSpPr>
      <dsp:spPr>
        <a:xfrm>
          <a:off x="2682846" y="1316531"/>
          <a:ext cx="1669286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2</a:t>
          </a:r>
        </a:p>
      </dsp:txBody>
      <dsp:txXfrm>
        <a:off x="2682846" y="1316531"/>
        <a:ext cx="1669286" cy="403200"/>
      </dsp:txXfrm>
    </dsp:sp>
    <dsp:sp modelId="{032BAEB6-0FB1-4780-AF60-2EFB8C965C77}">
      <dsp:nvSpPr>
        <dsp:cNvPr id="0" name=""/>
        <dsp:cNvSpPr/>
      </dsp:nvSpPr>
      <dsp:spPr>
        <a:xfrm>
          <a:off x="3024748" y="1719731"/>
          <a:ext cx="1669286" cy="14214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Assess preregistration specificity for certain study elements</a:t>
          </a:r>
        </a:p>
      </dsp:txBody>
      <dsp:txXfrm>
        <a:off x="3066380" y="1761363"/>
        <a:ext cx="1586022" cy="1338173"/>
      </dsp:txXfrm>
    </dsp:sp>
    <dsp:sp modelId="{84DC82A2-8D59-472B-BE22-46F053C16CD5}">
      <dsp:nvSpPr>
        <dsp:cNvPr id="0" name=""/>
        <dsp:cNvSpPr/>
      </dsp:nvSpPr>
      <dsp:spPr>
        <a:xfrm>
          <a:off x="4605191" y="1310329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05191" y="1393450"/>
        <a:ext cx="411801" cy="249362"/>
      </dsp:txXfrm>
    </dsp:sp>
    <dsp:sp modelId="{ABF185BD-956E-4777-8763-980278E426BB}">
      <dsp:nvSpPr>
        <dsp:cNvPr id="0" name=""/>
        <dsp:cNvSpPr/>
      </dsp:nvSpPr>
      <dsp:spPr>
        <a:xfrm>
          <a:off x="5364364" y="1316531"/>
          <a:ext cx="1669286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3</a:t>
          </a:r>
        </a:p>
      </dsp:txBody>
      <dsp:txXfrm>
        <a:off x="5364364" y="1316531"/>
        <a:ext cx="1669286" cy="403200"/>
      </dsp:txXfrm>
    </dsp:sp>
    <dsp:sp modelId="{1526152F-906E-4121-A143-DD130A011105}">
      <dsp:nvSpPr>
        <dsp:cNvPr id="0" name=""/>
        <dsp:cNvSpPr/>
      </dsp:nvSpPr>
      <dsp:spPr>
        <a:xfrm>
          <a:off x="5706266" y="1719731"/>
          <a:ext cx="1669286" cy="14214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Assess preregistration-study consistency for certain study elements</a:t>
          </a:r>
        </a:p>
      </dsp:txBody>
      <dsp:txXfrm>
        <a:off x="5747898" y="1761363"/>
        <a:ext cx="1586022" cy="1338173"/>
      </dsp:txXfrm>
    </dsp:sp>
    <dsp:sp modelId="{14AD0DAF-92D3-400A-A4E0-170D0AF84100}">
      <dsp:nvSpPr>
        <dsp:cNvPr id="0" name=""/>
        <dsp:cNvSpPr/>
      </dsp:nvSpPr>
      <dsp:spPr>
        <a:xfrm>
          <a:off x="7286709" y="1310329"/>
          <a:ext cx="536482" cy="4156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286709" y="1393450"/>
        <a:ext cx="411801" cy="249362"/>
      </dsp:txXfrm>
    </dsp:sp>
    <dsp:sp modelId="{D685B160-AC57-41A0-95FE-636A4391B913}">
      <dsp:nvSpPr>
        <dsp:cNvPr id="0" name=""/>
        <dsp:cNvSpPr/>
      </dsp:nvSpPr>
      <dsp:spPr>
        <a:xfrm>
          <a:off x="8045882" y="1316531"/>
          <a:ext cx="1669286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Step 4</a:t>
          </a:r>
        </a:p>
      </dsp:txBody>
      <dsp:txXfrm>
        <a:off x="8045882" y="1316531"/>
        <a:ext cx="1669286" cy="403200"/>
      </dsp:txXfrm>
    </dsp:sp>
    <dsp:sp modelId="{893E387F-15C0-4F86-BCD4-13F52E420B46}">
      <dsp:nvSpPr>
        <dsp:cNvPr id="0" name=""/>
        <dsp:cNvSpPr/>
      </dsp:nvSpPr>
      <dsp:spPr>
        <a:xfrm>
          <a:off x="8387784" y="1719731"/>
          <a:ext cx="1669286" cy="14214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Compute preregistration effectiveness score</a:t>
          </a:r>
        </a:p>
      </dsp:txBody>
      <dsp:txXfrm>
        <a:off x="8429416" y="1761363"/>
        <a:ext cx="1586022" cy="1338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59231-3FEF-44AC-ADA6-913E3CB0D50A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810B6-00FA-4B8A-B995-80D65296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810B6-00FA-4B8A-B995-80D6529651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7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pic from https://journals.sagepub.com/doi/full/10.1177/25152459211007467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810B6-00FA-4B8A-B995-80D6529651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67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81F1E7-4EFD-4BFF-B438-FCD52FD36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2177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810B6-00FA-4B8A-B995-80D6529651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0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81F1E7-4EFD-4BFF-B438-FCD52FD36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4829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pic: https://www.elisevanderpol.nl/badhypothesiscontest/</a:t>
            </a:r>
          </a:p>
          <a:p>
            <a:endParaRPr lang="en-US" dirty="0"/>
          </a:p>
          <a:p>
            <a:r>
              <a:rPr lang="en-US" dirty="0"/>
              <a:t>Bottom pic: https://ueg.eu/a/260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810B6-00FA-4B8A-B995-80D6529651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3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81F1E7-4EFD-4BFF-B438-FCD52FD36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57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81F1E7-4EFD-4BFF-B438-FCD52FD36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69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81F1E7-4EFD-4BFF-B438-FCD52FD36B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73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Right pic adapted from https://www.nature.com/articles/s41562-016-0021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810B6-00FA-4B8A-B995-80D6529651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8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810B6-00FA-4B8A-B995-80D6529651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2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Still looking at reasons for deviations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810B6-00FA-4B8A-B995-80D6529651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4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423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4"/>
            <a:ext cx="10972800" cy="1263535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3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3"/>
            <a:ext cx="10972800" cy="45004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46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2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2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69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2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3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2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3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240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4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78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1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4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842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0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09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287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357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122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749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068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339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566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9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052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55045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1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1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1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1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706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13" indent="-274313" algn="l" defTabSz="914377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45" indent="-274313" algn="l" defTabSz="914377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58" indent="-228594" algn="l" defTabSz="914377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690" indent="-228594" algn="l" defTabSz="914377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285" indent="-228594" algn="l" defTabSz="914377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879" indent="-228594" algn="l" defTabSz="914377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473" indent="-228594" algn="l" defTabSz="914377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067" indent="-228594" algn="l" defTabSz="914377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662" indent="-228594" algn="l" defTabSz="914377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83ah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487900"/>
            <a:ext cx="11360800" cy="105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lnSpc>
                <a:spcPct val="115000"/>
              </a:lnSpc>
              <a:buSzPts val="891"/>
            </a:pPr>
            <a:r>
              <a:rPr lang="en-US" sz="4448" dirty="0">
                <a:solidFill>
                  <a:srgbClr val="FFFFFF"/>
                </a:solidFill>
              </a:rPr>
              <a:t>The effectiveness of preregistration </a:t>
            </a:r>
            <a:br>
              <a:rPr lang="en-US" sz="4448" dirty="0">
                <a:solidFill>
                  <a:srgbClr val="FFFFFF"/>
                </a:solidFill>
              </a:rPr>
            </a:br>
            <a:r>
              <a:rPr lang="en-US" sz="4448" dirty="0">
                <a:solidFill>
                  <a:srgbClr val="FFFFFF"/>
                </a:solidFill>
              </a:rPr>
              <a:t>in psychology</a:t>
            </a:r>
            <a:endParaRPr sz="2936" dirty="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4212433"/>
            <a:ext cx="12192000" cy="59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80000"/>
              </a:lnSpc>
              <a:buSzPts val="1018"/>
            </a:pPr>
            <a:r>
              <a:rPr lang="en" sz="2800" dirty="0">
                <a:solidFill>
                  <a:srgbClr val="FFFFFF"/>
                </a:solidFill>
              </a:rPr>
              <a:t>Olmo van den Akker</a:t>
            </a:r>
            <a:endParaRPr sz="2800" dirty="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32600" y="4807633"/>
            <a:ext cx="63268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267" i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Tilburg University</a:t>
            </a:r>
            <a:endParaRPr sz="2267" i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62B16A-E82F-4287-96C8-59B9F4304567}"/>
              </a:ext>
            </a:extLst>
          </p:cNvPr>
          <p:cNvSpPr txBox="1">
            <a:spLocks/>
          </p:cNvSpPr>
          <p:nvPr/>
        </p:nvSpPr>
        <p:spPr>
          <a:xfrm>
            <a:off x="465221" y="1866901"/>
            <a:ext cx="11217793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13" indent="-274313" algn="l" defTabSz="914377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45" indent="-274313" algn="l" defTabSz="914377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58" indent="-228594" algn="l" defTabSz="914377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690" indent="-228594" algn="l" defTabSz="914377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285" indent="-228594" algn="l" defTabSz="914377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879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473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067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32" lvl="1" indent="0">
              <a:buNone/>
            </a:pPr>
            <a:br>
              <a:rPr lang="en-US" dirty="0"/>
            </a:br>
            <a:r>
              <a:rPr lang="en-US" dirty="0"/>
              <a:t>Preregistration effectiveness = Preregistration Specificity + Preregistration-study consistency</a:t>
            </a:r>
          </a:p>
          <a:p>
            <a:pPr marL="320032" lvl="1" indent="0">
              <a:buNone/>
            </a:pPr>
            <a:endParaRPr lang="en-US" dirty="0"/>
          </a:p>
          <a:p>
            <a:pPr marL="320032" lvl="1" indent="0">
              <a:buNone/>
            </a:pPr>
            <a:endParaRPr lang="en-US" dirty="0"/>
          </a:p>
          <a:p>
            <a:pPr marL="320032" lvl="1" indent="0">
              <a:buNone/>
            </a:pPr>
            <a:endParaRPr lang="en-US" dirty="0"/>
          </a:p>
          <a:p>
            <a:pPr marL="320032" lvl="1" indent="0">
              <a:buNone/>
            </a:pPr>
            <a:endParaRPr lang="en-US" dirty="0"/>
          </a:p>
          <a:p>
            <a:pPr marL="320032" lvl="1" indent="0">
              <a:buNone/>
            </a:pPr>
            <a:endParaRPr lang="en-US" dirty="0"/>
          </a:p>
          <a:p>
            <a:pPr marL="320032" lvl="1" indent="0">
              <a:buNone/>
            </a:pPr>
            <a:r>
              <a:rPr lang="en-US" dirty="0"/>
              <a:t>Data collected for 55 out of max. 484 preregistration-study pairs (PSPs)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Selective Hypothesis Reporting</a:t>
            </a:r>
          </a:p>
        </p:txBody>
      </p:sp>
      <p:graphicFrame>
        <p:nvGraphicFramePr>
          <p:cNvPr id="4" name="Content Placeholder 2" descr="Accent process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79017"/>
              </p:ext>
            </p:extLst>
          </p:nvPr>
        </p:nvGraphicFramePr>
        <p:xfrm>
          <a:off x="1066800" y="1714501"/>
          <a:ext cx="100584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AF064-679C-4C59-BF2E-1D4B5CE500BF}"/>
              </a:ext>
            </a:extLst>
          </p:cNvPr>
          <p:cNvCxnSpPr/>
          <p:nvPr/>
        </p:nvCxnSpPr>
        <p:spPr>
          <a:xfrm>
            <a:off x="9375884" y="2867025"/>
            <a:ext cx="1724025" cy="2162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75BF25-825D-430A-9764-2FB9D611B44E}"/>
              </a:ext>
            </a:extLst>
          </p:cNvPr>
          <p:cNvCxnSpPr>
            <a:cxnSpLocks/>
          </p:cNvCxnSpPr>
          <p:nvPr/>
        </p:nvCxnSpPr>
        <p:spPr>
          <a:xfrm flipH="1">
            <a:off x="9496425" y="2981325"/>
            <a:ext cx="1495425" cy="20478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94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C643-1D3E-44B0-8C51-08F1A7A4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2 -Study Elements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FB281C-9DFB-4B68-ACE0-A9DACE581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71" y="2579278"/>
            <a:ext cx="4854029" cy="2819959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A7D2FF-22BA-4116-BF7C-F77BD0BEC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12205"/>
              </p:ext>
            </p:extLst>
          </p:nvPr>
        </p:nvGraphicFramePr>
        <p:xfrm>
          <a:off x="983308" y="1545825"/>
          <a:ext cx="353728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85">
                  <a:extLst>
                    <a:ext uri="{9D8B030D-6E8A-4147-A177-3AD203B41FA5}">
                      <a16:colId xmlns:a16="http://schemas.microsoft.com/office/drawing/2014/main" val="4224874375"/>
                    </a:ext>
                  </a:extLst>
                </a:gridCol>
              </a:tblGrid>
              <a:tr h="377252">
                <a:tc>
                  <a:txBody>
                    <a:bodyPr/>
                    <a:lstStyle/>
                    <a:p>
                      <a:r>
                        <a:rPr lang="en-US" sz="2000" dirty="0"/>
                        <a:t>Essential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Independent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Dependent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40794"/>
                  </a:ext>
                </a:extLst>
              </a:tr>
              <a:tr h="222952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Data collection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9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Statistical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Inference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325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AC4778-5D3C-4370-8453-5F06DCB5F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68219"/>
              </p:ext>
            </p:extLst>
          </p:nvPr>
        </p:nvGraphicFramePr>
        <p:xfrm>
          <a:off x="983308" y="3922561"/>
          <a:ext cx="353728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285">
                  <a:extLst>
                    <a:ext uri="{9D8B030D-6E8A-4147-A177-3AD203B41FA5}">
                      <a16:colId xmlns:a16="http://schemas.microsoft.com/office/drawing/2014/main" val="422487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Non-essential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Third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Control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4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Inclusion / exclusion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9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Missing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Statistical assumptions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0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4044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161472-E34F-44FE-A5F9-E3242DF4CCC7}"/>
              </a:ext>
            </a:extLst>
          </p:cNvPr>
          <p:cNvCxnSpPr>
            <a:cxnSpLocks/>
          </p:cNvCxnSpPr>
          <p:nvPr/>
        </p:nvCxnSpPr>
        <p:spPr>
          <a:xfrm>
            <a:off x="3542190" y="2217467"/>
            <a:ext cx="6178859" cy="16777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33DBF4-1E9A-4FD0-B15D-A3E16D2F2008}"/>
              </a:ext>
            </a:extLst>
          </p:cNvPr>
          <p:cNvCxnSpPr>
            <a:cxnSpLocks/>
          </p:cNvCxnSpPr>
          <p:nvPr/>
        </p:nvCxnSpPr>
        <p:spPr>
          <a:xfrm>
            <a:off x="3373515" y="2586250"/>
            <a:ext cx="6347534" cy="13106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BFD603-8BFC-4244-9AE6-FC23130EC374}"/>
              </a:ext>
            </a:extLst>
          </p:cNvPr>
          <p:cNvCxnSpPr>
            <a:cxnSpLocks/>
          </p:cNvCxnSpPr>
          <p:nvPr/>
        </p:nvCxnSpPr>
        <p:spPr>
          <a:xfrm>
            <a:off x="4003829" y="2968565"/>
            <a:ext cx="5557421" cy="1895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240DF8-9A9B-4DF7-B199-7E5AC86FBCCA}"/>
              </a:ext>
            </a:extLst>
          </p:cNvPr>
          <p:cNvCxnSpPr>
            <a:cxnSpLocks/>
          </p:cNvCxnSpPr>
          <p:nvPr/>
        </p:nvCxnSpPr>
        <p:spPr>
          <a:xfrm>
            <a:off x="3045041" y="3383347"/>
            <a:ext cx="4225771" cy="14810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30E5B1-2156-428C-882E-DF6EA33B4A79}"/>
              </a:ext>
            </a:extLst>
          </p:cNvPr>
          <p:cNvCxnSpPr>
            <a:cxnSpLocks/>
          </p:cNvCxnSpPr>
          <p:nvPr/>
        </p:nvCxnSpPr>
        <p:spPr>
          <a:xfrm>
            <a:off x="3045041" y="3737499"/>
            <a:ext cx="3346881" cy="1576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6E6640-EBA3-4511-9D5C-39D7298FCE5C}"/>
              </a:ext>
            </a:extLst>
          </p:cNvPr>
          <p:cNvCxnSpPr>
            <a:cxnSpLocks/>
          </p:cNvCxnSpPr>
          <p:nvPr/>
        </p:nvCxnSpPr>
        <p:spPr>
          <a:xfrm>
            <a:off x="1292444" y="3892054"/>
            <a:ext cx="3032564" cy="28010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C947F7-2EC9-484B-8A12-0F604AF7924B}"/>
              </a:ext>
            </a:extLst>
          </p:cNvPr>
          <p:cNvCxnSpPr>
            <a:cxnSpLocks/>
          </p:cNvCxnSpPr>
          <p:nvPr/>
        </p:nvCxnSpPr>
        <p:spPr>
          <a:xfrm flipH="1">
            <a:off x="1034729" y="4163874"/>
            <a:ext cx="3292136" cy="25770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95BFB2E-2CE4-4716-AE12-C53E45D87A59}"/>
              </a:ext>
            </a:extLst>
          </p:cNvPr>
          <p:cNvSpPr txBox="1">
            <a:spLocks/>
          </p:cNvSpPr>
          <p:nvPr/>
        </p:nvSpPr>
        <p:spPr>
          <a:xfrm>
            <a:off x="5561859" y="5822118"/>
            <a:ext cx="5964960" cy="656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13" indent="-274313" algn="l" defTabSz="914377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45" indent="-274313" algn="l" defTabSz="914377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58" indent="-228594" algn="l" defTabSz="914377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690" indent="-228594" algn="l" defTabSz="914377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285" indent="-228594" algn="l" defTabSz="914377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879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473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067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32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Data collected for 55 out of max. 484 PSPs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Data </a:t>
            </a:r>
            <a:r>
              <a:rPr lang="en-US" dirty="0"/>
              <a:t>based on only one hypothesis per PSP</a:t>
            </a:r>
          </a:p>
        </p:txBody>
      </p:sp>
    </p:spTree>
    <p:extLst>
      <p:ext uri="{BB962C8B-B14F-4D97-AF65-F5344CB8AC3E}">
        <p14:creationId xmlns:p14="http://schemas.microsoft.com/office/powerpoint/2010/main" val="34299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AA4D-D61D-429B-8EFD-D64DFEDE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– Independent Variable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60BD09C-DC2E-449E-89CB-A55DDFBC0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35" y="1724025"/>
            <a:ext cx="4164529" cy="4457700"/>
          </a:xfrm>
        </p:spPr>
      </p:pic>
    </p:spTree>
    <p:extLst>
      <p:ext uri="{BB962C8B-B14F-4D97-AF65-F5344CB8AC3E}">
        <p14:creationId xmlns:p14="http://schemas.microsoft.com/office/powerpoint/2010/main" val="703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365E-EE47-44C3-B2F5-CD7FA9F2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– Independent Variable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477B7D-CE6D-4731-B85C-CDF64C985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51" y="1638300"/>
            <a:ext cx="3256297" cy="4888568"/>
          </a:xfrm>
        </p:spPr>
      </p:pic>
    </p:spTree>
    <p:extLst>
      <p:ext uri="{BB962C8B-B14F-4D97-AF65-F5344CB8AC3E}">
        <p14:creationId xmlns:p14="http://schemas.microsoft.com/office/powerpoint/2010/main" val="369068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5EA6-7CD7-40B5-82A6-2C860D96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– Independent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5FD0F-627C-4BAF-B35F-8977E414A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1" y="2204230"/>
            <a:ext cx="3690987" cy="31046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09C19-31A1-41FE-BB9D-E72A36B4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07" y="2204230"/>
            <a:ext cx="3690986" cy="3104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B404B-1420-4C9B-9420-08AFC2330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42" y="2204230"/>
            <a:ext cx="3690987" cy="31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6E0D-2302-4FC4-83F8-443C340D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– Independent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19A87-DA89-44E7-AAB3-4E9CDC6FE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592" y="1989550"/>
            <a:ext cx="3166106" cy="40117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CE01A-2649-463D-B267-745255465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2" y="1989552"/>
            <a:ext cx="3166105" cy="4011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667E1-BA65-49FC-A1AF-253249509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47" y="1989550"/>
            <a:ext cx="3166105" cy="40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7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82A3-442B-4BE4-9043-EC73593B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– Dependent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C2B6C-94F1-4BDD-A379-18376940C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947" y="2066162"/>
            <a:ext cx="3588931" cy="38415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000E6-1656-442E-B2DC-3DDC332E4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2" y="2066163"/>
            <a:ext cx="3588931" cy="3841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636D88-FF25-4ED2-A864-D99B1C4B4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534" y="2066162"/>
            <a:ext cx="3588932" cy="38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7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1865-E10D-4FD7-8067-14E1295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– Dependent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47956-0D61-44EE-A0F2-D27F5C9EE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27" y="2080275"/>
            <a:ext cx="3229377" cy="4091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853CA-09B2-4649-A3F7-C311F18E4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0" y="2081372"/>
            <a:ext cx="3228512" cy="4090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57828-3F07-44B6-8873-E6F93D0D1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11" y="2080276"/>
            <a:ext cx="3229377" cy="409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B87C-63D0-4C82-8C05-41B09A9B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- Data Collection 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113FA-CB11-42DD-B06C-3E36CD357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23" y="1726531"/>
            <a:ext cx="4051771" cy="4457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9D9FE-5F5E-4A06-951C-B4965DC8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6" y="1726531"/>
            <a:ext cx="4051771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8533-004D-4409-88AC-6F053774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- Sample Size Differences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D64BD84-7F26-4982-AEE3-49777E5C9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9910"/>
            <a:ext cx="4713285" cy="44577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71D889-1260-490F-8AD1-5F063291F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17" y="1829910"/>
            <a:ext cx="471328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53095"/>
            <a:ext cx="12191999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What is preregistration effectiveness?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7868" y="5947762"/>
            <a:ext cx="11754035" cy="80307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Preregistration effectiveness = Preregistration specificity + Preregistration-study consistency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					    (producibility)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DC13D3-301B-4528-A393-4169B165DF2A}"/>
              </a:ext>
            </a:extLst>
          </p:cNvPr>
          <p:cNvSpPr txBox="1">
            <a:spLocks/>
          </p:cNvSpPr>
          <p:nvPr/>
        </p:nvSpPr>
        <p:spPr>
          <a:xfrm>
            <a:off x="1581791" y="812971"/>
            <a:ext cx="3034020" cy="45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l" defTabSz="914377" rtl="0" eaLnBrk="1" latinLnBrk="0" hangingPunct="1">
              <a:spcBef>
                <a:spcPts val="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Preregistration Specificity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A206B0-07E6-483D-8A7C-0EEED944C21D}"/>
              </a:ext>
            </a:extLst>
          </p:cNvPr>
          <p:cNvSpPr txBox="1">
            <a:spLocks/>
          </p:cNvSpPr>
          <p:nvPr/>
        </p:nvSpPr>
        <p:spPr>
          <a:xfrm>
            <a:off x="7225499" y="711368"/>
            <a:ext cx="3980577" cy="45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377" rtl="0" eaLnBrk="1" latinLnBrk="0" hangingPunct="1">
              <a:spcBef>
                <a:spcPts val="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Preregistration-study consistency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02489-453E-43FC-8FDF-B8F6F8F1F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1" y="1409350"/>
            <a:ext cx="4991100" cy="2771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A38BA7-6505-4998-ACD1-80184207B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059" y="1263014"/>
            <a:ext cx="3893458" cy="319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5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FC69-E71F-47D2-98BE-ECBB6C4C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- Sample Size Differences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CE587-C2E0-438D-B9B9-3992DB22F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12155"/>
            <a:ext cx="4713285" cy="44577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9BEEFF-5EC5-435E-9A05-FC3A78A9D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15" y="1812155"/>
            <a:ext cx="471328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5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6BA7-9F14-497E-9F6A-62F66241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- Statistical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76C67-F451-43B4-A2CD-91AC5123D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32" y="2361457"/>
            <a:ext cx="3217079" cy="35393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3C3E2-2E3D-4CD7-94F8-8FED080D4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9" y="2361459"/>
            <a:ext cx="3217079" cy="3539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361D3-ED66-4E39-84C7-02785DF73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42" y="2361458"/>
            <a:ext cx="3742316" cy="353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8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BBAB-09CA-4ABB-B84B-DA62BE88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– Statistical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9CFAC-D494-4908-9FE1-41C7F9F41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942" y="1795854"/>
            <a:ext cx="3480464" cy="4457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6A0D4-B08E-437D-B031-BACADC7F2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4" y="1795852"/>
            <a:ext cx="3480466" cy="445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82E9E-008F-44CE-8C8C-C5533ABC9C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68" y="1795854"/>
            <a:ext cx="348046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1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0705-4950-4D56-AE9E-26493E56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- Inference Criteria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13006-BFA2-4EF9-9F27-1CC70E9C9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14" y="1714500"/>
            <a:ext cx="4051771" cy="4457700"/>
          </a:xfrm>
        </p:spPr>
      </p:pic>
    </p:spTree>
    <p:extLst>
      <p:ext uri="{BB962C8B-B14F-4D97-AF65-F5344CB8AC3E}">
        <p14:creationId xmlns:p14="http://schemas.microsoft.com/office/powerpoint/2010/main" val="240294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2360-CEE5-448C-9BB5-ECB0EDD7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– Inference Criteria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30DA8-F00B-4245-977C-77B891126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89" y="1714500"/>
            <a:ext cx="3793621" cy="4858784"/>
          </a:xfrm>
        </p:spPr>
      </p:pic>
    </p:spTree>
    <p:extLst>
      <p:ext uri="{BB962C8B-B14F-4D97-AF65-F5344CB8AC3E}">
        <p14:creationId xmlns:p14="http://schemas.microsoft.com/office/powerpoint/2010/main" val="6413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315-13BB-4003-8191-BA44B370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supported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F2BC-B6C3-4154-A786-3FC54712A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0" y="1714501"/>
            <a:ext cx="4457700" cy="44577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2A603-1410-4B06-8102-59FAEA4A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530419"/>
            <a:ext cx="5210175" cy="292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D30F7-2A16-4EEA-BE6E-3F2B3DABF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751" y="1957276"/>
            <a:ext cx="1728648" cy="4067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41952F-A760-4428-A16E-304599244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2707" y="3238500"/>
            <a:ext cx="346217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E430-D854-439D-ACF3-28A4F020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9A43-EBBD-4633-ACB5-0C6A807F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Selective hypothesis reporting seems to be prevalent in psychology</a:t>
            </a:r>
          </a:p>
          <a:p>
            <a:r>
              <a:rPr lang="en-US" dirty="0"/>
              <a:t>It is hard to compare preregistrations and papers because both preregistrations and papers lack (re)producible information about important study elements</a:t>
            </a:r>
          </a:p>
          <a:p>
            <a:r>
              <a:rPr lang="en-US" dirty="0"/>
              <a:t>When information is available, most preregistrations align with their corresponding preregistrations</a:t>
            </a:r>
          </a:p>
          <a:p>
            <a:r>
              <a:rPr lang="en-US" dirty="0"/>
              <a:t>Preregistration does seem to have the expected effect on the proportion of positive results in the literature</a:t>
            </a:r>
          </a:p>
        </p:txBody>
      </p:sp>
    </p:spTree>
    <p:extLst>
      <p:ext uri="{BB962C8B-B14F-4D97-AF65-F5344CB8AC3E}">
        <p14:creationId xmlns:p14="http://schemas.microsoft.com/office/powerpoint/2010/main" val="23372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153095"/>
            <a:ext cx="11454063" cy="2286000"/>
          </a:xfrm>
        </p:spPr>
        <p:txBody>
          <a:bodyPr>
            <a:normAutofit fontScale="90000"/>
          </a:bodyPr>
          <a:lstStyle/>
          <a:p>
            <a:r>
              <a:rPr lang="en-US" dirty="0"/>
              <a:t>To reap the benefits of preregistration, preregistration producibility and paper reproducibility should be significantly improved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Co-authors</a:t>
            </a:r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090414"/>
              </p:ext>
            </p:extLst>
          </p:nvPr>
        </p:nvGraphicFramePr>
        <p:xfrm>
          <a:off x="1066800" y="1714500"/>
          <a:ext cx="10058400" cy="4484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801613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432418203"/>
                    </a:ext>
                  </a:extLst>
                </a:gridCol>
              </a:tblGrid>
              <a:tr h="56053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Selective Hypothesis Reporting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Preregistration Effectiveness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Marcel van Assen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Marjan</a:t>
                      </a:r>
                      <a:r>
                        <a:rPr lang="en-US" sz="1800" dirty="0"/>
                        <a:t> Bakker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Marcel van Assen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Marjan</a:t>
                      </a:r>
                      <a:r>
                        <a:rPr lang="en-US" sz="1800" dirty="0"/>
                        <a:t> Bakker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Manon Enting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Myrthe de Jonge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Shilaan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Alzahawi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Alexandra </a:t>
                      </a:r>
                      <a:r>
                        <a:rPr lang="en-US" sz="1800" dirty="0" err="1"/>
                        <a:t>Sarafoglou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How 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Franziska </a:t>
                      </a:r>
                      <a:r>
                        <a:rPr lang="en-US" sz="1800" dirty="0" err="1"/>
                        <a:t>Rüffer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Charlotte Pennington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Leone Verweij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Martijn</a:t>
                      </a:r>
                      <a:r>
                        <a:rPr lang="en-US" sz="1800" dirty="0"/>
                        <a:t> Schoenmakers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Andrea Stoevenbelt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Sarah Schoch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Maksim </a:t>
                      </a:r>
                      <a:r>
                        <a:rPr lang="en-US" sz="1800" dirty="0" err="1"/>
                        <a:t>Sitnikov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Jelte Wicherts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Aline </a:t>
                      </a:r>
                      <a:r>
                        <a:rPr lang="en-US" sz="1800" dirty="0" err="1"/>
                        <a:t>Claesen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Daniel Dunleavy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Dwayne </a:t>
                      </a:r>
                      <a:r>
                        <a:rPr lang="en-US" sz="1800" dirty="0" err="1"/>
                        <a:t>Lieck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Sarahanne</a:t>
                      </a:r>
                      <a:r>
                        <a:rPr lang="en-US" sz="1800" dirty="0"/>
                        <a:t> Field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053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Jelte Wicherts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You?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6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DB93-B3F9-4AC6-9343-6FCFB985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final slide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3EDB-0810-4A86-BC66-BA54992A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		E-mail: </a:t>
            </a:r>
            <a:br>
              <a:rPr lang="en-US" dirty="0"/>
            </a:br>
            <a:r>
              <a:rPr lang="en-US" dirty="0"/>
              <a:t>	</a:t>
            </a:r>
            <a:r>
              <a:rPr lang="en-US" u="sng" dirty="0"/>
              <a:t>ovdakker@gmail.com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Selective Hypothesis Reporting Preregistration: </a:t>
            </a:r>
            <a:r>
              <a:rPr lang="en-US" u="sng" dirty="0"/>
              <a:t>https://osf.io/z4awv</a:t>
            </a:r>
          </a:p>
          <a:p>
            <a:pPr marL="0" indent="0">
              <a:buNone/>
            </a:pPr>
            <a:r>
              <a:rPr lang="en-US" dirty="0"/>
              <a:t>Preregistration Effectiveness Preregistration: </a:t>
            </a:r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https://osf.io/83ahg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All data will become openly available on OSF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C4E6B-CB13-42E6-AB33-67F05B551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37" y="1955133"/>
            <a:ext cx="3433010" cy="23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0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589D18-C572-47C1-9E7A-2879359132A4}"/>
              </a:ext>
            </a:extLst>
          </p:cNvPr>
          <p:cNvSpPr txBox="1">
            <a:spLocks/>
          </p:cNvSpPr>
          <p:nvPr/>
        </p:nvSpPr>
        <p:spPr>
          <a:xfrm>
            <a:off x="117446" y="2076450"/>
            <a:ext cx="11150111" cy="3714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13" indent="-274313" algn="l" defTabSz="914377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45" indent="-274313" algn="l" defTabSz="914377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58" indent="-228594" algn="l" defTabSz="914377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690" indent="-228594" algn="l" defTabSz="914377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285" indent="-228594" algn="l" defTabSz="914377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879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473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067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Font typeface="Arial" pitchFamily="34" charset="0"/>
              <a:buNone/>
            </a:pPr>
            <a:r>
              <a:rPr lang="en-US" dirty="0"/>
              <a:t>			</a:t>
            </a:r>
            <a:r>
              <a:rPr lang="en-US" sz="3600" b="1" dirty="0"/>
              <a:t>N = 180</a:t>
            </a:r>
            <a:r>
              <a:rPr lang="en-US" dirty="0"/>
              <a:t>	</a:t>
            </a:r>
          </a:p>
          <a:p>
            <a:pPr marL="36900" indent="0">
              <a:buFont typeface="Arial" pitchFamily="34" charset="0"/>
              <a:buNone/>
            </a:pPr>
            <a:r>
              <a:rPr lang="en-US" dirty="0"/>
              <a:t>			</a:t>
            </a:r>
          </a:p>
          <a:p>
            <a:pPr marL="36900" indent="0">
              <a:buFont typeface="Arial" pitchFamily="34" charset="0"/>
              <a:buNone/>
            </a:pPr>
            <a:r>
              <a:rPr lang="en-US" dirty="0"/>
              <a:t>													</a:t>
            </a:r>
            <a:r>
              <a:rPr lang="en-US" sz="3000" b="1" dirty="0"/>
              <a:t>							</a:t>
            </a:r>
            <a:r>
              <a:rPr lang="en-US" sz="3500" b="1" dirty="0"/>
              <a:t>N = 244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04" y="4708659"/>
            <a:ext cx="5642996" cy="1932876"/>
          </a:xfrm>
        </p:spPr>
        <p:txBody>
          <a:bodyPr>
            <a:normAutofit fontScale="92500"/>
          </a:bodyPr>
          <a:lstStyle/>
          <a:p>
            <a:r>
              <a:rPr lang="en-US" dirty="0"/>
              <a:t>No studies from other fields than psychology</a:t>
            </a:r>
          </a:p>
          <a:p>
            <a:r>
              <a:rPr lang="en-US" dirty="0"/>
              <a:t>No studies based on secondary data</a:t>
            </a:r>
          </a:p>
          <a:p>
            <a:r>
              <a:rPr lang="en-US" dirty="0"/>
              <a:t>No Registered Reports					</a:t>
            </a:r>
            <a:endParaRPr lang="en-US" b="1" dirty="0"/>
          </a:p>
        </p:txBody>
      </p:sp>
      <p:pic>
        <p:nvPicPr>
          <p:cNvPr id="5" name="Picture 2" descr="The Prereg Challenge Is Ending. What's Next?">
            <a:extLst>
              <a:ext uri="{FF2B5EF4-FFF2-40B4-BE49-F238E27FC236}">
                <a16:creationId xmlns:a16="http://schemas.microsoft.com/office/drawing/2014/main" id="{7E556BF5-C53A-4EC0-A210-B2D63691A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27" y="2220024"/>
            <a:ext cx="5837301" cy="163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hree More Reasons to Take the Preregistration Challenge">
            <a:extLst>
              <a:ext uri="{FF2B5EF4-FFF2-40B4-BE49-F238E27FC236}">
                <a16:creationId xmlns:a16="http://schemas.microsoft.com/office/drawing/2014/main" id="{BB19E0C4-11E4-4189-94BC-8B5790317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17" y="1833595"/>
            <a:ext cx="3230494" cy="319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262634-89EF-4662-808D-2C7FBCBE95C5}"/>
              </a:ext>
            </a:extLst>
          </p:cNvPr>
          <p:cNvSpPr/>
          <p:nvPr/>
        </p:nvSpPr>
        <p:spPr>
          <a:xfrm>
            <a:off x="5308847" y="6034054"/>
            <a:ext cx="6765706" cy="6093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Final N: 484 studies from 281 papers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996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C72-B8E9-48FD-A12D-E12A107B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with a status 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9D3C75-34BF-48CF-A393-5446EA8612B8}"/>
              </a:ext>
            </a:extLst>
          </p:cNvPr>
          <p:cNvSpPr/>
          <p:nvPr/>
        </p:nvSpPr>
        <p:spPr>
          <a:xfrm>
            <a:off x="3754890" y="2304947"/>
            <a:ext cx="2224278" cy="979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466 hypotheses with primary importance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39798B-EF8D-44CC-AFE6-A8DE3D544943}"/>
              </a:ext>
            </a:extLst>
          </p:cNvPr>
          <p:cNvSpPr/>
          <p:nvPr/>
        </p:nvSpPr>
        <p:spPr>
          <a:xfrm>
            <a:off x="1888799" y="4228867"/>
            <a:ext cx="2122383" cy="97971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52 hypotheses with primary importance (11%)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92A3A2-577B-4DFA-B3F0-443646F30BBD}"/>
              </a:ext>
            </a:extLst>
          </p:cNvPr>
          <p:cNvSpPr/>
          <p:nvPr/>
        </p:nvSpPr>
        <p:spPr>
          <a:xfrm>
            <a:off x="6970785" y="3914132"/>
            <a:ext cx="2362574" cy="97971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261 hypotheses with unspecified importance (56%)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BBFD6B-55B3-401A-A41F-E31D2C067BC8}"/>
              </a:ext>
            </a:extLst>
          </p:cNvPr>
          <p:cNvSpPr/>
          <p:nvPr/>
        </p:nvSpPr>
        <p:spPr>
          <a:xfrm>
            <a:off x="4292909" y="4559065"/>
            <a:ext cx="2224278" cy="97971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 hypotheses with secondary importance (3%)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4CFD36-31CE-48DC-855E-4C5D6987D60A}"/>
              </a:ext>
            </a:extLst>
          </p:cNvPr>
          <p:cNvSpPr/>
          <p:nvPr/>
        </p:nvSpPr>
        <p:spPr>
          <a:xfrm>
            <a:off x="7532491" y="2312145"/>
            <a:ext cx="2071397" cy="97971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139 hypotheses omitted (30%)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238E0-4776-43C4-A0F1-AB42C0FB833D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949991" y="3141185"/>
            <a:ext cx="1130637" cy="108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0D0F15-EA5F-4441-959C-5EE7122345BF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653430" y="3141185"/>
            <a:ext cx="1663346" cy="91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43219A-0192-4BB9-B7C4-C000551E55D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5979168" y="2794804"/>
            <a:ext cx="1553323" cy="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8BAFCF-4435-4159-A7ED-38CF1214E9E0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4867029" y="3284661"/>
            <a:ext cx="538019" cy="127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9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C72-B8E9-48FD-A12D-E12A107B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with a status 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9D3C75-34BF-48CF-A393-5446EA8612B8}"/>
              </a:ext>
            </a:extLst>
          </p:cNvPr>
          <p:cNvSpPr/>
          <p:nvPr/>
        </p:nvSpPr>
        <p:spPr>
          <a:xfrm>
            <a:off x="3754890" y="2304947"/>
            <a:ext cx="2224278" cy="979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183 hypotheses with secondary importance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39798B-EF8D-44CC-AFE6-A8DE3D544943}"/>
              </a:ext>
            </a:extLst>
          </p:cNvPr>
          <p:cNvSpPr/>
          <p:nvPr/>
        </p:nvSpPr>
        <p:spPr>
          <a:xfrm>
            <a:off x="1888799" y="4228867"/>
            <a:ext cx="2122383" cy="97971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21 hypotheses with secondary importance (11%)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92A3A2-577B-4DFA-B3F0-443646F30BBD}"/>
              </a:ext>
            </a:extLst>
          </p:cNvPr>
          <p:cNvSpPr/>
          <p:nvPr/>
        </p:nvSpPr>
        <p:spPr>
          <a:xfrm>
            <a:off x="6970785" y="3914132"/>
            <a:ext cx="2362574" cy="97971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36 hypotheses with unspecified importance (20%)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BBFD6B-55B3-401A-A41F-E31D2C067BC8}"/>
              </a:ext>
            </a:extLst>
          </p:cNvPr>
          <p:cNvSpPr/>
          <p:nvPr/>
        </p:nvSpPr>
        <p:spPr>
          <a:xfrm>
            <a:off x="4292909" y="4559065"/>
            <a:ext cx="2224278" cy="97971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 hypotheses with primary importance (0%)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4CFD36-31CE-48DC-855E-4C5D6987D60A}"/>
              </a:ext>
            </a:extLst>
          </p:cNvPr>
          <p:cNvSpPr/>
          <p:nvPr/>
        </p:nvSpPr>
        <p:spPr>
          <a:xfrm>
            <a:off x="7532491" y="2312145"/>
            <a:ext cx="2071397" cy="97971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126 hypotheses omitted (69%)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238E0-4776-43C4-A0F1-AB42C0FB833D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949991" y="3141185"/>
            <a:ext cx="1130637" cy="108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0D0F15-EA5F-4441-959C-5EE7122345BF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5653430" y="3141185"/>
            <a:ext cx="1663346" cy="916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43219A-0192-4BB9-B7C4-C000551E55D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5979168" y="2794804"/>
            <a:ext cx="1553323" cy="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8BAFCF-4435-4159-A7ED-38CF1214E9E0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4867029" y="3284661"/>
            <a:ext cx="538019" cy="127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0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E5E2-758A-4253-9B5F-5D5778EA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3690-44B2-4DB0-A917-FF35B96D0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14501"/>
            <a:ext cx="7020758" cy="23909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Part 1: Hypotheses</a:t>
            </a:r>
          </a:p>
          <a:p>
            <a:pPr lvl="1"/>
            <a:r>
              <a:rPr lang="en-US" dirty="0"/>
              <a:t>Specificity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Marcel van Assen (first talk)</a:t>
            </a:r>
          </a:p>
          <a:p>
            <a:pPr lvl="1"/>
            <a:r>
              <a:rPr lang="en-US" dirty="0"/>
              <a:t>Preregistration-paper consistency</a:t>
            </a:r>
          </a:p>
          <a:p>
            <a:pPr marL="320032" lvl="1" indent="0">
              <a:buNone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i="1" dirty="0">
                <a:sym typeface="Wingdings" panose="05000000000000000000" pitchFamily="2" charset="2"/>
              </a:rPr>
              <a:t>About half of preregistered hypotheses are omitted</a:t>
            </a:r>
            <a:r>
              <a:rPr lang="en-US" dirty="0">
                <a:sym typeface="Wingdings" panose="05000000000000000000" pitchFamily="2" charset="2"/>
              </a:rPr>
              <a:t>”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i="1" dirty="0">
                <a:sym typeface="Wingdings" panose="05000000000000000000" pitchFamily="2" charset="2"/>
              </a:rPr>
              <a:t>About half of studies add non-preregistered hypotheses</a:t>
            </a:r>
            <a:r>
              <a:rPr lang="en-US" dirty="0">
                <a:sym typeface="Wingdings" panose="05000000000000000000" pitchFamily="2" charset="2"/>
              </a:rPr>
              <a:t>”</a:t>
            </a:r>
            <a:endParaRPr lang="en-US" dirty="0"/>
          </a:p>
        </p:txBody>
      </p:sp>
      <p:pic>
        <p:nvPicPr>
          <p:cNvPr id="1028" name="Picture 4" descr="Bad Hypothesis Contest | badhypothesiscontest">
            <a:extLst>
              <a:ext uri="{FF2B5EF4-FFF2-40B4-BE49-F238E27FC236}">
                <a16:creationId xmlns:a16="http://schemas.microsoft.com/office/drawing/2014/main" id="{797AD666-8264-4759-80D2-381ECB6E8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569" y="1680098"/>
            <a:ext cx="2268660" cy="205506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0" name="Picture 6" descr="Mistakes in epidemiological study design in gastroenterology and how to  avoid them | UEG - United European Gastroenterology">
            <a:extLst>
              <a:ext uri="{FF2B5EF4-FFF2-40B4-BE49-F238E27FC236}">
                <a16:creationId xmlns:a16="http://schemas.microsoft.com/office/drawing/2014/main" id="{AAB53147-8A0A-4B53-BEB6-27F0279C8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87" y="4498272"/>
            <a:ext cx="3644042" cy="198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21880E-B1D8-43A8-974F-46E4EBFA8589}"/>
              </a:ext>
            </a:extLst>
          </p:cNvPr>
          <p:cNvSpPr txBox="1">
            <a:spLocks/>
          </p:cNvSpPr>
          <p:nvPr/>
        </p:nvSpPr>
        <p:spPr>
          <a:xfrm>
            <a:off x="1066800" y="4534973"/>
            <a:ext cx="5728560" cy="191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13" indent="-274313" algn="l" defTabSz="914377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45" indent="-274313" algn="l" defTabSz="914377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58" indent="-228594" algn="l" defTabSz="914377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690" indent="-228594" algn="l" defTabSz="914377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285" indent="-228594" algn="l" defTabSz="914377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879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473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067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 2: Other study elements</a:t>
            </a:r>
          </a:p>
          <a:p>
            <a:pPr lvl="1"/>
            <a:r>
              <a:rPr lang="en-US" dirty="0"/>
              <a:t>Specificity</a:t>
            </a:r>
          </a:p>
          <a:p>
            <a:pPr lvl="1"/>
            <a:r>
              <a:rPr lang="en-US" dirty="0"/>
              <a:t>Preregistration-paper consistency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73D111-6824-48C1-B51C-A3463FC7F9AE}"/>
              </a:ext>
            </a:extLst>
          </p:cNvPr>
          <p:cNvSpPr txBox="1"/>
          <p:nvPr/>
        </p:nvSpPr>
        <p:spPr>
          <a:xfrm>
            <a:off x="8054723" y="3735164"/>
            <a:ext cx="3728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https://www.elisevanderpol.nl/badhypothesiscontest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5F7474-7795-4E79-93A5-0A473BA504F3}"/>
              </a:ext>
            </a:extLst>
          </p:cNvPr>
          <p:cNvCxnSpPr>
            <a:cxnSpLocks/>
          </p:cNvCxnSpPr>
          <p:nvPr/>
        </p:nvCxnSpPr>
        <p:spPr>
          <a:xfrm>
            <a:off x="5237825" y="2610035"/>
            <a:ext cx="3346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227A0F-BF9F-4F2B-9E47-EB3C519EF509}"/>
              </a:ext>
            </a:extLst>
          </p:cNvPr>
          <p:cNvCxnSpPr>
            <a:cxnSpLocks/>
          </p:cNvCxnSpPr>
          <p:nvPr/>
        </p:nvCxnSpPr>
        <p:spPr>
          <a:xfrm>
            <a:off x="7183515" y="3588058"/>
            <a:ext cx="14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4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63B3-29F7-4FC5-901B-562C274C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Hypothesis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E0F59-D0BF-4B4A-9FD9-141C6D0C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500"/>
            <a:ext cx="10058400" cy="3033963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u="sng" dirty="0"/>
              <a:t>Identifying hypotheses</a:t>
            </a:r>
            <a:r>
              <a:rPr lang="en-US" dirty="0"/>
              <a:t>:</a:t>
            </a:r>
          </a:p>
          <a:p>
            <a:r>
              <a:rPr lang="en-US" dirty="0"/>
              <a:t>Search for separate Hypothesis section</a:t>
            </a:r>
          </a:p>
          <a:p>
            <a:r>
              <a:rPr lang="en-US" dirty="0"/>
              <a:t>Search for keywords in running text: “</a:t>
            </a:r>
            <a:r>
              <a:rPr lang="en-US" dirty="0" err="1"/>
              <a:t>replicat</a:t>
            </a:r>
            <a:r>
              <a:rPr lang="en-US" dirty="0"/>
              <a:t>” (for replication studies), “</a:t>
            </a:r>
            <a:r>
              <a:rPr lang="en-US" dirty="0" err="1"/>
              <a:t>hypothes</a:t>
            </a:r>
            <a:r>
              <a:rPr lang="en-US" dirty="0"/>
              <a:t>”, "</a:t>
            </a:r>
            <a:r>
              <a:rPr lang="en-US" dirty="0" err="1"/>
              <a:t>investigat</a:t>
            </a:r>
            <a:r>
              <a:rPr lang="en-US" dirty="0"/>
              <a:t>", “test”, “predict”, “</a:t>
            </a:r>
            <a:r>
              <a:rPr lang="en-US" dirty="0" err="1"/>
              <a:t>examin</a:t>
            </a:r>
            <a:r>
              <a:rPr lang="en-US" dirty="0"/>
              <a:t>”, and “expect”</a:t>
            </a:r>
          </a:p>
          <a:p>
            <a:r>
              <a:rPr lang="en-US" dirty="0"/>
              <a:t>Include a prediction regarding the relationship between two or more variables (or between a variable and a proposed value)</a:t>
            </a:r>
          </a:p>
          <a:p>
            <a:r>
              <a:rPr lang="en-US" dirty="0"/>
              <a:t>Add control variables and different operationalizations from other sections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64C1E-48FD-45E9-BFA5-CDDB89DAE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922" y="4748463"/>
            <a:ext cx="3612889" cy="18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9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Selective Hypothesis Reporting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0190B7-B189-466F-B905-0F82DD487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33227"/>
              </p:ext>
            </p:extLst>
          </p:nvPr>
        </p:nvGraphicFramePr>
        <p:xfrm>
          <a:off x="1227221" y="2740971"/>
          <a:ext cx="92718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180">
                  <a:extLst>
                    <a:ext uri="{9D8B030D-6E8A-4147-A177-3AD203B41FA5}">
                      <a16:colId xmlns:a16="http://schemas.microsoft.com/office/drawing/2014/main" val="4224874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1992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348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Omitted hypotheses (intro)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Omitted hypotheses (results)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4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Added 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96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6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Omitted Hypotheses and Added Hypotheses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8E34E8-382D-48CB-A67A-FE0CA962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44" y="4858754"/>
            <a:ext cx="10411572" cy="7238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Results might be skewed because of low quality hypotheses in preregistrations 									(and papers)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7C3E73E-7558-499A-A05D-C86FB675E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72003"/>
              </p:ext>
            </p:extLst>
          </p:nvPr>
        </p:nvGraphicFramePr>
        <p:xfrm>
          <a:off x="1227221" y="2997644"/>
          <a:ext cx="92718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180">
                  <a:extLst>
                    <a:ext uri="{9D8B030D-6E8A-4147-A177-3AD203B41FA5}">
                      <a16:colId xmlns:a16="http://schemas.microsoft.com/office/drawing/2014/main" val="4224874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1992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49348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# SRH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# studies with SRH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Omitted hypotheses (intro)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964 / 2,177 (44%)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238 / 467 (51%)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41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Omitted hypotheses (results)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1,015 / 2,177 (47%)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224 / 467 (48%)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40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Added hypotheses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221 / 398 (56%)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99641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D9E5BD-9164-46D1-B802-0C83F978CB44}"/>
              </a:ext>
            </a:extLst>
          </p:cNvPr>
          <p:cNvSpPr txBox="1">
            <a:spLocks/>
          </p:cNvSpPr>
          <p:nvPr/>
        </p:nvSpPr>
        <p:spPr>
          <a:xfrm>
            <a:off x="1066800" y="1714501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13" indent="-274313" algn="l" defTabSz="914377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45" indent="-274313" algn="l" defTabSz="914377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58" indent="-228594" algn="l" defTabSz="914377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690" indent="-228594" algn="l" defTabSz="914377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285" indent="-228594" algn="l" defTabSz="914377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879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473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067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228594" algn="l" defTabSz="914377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collected from 467 out of 484 (97%) preregistration-study pairs (PSPs)</a:t>
            </a:r>
          </a:p>
          <a:p>
            <a:r>
              <a:rPr lang="en-US" dirty="0"/>
              <a:t>Data collected for 2,177 hypotheses (4.6 per PSP)</a:t>
            </a:r>
          </a:p>
        </p:txBody>
      </p:sp>
    </p:spTree>
    <p:extLst>
      <p:ext uri="{BB962C8B-B14F-4D97-AF65-F5344CB8AC3E}">
        <p14:creationId xmlns:p14="http://schemas.microsoft.com/office/powerpoint/2010/main" val="155013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C72-B8E9-48FD-A12D-E12A107B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 with a direction change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9D3C75-34BF-48CF-A393-5446EA8612B8}"/>
              </a:ext>
            </a:extLst>
          </p:cNvPr>
          <p:cNvSpPr/>
          <p:nvPr/>
        </p:nvSpPr>
        <p:spPr>
          <a:xfrm>
            <a:off x="3754890" y="2304947"/>
            <a:ext cx="2224278" cy="979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2,177 hypotheses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39798B-EF8D-44CC-AFE6-A8DE3D544943}"/>
              </a:ext>
            </a:extLst>
          </p:cNvPr>
          <p:cNvSpPr/>
          <p:nvPr/>
        </p:nvSpPr>
        <p:spPr>
          <a:xfrm>
            <a:off x="1888799" y="4228867"/>
            <a:ext cx="2122383" cy="97971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1,057 hypotheses with the same direction (49%)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BBFD6B-55B3-401A-A41F-E31D2C067BC8}"/>
              </a:ext>
            </a:extLst>
          </p:cNvPr>
          <p:cNvSpPr/>
          <p:nvPr/>
        </p:nvSpPr>
        <p:spPr>
          <a:xfrm>
            <a:off x="4292909" y="4559065"/>
            <a:ext cx="2224278" cy="97971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156 hypotheses with a different direction (7%)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4CFD36-31CE-48DC-855E-4C5D6987D60A}"/>
              </a:ext>
            </a:extLst>
          </p:cNvPr>
          <p:cNvSpPr/>
          <p:nvPr/>
        </p:nvSpPr>
        <p:spPr>
          <a:xfrm>
            <a:off x="7532491" y="2312145"/>
            <a:ext cx="2071397" cy="979714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964 hypotheses omitted (44%)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238E0-4776-43C4-A0F1-AB42C0FB833D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2949991" y="3141185"/>
            <a:ext cx="1130637" cy="1087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43219A-0192-4BB9-B7C4-C000551E55D1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5979168" y="2794804"/>
            <a:ext cx="1553323" cy="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8BAFCF-4435-4159-A7ED-38CF1214E9E0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4867029" y="3284661"/>
            <a:ext cx="538019" cy="127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09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28FF-9EB3-45CF-BC00-8B4BE1B2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direction change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B0184A-AF16-4126-912B-54D5DADD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876" y="2342583"/>
            <a:ext cx="5904247" cy="1884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D519A4-DF39-478B-BA89-D25C7A82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76" y="4660967"/>
            <a:ext cx="5904247" cy="926883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0FBDBB43-8975-4280-993F-10A4175BE6EE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Preregistration: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		Paper: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9E28D8-C355-44E1-A9E6-5E9843190C16}"/>
              </a:ext>
            </a:extLst>
          </p:cNvPr>
          <p:cNvCxnSpPr/>
          <p:nvPr/>
        </p:nvCxnSpPr>
        <p:spPr>
          <a:xfrm>
            <a:off x="4160939" y="2575420"/>
            <a:ext cx="41609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395514-64BB-4D55-A6CC-EC3B16C89ADF}"/>
              </a:ext>
            </a:extLst>
          </p:cNvPr>
          <p:cNvCxnSpPr>
            <a:cxnSpLocks/>
          </p:cNvCxnSpPr>
          <p:nvPr/>
        </p:nvCxnSpPr>
        <p:spPr>
          <a:xfrm>
            <a:off x="3305262" y="2912378"/>
            <a:ext cx="24983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0F43C1-7AF9-441F-ACE1-184DFEE59E40}"/>
              </a:ext>
            </a:extLst>
          </p:cNvPr>
          <p:cNvCxnSpPr>
            <a:cxnSpLocks/>
          </p:cNvCxnSpPr>
          <p:nvPr/>
        </p:nvCxnSpPr>
        <p:spPr>
          <a:xfrm>
            <a:off x="5722690" y="4876800"/>
            <a:ext cx="30284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B91940-4CC6-48BB-B72F-78F41296B87C}"/>
              </a:ext>
            </a:extLst>
          </p:cNvPr>
          <p:cNvCxnSpPr>
            <a:cxnSpLocks/>
          </p:cNvCxnSpPr>
          <p:nvPr/>
        </p:nvCxnSpPr>
        <p:spPr>
          <a:xfrm>
            <a:off x="3366782" y="5096312"/>
            <a:ext cx="51312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7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ience Project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60.potx" id="{B0D06C54-B873-49D2-AD73-EE9BB8599BFF}" vid="{334807F6-B3E0-4323-AC38-BDC7A606DA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5933</TotalTime>
  <Words>913</Words>
  <Application>Microsoft Office PowerPoint</Application>
  <PresentationFormat>Widescreen</PresentationFormat>
  <Paragraphs>196</Paragraphs>
  <Slides>31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Wingdings 2</vt:lpstr>
      <vt:lpstr>Simple Light</vt:lpstr>
      <vt:lpstr>Science Project 16x9</vt:lpstr>
      <vt:lpstr>The effectiveness of preregistration  in psychology</vt:lpstr>
      <vt:lpstr>What is preregistration effectiveness?</vt:lpstr>
      <vt:lpstr>Sample</vt:lpstr>
      <vt:lpstr>Design</vt:lpstr>
      <vt:lpstr>Selective Hypothesis Reporting</vt:lpstr>
      <vt:lpstr>Types of Selective Hypothesis Reporting</vt:lpstr>
      <vt:lpstr>Omitted Hypotheses and Added Hypotheses</vt:lpstr>
      <vt:lpstr>Hypotheses with a direction change</vt:lpstr>
      <vt:lpstr>Example of a direction change</vt:lpstr>
      <vt:lpstr>Beyond Selective Hypothesis Reporting</vt:lpstr>
      <vt:lpstr>Part 2 -Study Elements</vt:lpstr>
      <vt:lpstr>Specificity – Independent Variable</vt:lpstr>
      <vt:lpstr>Consistency – Independent Variable</vt:lpstr>
      <vt:lpstr>Specificity – Independent Variable</vt:lpstr>
      <vt:lpstr>Consistency – Independent Variable</vt:lpstr>
      <vt:lpstr>Specificity – Dependent Variable</vt:lpstr>
      <vt:lpstr>Consistency – Dependent Variable</vt:lpstr>
      <vt:lpstr>Specificity - Data Collection Procedure</vt:lpstr>
      <vt:lpstr>Consistency - Sample Size Differences</vt:lpstr>
      <vt:lpstr>Consistency - Sample Size Differences</vt:lpstr>
      <vt:lpstr>Specificity - Statistical Model</vt:lpstr>
      <vt:lpstr>Consistency – Statistical Model</vt:lpstr>
      <vt:lpstr>Specificity - Inference Criteria</vt:lpstr>
      <vt:lpstr>Consistency – Inference Criteria</vt:lpstr>
      <vt:lpstr>Proportion of supported hypotheses</vt:lpstr>
      <vt:lpstr>Conclusions</vt:lpstr>
      <vt:lpstr>To reap the benefits of preregistration, preregistration producibility and paper reproducibility should be significantly improved</vt:lpstr>
      <vt:lpstr>Co-authors</vt:lpstr>
      <vt:lpstr>This is the final slide of this talk</vt:lpstr>
      <vt:lpstr>Hypotheses with a status change</vt:lpstr>
      <vt:lpstr>Hypotheses with a status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effectiveness of preregistration in psychology</dc:title>
  <dc:creator>Olmo van den Akker</dc:creator>
  <cp:lastModifiedBy>Olmo van den Akker</cp:lastModifiedBy>
  <cp:revision>30</cp:revision>
  <dcterms:created xsi:type="dcterms:W3CDTF">2021-09-20T21:47:33Z</dcterms:created>
  <dcterms:modified xsi:type="dcterms:W3CDTF">2021-09-25T16:26:10Z</dcterms:modified>
</cp:coreProperties>
</file>