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17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533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990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418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82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209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777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577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762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587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5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6E179F-ED05-4587-B530-F15FEF778F56}"/>
              </a:ext>
            </a:extLst>
          </p:cNvPr>
          <p:cNvSpPr txBox="1"/>
          <p:nvPr/>
        </p:nvSpPr>
        <p:spPr>
          <a:xfrm>
            <a:off x="2982684" y="2971800"/>
            <a:ext cx="6030685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err="1">
                <a:solidFill>
                  <a:srgbClr val="FFFFFF"/>
                </a:solidFill>
                <a:latin typeface="arial"/>
                <a:cs typeface="arial"/>
              </a:rPr>
              <a:t>Inglês</a:t>
            </a:r>
            <a:r>
              <a:rPr lang="en-US" sz="4000" b="1" dirty="0">
                <a:solidFill>
                  <a:srgbClr val="FFFFFF"/>
                </a:solidFill>
                <a:latin typeface="arial"/>
                <a:cs typeface="arial"/>
              </a:rPr>
              <a:t> Instrumental</a:t>
            </a:r>
          </a:p>
          <a:p>
            <a:pPr algn="ctr"/>
            <a:endParaRPr lang="en-US" sz="4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616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A4269F-9BAB-46E6-883B-823CAA5F95FF}"/>
              </a:ext>
            </a:extLst>
          </p:cNvPr>
          <p:cNvSpPr txBox="1"/>
          <p:nvPr/>
        </p:nvSpPr>
        <p:spPr>
          <a:xfrm>
            <a:off x="348342" y="1567544"/>
            <a:ext cx="11430000" cy="34009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500" b="1" dirty="0">
                <a:solidFill>
                  <a:srgbClr val="FFFFFF"/>
                </a:solidFill>
                <a:latin typeface="arial"/>
                <a:cs typeface="arial"/>
              </a:rPr>
              <a:t>O que </a:t>
            </a:r>
            <a:r>
              <a:rPr lang="en-US" sz="2500" b="1" dirty="0" err="1">
                <a:solidFill>
                  <a:srgbClr val="FFFFFF"/>
                </a:solidFill>
                <a:latin typeface="arial"/>
                <a:cs typeface="arial"/>
              </a:rPr>
              <a:t>são</a:t>
            </a:r>
            <a:r>
              <a:rPr lang="en-US"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arial"/>
                <a:cs typeface="arial"/>
              </a:rPr>
              <a:t>palavras</a:t>
            </a:r>
            <a:r>
              <a:rPr lang="en-US"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arial"/>
                <a:cs typeface="arial"/>
              </a:rPr>
              <a:t>cognatas</a:t>
            </a:r>
            <a:r>
              <a:rPr lang="en-US" sz="2500" b="1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</a:p>
          <a:p>
            <a:pPr algn="just"/>
            <a:endParaRPr lang="en-US" sz="25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algn="just"/>
            <a:r>
              <a:rPr lang="en-US" dirty="0" err="1">
                <a:solidFill>
                  <a:srgbClr val="FFFFFF"/>
                </a:solidFill>
                <a:latin typeface="25"/>
                <a:cs typeface="arial"/>
              </a:rPr>
              <a:t>Palavras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25"/>
                <a:cs typeface="arial"/>
              </a:rPr>
              <a:t>Cognatas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25"/>
                <a:cs typeface="arial"/>
              </a:rPr>
              <a:t>são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25"/>
                <a:cs typeface="arial"/>
              </a:rPr>
              <a:t>aquelas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que </a:t>
            </a:r>
            <a:r>
              <a:rPr lang="en-US" dirty="0" err="1">
                <a:solidFill>
                  <a:srgbClr val="FFFFFF"/>
                </a:solidFill>
                <a:latin typeface="25"/>
                <a:cs typeface="arial"/>
              </a:rPr>
              <a:t>possuem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25"/>
                <a:cs typeface="arial"/>
              </a:rPr>
              <a:t>mesma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25"/>
                <a:cs typeface="arial"/>
              </a:rPr>
              <a:t>origem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que as que </a:t>
            </a:r>
            <a:r>
              <a:rPr lang="en-US" dirty="0" err="1">
                <a:solidFill>
                  <a:srgbClr val="FFFFFF"/>
                </a:solidFill>
                <a:latin typeface="25"/>
                <a:cs typeface="arial"/>
              </a:rPr>
              <a:t>usamos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25"/>
                <a:cs typeface="arial"/>
              </a:rPr>
              <a:t>em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25"/>
                <a:cs typeface="arial"/>
              </a:rPr>
              <a:t>português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. Com </a:t>
            </a:r>
            <a:r>
              <a:rPr lang="en-US" dirty="0" err="1">
                <a:solidFill>
                  <a:srgbClr val="FFFFFF"/>
                </a:solidFill>
                <a:latin typeface="25"/>
                <a:cs typeface="arial"/>
              </a:rPr>
              <a:t>isso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, as </a:t>
            </a:r>
            <a:r>
              <a:rPr lang="en-US" dirty="0" err="1">
                <a:solidFill>
                  <a:srgbClr val="FFFFFF"/>
                </a:solidFill>
                <a:latin typeface="25"/>
                <a:cs typeface="arial"/>
              </a:rPr>
              <a:t>grafias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25"/>
                <a:cs typeface="arial"/>
              </a:rPr>
              <a:t>são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25"/>
                <a:cs typeface="arial"/>
              </a:rPr>
              <a:t>iguais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25"/>
                <a:cs typeface="arial"/>
              </a:rPr>
              <a:t>ou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25"/>
                <a:cs typeface="arial"/>
              </a:rPr>
              <a:t>semelhantes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e o </a:t>
            </a:r>
            <a:r>
              <a:rPr lang="en-US" dirty="0" err="1">
                <a:solidFill>
                  <a:srgbClr val="FFFFFF"/>
                </a:solidFill>
                <a:latin typeface="25"/>
                <a:cs typeface="arial"/>
              </a:rPr>
              <a:t>significado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é o </a:t>
            </a:r>
            <a:r>
              <a:rPr lang="en-US" dirty="0" err="1">
                <a:solidFill>
                  <a:srgbClr val="FFFFFF"/>
                </a:solidFill>
                <a:latin typeface="25"/>
                <a:cs typeface="arial"/>
              </a:rPr>
              <a:t>mesmo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, no </a:t>
            </a:r>
            <a:r>
              <a:rPr lang="en-US" dirty="0" err="1">
                <a:solidFill>
                  <a:srgbClr val="FFFFFF"/>
                </a:solidFill>
                <a:latin typeface="25"/>
                <a:cs typeface="arial"/>
              </a:rPr>
              <a:t>máximo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com </a:t>
            </a:r>
            <a:r>
              <a:rPr lang="en-US" dirty="0" err="1">
                <a:solidFill>
                  <a:srgbClr val="FFFFFF"/>
                </a:solidFill>
                <a:latin typeface="25"/>
                <a:cs typeface="arial"/>
              </a:rPr>
              <a:t>pequenas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25"/>
                <a:cs typeface="arial"/>
              </a:rPr>
              <a:t>discrepâncias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.</a:t>
            </a:r>
          </a:p>
          <a:p>
            <a:pPr algn="just"/>
            <a:endParaRPr lang="en-US" dirty="0">
              <a:solidFill>
                <a:srgbClr val="FFFFFF"/>
              </a:solidFill>
              <a:latin typeface="25"/>
              <a:cs typeface="arial"/>
            </a:endParaRPr>
          </a:p>
          <a:p>
            <a:pPr algn="just"/>
            <a:endParaRPr lang="en-US" sz="2500" dirty="0">
              <a:solidFill>
                <a:srgbClr val="FFFFFF"/>
              </a:solidFill>
              <a:latin typeface="25"/>
              <a:cs typeface="arial"/>
            </a:endParaRPr>
          </a:p>
          <a:p>
            <a:pPr algn="just"/>
            <a:r>
              <a:rPr lang="en-US" sz="2500" b="1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lang="en-US" sz="2500" b="1" dirty="0" err="1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lang="en-US"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arial"/>
                <a:cs typeface="arial"/>
              </a:rPr>
              <a:t>falsos</a:t>
            </a:r>
            <a:r>
              <a:rPr lang="en-US"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arial"/>
                <a:cs typeface="arial"/>
              </a:rPr>
              <a:t>cognatos</a:t>
            </a:r>
            <a:r>
              <a:rPr lang="en-US" sz="2500" b="1" dirty="0">
                <a:solidFill>
                  <a:srgbClr val="FFFFFF"/>
                </a:solidFill>
                <a:latin typeface="arial"/>
                <a:cs typeface="arial"/>
              </a:rPr>
              <a:t> ?</a:t>
            </a:r>
          </a:p>
          <a:p>
            <a:pPr algn="just"/>
            <a:endParaRPr lang="en-US" sz="25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algn="just"/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Falsos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cognatos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são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palavras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cuja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grafia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em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dois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idiomas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é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semelhante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, mas a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origem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em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ambas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as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línguas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é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distinta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,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fazendo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com o que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o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significado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das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palavras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em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idiomas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diferentes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apresente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 </a:t>
            </a:r>
            <a:r>
              <a:rPr lang="en-US" err="1">
                <a:solidFill>
                  <a:srgbClr val="FFFFFF"/>
                </a:solidFill>
                <a:latin typeface="25"/>
                <a:cs typeface="arial"/>
              </a:rPr>
              <a:t>divergências</a:t>
            </a:r>
            <a:r>
              <a:rPr lang="en-US" dirty="0">
                <a:solidFill>
                  <a:srgbClr val="FFFFFF"/>
                </a:solidFill>
                <a:latin typeface="25"/>
                <a:cs typeface="arial"/>
              </a:rPr>
              <a:t>.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3391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A4269F-9BAB-46E6-883B-823CAA5F95FF}"/>
              </a:ext>
            </a:extLst>
          </p:cNvPr>
          <p:cNvSpPr txBox="1"/>
          <p:nvPr/>
        </p:nvSpPr>
        <p:spPr>
          <a:xfrm>
            <a:off x="6259287" y="2002973"/>
            <a:ext cx="3320143" cy="31393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Human: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humano</a:t>
            </a:r>
            <a:endParaRPr lang="en-US" dirty="0" err="1"/>
          </a:p>
          <a:p>
            <a:pPr marL="285750" indent="-285750" algn="just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Television: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televisão</a:t>
            </a:r>
            <a:endParaRPr lang="en-US" dirty="0" err="1"/>
          </a:p>
          <a:p>
            <a:pPr marL="285750" indent="-285750" algn="just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Regular: regular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Offensive: </a:t>
            </a:r>
            <a:r>
              <a:rPr lang="en-US" err="1">
                <a:solidFill>
                  <a:srgbClr val="FFFFFF"/>
                </a:solidFill>
                <a:latin typeface="arial"/>
                <a:cs typeface="arial"/>
              </a:rPr>
              <a:t>ofensivo</a:t>
            </a:r>
            <a:endParaRPr lang="en-US" err="1"/>
          </a:p>
          <a:p>
            <a:pPr marL="285750" indent="-285750" algn="just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Future: </a:t>
            </a:r>
            <a:r>
              <a:rPr lang="en-US" err="1">
                <a:solidFill>
                  <a:srgbClr val="FFFFFF"/>
                </a:solidFill>
                <a:latin typeface="arial"/>
                <a:cs typeface="arial"/>
              </a:rPr>
              <a:t>futuro</a:t>
            </a:r>
            <a:endParaRPr lang="en-US" err="1">
              <a:solidFill>
                <a:srgbClr val="000000"/>
              </a:solidFill>
              <a:latin typeface="Calibri Light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Garage: </a:t>
            </a:r>
            <a:r>
              <a:rPr lang="en-US" err="1">
                <a:solidFill>
                  <a:srgbClr val="FFFFFF"/>
                </a:solidFill>
                <a:latin typeface="arial"/>
                <a:cs typeface="arial"/>
              </a:rPr>
              <a:t>garagem</a:t>
            </a:r>
            <a:endParaRPr lang="en-US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FC7C039-4DFF-4F06-9039-5816484B352D}"/>
              </a:ext>
            </a:extLst>
          </p:cNvPr>
          <p:cNvSpPr txBox="1"/>
          <p:nvPr/>
        </p:nvSpPr>
        <p:spPr>
          <a:xfrm>
            <a:off x="2558143" y="2002972"/>
            <a:ext cx="3396342" cy="3693319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Segoe UI"/>
              </a:rPr>
              <a:t>Creation: </a:t>
            </a:r>
            <a:r>
              <a:rPr lang="en-US" dirty="0" err="1">
                <a:solidFill>
                  <a:srgbClr val="FFFFFF"/>
                </a:solidFill>
                <a:latin typeface="arial"/>
                <a:cs typeface="Segoe UI"/>
              </a:rPr>
              <a:t>criação</a:t>
            </a:r>
            <a:r>
              <a:rPr lang="en-US" dirty="0">
                <a:latin typeface="arial"/>
                <a:cs typeface="Segoe UI"/>
              </a:rPr>
              <a:t>​​</a:t>
            </a:r>
            <a:endParaRPr lang="en-US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Segoe UI"/>
              </a:rPr>
              <a:t>Comedy: </a:t>
            </a:r>
            <a:r>
              <a:rPr lang="en-US" dirty="0" err="1">
                <a:solidFill>
                  <a:srgbClr val="FFFFFF"/>
                </a:solidFill>
                <a:latin typeface="arial"/>
                <a:cs typeface="Segoe UI"/>
              </a:rPr>
              <a:t>comédia</a:t>
            </a:r>
            <a:r>
              <a:rPr lang="en-US" dirty="0">
                <a:latin typeface="arial"/>
                <a:cs typeface="Segoe UI"/>
              </a:rPr>
              <a:t>​</a:t>
            </a:r>
            <a:endParaRPr lang="en-US" dirty="0">
              <a:latin typeface="Segoe UI"/>
              <a:cs typeface="Segoe UI"/>
            </a:endParaRPr>
          </a:p>
          <a:p>
            <a:pPr algn="just"/>
            <a:r>
              <a:rPr lang="en-US" dirty="0">
                <a:latin typeface="arial"/>
                <a:cs typeface="Segoe UI"/>
              </a:rPr>
              <a:t>​</a:t>
            </a:r>
            <a:endParaRPr lang="en-US" dirty="0">
              <a:latin typeface="Segoe UI"/>
              <a:cs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Segoe UI"/>
              </a:rPr>
              <a:t>Competition: </a:t>
            </a:r>
            <a:r>
              <a:rPr lang="en-US" dirty="0" err="1">
                <a:solidFill>
                  <a:srgbClr val="FFFFFF"/>
                </a:solidFill>
                <a:latin typeface="arial"/>
                <a:cs typeface="Segoe UI"/>
              </a:rPr>
              <a:t>competição</a:t>
            </a:r>
            <a:r>
              <a:rPr lang="en-US" dirty="0">
                <a:latin typeface="arial"/>
                <a:cs typeface="Segoe UI"/>
              </a:rPr>
              <a:t>​</a:t>
            </a:r>
            <a:endParaRPr lang="en-US" dirty="0">
              <a:latin typeface="Segoe UI"/>
              <a:cs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en-US" dirty="0">
              <a:latin typeface="Segoe UI"/>
              <a:cs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Segoe UI"/>
              </a:rPr>
              <a:t>Composition: </a:t>
            </a:r>
            <a:r>
              <a:rPr lang="en-US" err="1">
                <a:solidFill>
                  <a:srgbClr val="FFFFFF"/>
                </a:solidFill>
                <a:latin typeface="arial"/>
                <a:cs typeface="Segoe UI"/>
              </a:rPr>
              <a:t>composição</a:t>
            </a:r>
            <a:r>
              <a:rPr lang="en-US" dirty="0">
                <a:latin typeface="arial"/>
                <a:cs typeface="Segoe UI"/>
              </a:rPr>
              <a:t>​</a:t>
            </a:r>
            <a:endParaRPr lang="en-US" dirty="0">
              <a:latin typeface="Segoe UI"/>
              <a:cs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en-US" dirty="0">
              <a:latin typeface="Segoe UI"/>
              <a:cs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Segoe UI"/>
              </a:rPr>
              <a:t>Connect: </a:t>
            </a:r>
            <a:r>
              <a:rPr lang="en-US" err="1">
                <a:solidFill>
                  <a:srgbClr val="FFFFFF"/>
                </a:solidFill>
                <a:latin typeface="arial"/>
                <a:cs typeface="Segoe UI"/>
              </a:rPr>
              <a:t>conectar</a:t>
            </a:r>
            <a:r>
              <a:rPr lang="en-US" dirty="0">
                <a:latin typeface="arial"/>
                <a:cs typeface="Segoe UI"/>
              </a:rPr>
              <a:t>​</a:t>
            </a:r>
            <a:endParaRPr lang="en-US" dirty="0">
              <a:latin typeface="Segoe UI"/>
              <a:cs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en-US" dirty="0">
              <a:latin typeface="Segoe UI"/>
              <a:cs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Segoe UI"/>
              </a:rPr>
              <a:t>Idea: </a:t>
            </a:r>
            <a:r>
              <a:rPr lang="en-US" err="1">
                <a:solidFill>
                  <a:srgbClr val="FFFFFF"/>
                </a:solidFill>
                <a:latin typeface="arial"/>
                <a:cs typeface="Segoe UI"/>
              </a:rPr>
              <a:t>ideia</a:t>
            </a:r>
            <a:r>
              <a:rPr lang="en-US" dirty="0">
                <a:latin typeface="arial"/>
                <a:cs typeface="Segoe UI"/>
              </a:rPr>
              <a:t>​</a:t>
            </a:r>
            <a:endParaRPr lang="en-US" dirty="0">
              <a:latin typeface="Segoe UI"/>
              <a:cs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en-US" dirty="0">
              <a:latin typeface="Segoe UI"/>
              <a:cs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en-US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9FDAC7E-7AC0-4E20-A567-9750D7BD0D5E}"/>
              </a:ext>
            </a:extLst>
          </p:cNvPr>
          <p:cNvSpPr txBox="1"/>
          <p:nvPr/>
        </p:nvSpPr>
        <p:spPr>
          <a:xfrm>
            <a:off x="2460172" y="696686"/>
            <a:ext cx="6096000" cy="553998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>
                <a:solidFill>
                  <a:srgbClr val="FFFFFF"/>
                </a:solidFill>
                <a:latin typeface="arial"/>
              </a:rPr>
              <a:t>Cognatos:</a:t>
            </a:r>
            <a:endParaRPr lang="en-US" sz="3000" b="1"/>
          </a:p>
        </p:txBody>
      </p:sp>
    </p:spTree>
    <p:extLst>
      <p:ext uri="{BB962C8B-B14F-4D97-AF65-F5344CB8AC3E}">
        <p14:creationId xmlns:p14="http://schemas.microsoft.com/office/powerpoint/2010/main" val="368035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AFC7C039-4DFF-4F06-9039-5816484B352D}"/>
              </a:ext>
            </a:extLst>
          </p:cNvPr>
          <p:cNvSpPr txBox="1"/>
          <p:nvPr/>
        </p:nvSpPr>
        <p:spPr>
          <a:xfrm>
            <a:off x="4071257" y="1698172"/>
            <a:ext cx="3396342" cy="4247317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Segoe UI"/>
              </a:rPr>
              <a:t>pretend: </a:t>
            </a:r>
            <a:r>
              <a:rPr lang="en-US" dirty="0" err="1">
                <a:solidFill>
                  <a:srgbClr val="FFFFFF"/>
                </a:solidFill>
                <a:latin typeface="arial"/>
                <a:cs typeface="Segoe UI"/>
              </a:rPr>
              <a:t>fingir</a:t>
            </a:r>
            <a:endParaRPr lang="en-US" dirty="0" err="1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   intend: pretender</a:t>
            </a:r>
            <a:endParaRPr lang="en-US" dirty="0"/>
          </a:p>
          <a:p>
            <a:pPr algn="just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arial"/>
              <a:cs typeface="Segoe UI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Segoe UI"/>
              </a:rPr>
              <a:t>   appreciation: </a:t>
            </a:r>
            <a:r>
              <a:rPr lang="en-US" dirty="0" err="1">
                <a:solidFill>
                  <a:srgbClr val="FFFFFF"/>
                </a:solidFill>
                <a:latin typeface="arial"/>
                <a:cs typeface="Segoe UI"/>
              </a:rPr>
              <a:t>gratidão</a:t>
            </a:r>
            <a:endParaRPr lang="en-US" dirty="0" err="1"/>
          </a:p>
          <a:p>
            <a:pPr algn="just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Segoe UI"/>
              </a:rPr>
              <a:t>   argument: </a:t>
            </a:r>
            <a:r>
              <a:rPr lang="en-US" dirty="0" err="1">
                <a:solidFill>
                  <a:srgbClr val="FFFFFF"/>
                </a:solidFill>
                <a:latin typeface="arial"/>
                <a:cs typeface="Segoe UI"/>
              </a:rPr>
              <a:t>discussão</a:t>
            </a:r>
            <a:r>
              <a:rPr lang="en-US" dirty="0">
                <a:solidFill>
                  <a:srgbClr val="FFFFFF"/>
                </a:solidFill>
                <a:latin typeface="arial"/>
                <a:cs typeface="Segoe UI"/>
              </a:rPr>
              <a:t>, debate</a:t>
            </a:r>
            <a:endParaRPr lang="en-US" dirty="0"/>
          </a:p>
          <a:p>
            <a:pPr algn="just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Segoe UI"/>
              </a:rPr>
              <a:t>   assist: </a:t>
            </a:r>
            <a:r>
              <a:rPr lang="en-US" dirty="0" err="1">
                <a:solidFill>
                  <a:srgbClr val="FFFFFF"/>
                </a:solidFill>
                <a:latin typeface="arial"/>
                <a:cs typeface="Segoe UI"/>
              </a:rPr>
              <a:t>ajudar</a:t>
            </a:r>
            <a:r>
              <a:rPr lang="en-US" dirty="0">
                <a:solidFill>
                  <a:srgbClr val="FFFFFF"/>
                </a:solidFill>
                <a:latin typeface="arial"/>
                <a:cs typeface="Segoe UI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arial"/>
                <a:cs typeface="Segoe UI"/>
              </a:rPr>
              <a:t>dar</a:t>
            </a:r>
            <a:r>
              <a:rPr lang="en-US" dirty="0">
                <a:solidFill>
                  <a:srgbClr val="FFFFFF"/>
                </a:solidFill>
                <a:latin typeface="arial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Segoe UI"/>
              </a:rPr>
              <a:t>suporte</a:t>
            </a:r>
            <a:endParaRPr lang="en-US" dirty="0" err="1"/>
          </a:p>
          <a:p>
            <a:pPr algn="just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   lunch: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almoço</a:t>
            </a:r>
            <a:endParaRPr lang="en-US" dirty="0" err="1">
              <a:solidFill>
                <a:srgbClr val="000000"/>
              </a:solidFill>
              <a:latin typeface="Calibri Light"/>
              <a:cs typeface="arial"/>
            </a:endParaRPr>
          </a:p>
          <a:p>
            <a:pPr algn="just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Segoe UI"/>
              </a:rPr>
              <a:t>   medicine: </a:t>
            </a:r>
            <a:r>
              <a:rPr lang="en-US" dirty="0" err="1">
                <a:solidFill>
                  <a:srgbClr val="FFFFFF"/>
                </a:solidFill>
                <a:latin typeface="arial"/>
                <a:cs typeface="Segoe UI"/>
              </a:rPr>
              <a:t>remédio</a:t>
            </a:r>
            <a:endParaRPr lang="en-US" dirty="0" err="1"/>
          </a:p>
          <a:p>
            <a:pPr algn="just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arial"/>
                <a:cs typeface="Segoe UI"/>
              </a:rPr>
              <a:t>notice: </a:t>
            </a:r>
            <a:r>
              <a:rPr lang="en-US" dirty="0" err="1">
                <a:solidFill>
                  <a:srgbClr val="FFFFFF"/>
                </a:solidFill>
                <a:latin typeface="arial"/>
                <a:cs typeface="Segoe UI"/>
              </a:rPr>
              <a:t>notar</a:t>
            </a:r>
            <a:r>
              <a:rPr lang="en-US" dirty="0">
                <a:solidFill>
                  <a:srgbClr val="FFFFFF"/>
                </a:solidFill>
                <a:latin typeface="arial"/>
                <a:cs typeface="Segoe UI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perceber</a:t>
            </a:r>
            <a:endParaRPr lang="en-US" dirty="0" err="1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9FDAC7E-7AC0-4E20-A567-9750D7BD0D5E}"/>
              </a:ext>
            </a:extLst>
          </p:cNvPr>
          <p:cNvSpPr txBox="1"/>
          <p:nvPr/>
        </p:nvSpPr>
        <p:spPr>
          <a:xfrm>
            <a:off x="2601686" y="729343"/>
            <a:ext cx="6096000" cy="553998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FFFFFF"/>
                </a:solidFill>
                <a:latin typeface="arial"/>
              </a:rPr>
              <a:t>Falso </a:t>
            </a:r>
            <a:r>
              <a:rPr lang="en-US" sz="3000" b="1" dirty="0" err="1">
                <a:solidFill>
                  <a:srgbClr val="FFFFFF"/>
                </a:solidFill>
                <a:latin typeface="arial"/>
              </a:rPr>
              <a:t>Cognatos</a:t>
            </a:r>
            <a:r>
              <a:rPr lang="en-US" sz="3000" b="1" dirty="0">
                <a:solidFill>
                  <a:srgbClr val="FFFFFF"/>
                </a:solidFill>
                <a:latin typeface="arial"/>
              </a:rPr>
              <a:t>: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97255203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Metropolitan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Petr Barborik</dc:creator>
  <cp:lastModifiedBy>Petr Barborik</cp:lastModifiedBy>
  <cp:revision>2</cp:revision>
  <dcterms:created xsi:type="dcterms:W3CDTF">2013-08-01T08:39:32Z</dcterms:created>
  <dcterms:modified xsi:type="dcterms:W3CDTF">2018-05-03T16:55:17Z</dcterms:modified>
</cp:coreProperties>
</file>