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s Rodrigo Araújo Ribeiro" userId="3e4f057f91f142b8" providerId="Windows Live" clId="Web-{0C4685F7-E48A-49B9-BD63-9833E1285A1A}"/>
    <pc:docChg chg="addSld modSld">
      <pc:chgData name="Lukas Rodrigo Araújo Ribeiro" userId="3e4f057f91f142b8" providerId="Windows Live" clId="Web-{0C4685F7-E48A-49B9-BD63-9833E1285A1A}" dt="2018-05-10T16:34:12.463" v="74"/>
      <pc:docMkLst>
        <pc:docMk/>
      </pc:docMkLst>
      <pc:sldChg chg="modSp">
        <pc:chgData name="Lukas Rodrigo Araújo Ribeiro" userId="3e4f057f91f142b8" providerId="Windows Live" clId="Web-{0C4685F7-E48A-49B9-BD63-9833E1285A1A}" dt="2018-05-10T16:33:03.147" v="16"/>
        <pc:sldMkLst>
          <pc:docMk/>
          <pc:sldMk cId="2564731552" sldId="263"/>
        </pc:sldMkLst>
        <pc:graphicFrameChg chg="mod modGraphic">
          <ac:chgData name="Lukas Rodrigo Araújo Ribeiro" userId="3e4f057f91f142b8" providerId="Windows Live" clId="Web-{0C4685F7-E48A-49B9-BD63-9833E1285A1A}" dt="2018-05-10T16:33:03.147" v="16"/>
          <ac:graphicFrameMkLst>
            <pc:docMk/>
            <pc:sldMk cId="2564731552" sldId="263"/>
            <ac:graphicFrameMk id="10" creationId="{634EF71E-2718-4A10-ADB2-7AED7ED4ADF7}"/>
          </ac:graphicFrameMkLst>
        </pc:graphicFrameChg>
      </pc:sldChg>
      <pc:sldChg chg="modSp add replId">
        <pc:chgData name="Lukas Rodrigo Araújo Ribeiro" userId="3e4f057f91f142b8" providerId="Windows Live" clId="Web-{0C4685F7-E48A-49B9-BD63-9833E1285A1A}" dt="2018-05-10T16:33:13.991" v="30"/>
        <pc:sldMkLst>
          <pc:docMk/>
          <pc:sldMk cId="1716137687" sldId="264"/>
        </pc:sldMkLst>
        <pc:graphicFrameChg chg="mod modGraphic">
          <ac:chgData name="Lukas Rodrigo Araújo Ribeiro" userId="3e4f057f91f142b8" providerId="Windows Live" clId="Web-{0C4685F7-E48A-49B9-BD63-9833E1285A1A}" dt="2018-05-10T16:33:13.991" v="30"/>
          <ac:graphicFrameMkLst>
            <pc:docMk/>
            <pc:sldMk cId="1716137687" sldId="264"/>
            <ac:graphicFrameMk id="10" creationId="{634EF71E-2718-4A10-ADB2-7AED7ED4ADF7}"/>
          </ac:graphicFrameMkLst>
        </pc:graphicFrameChg>
      </pc:sldChg>
      <pc:sldChg chg="modSp add replId">
        <pc:chgData name="Lukas Rodrigo Araújo Ribeiro" userId="3e4f057f91f142b8" providerId="Windows Live" clId="Web-{0C4685F7-E48A-49B9-BD63-9833E1285A1A}" dt="2018-05-10T16:33:35.945" v="61"/>
        <pc:sldMkLst>
          <pc:docMk/>
          <pc:sldMk cId="1909700849" sldId="265"/>
        </pc:sldMkLst>
        <pc:graphicFrameChg chg="mod modGraphic">
          <ac:chgData name="Lukas Rodrigo Araújo Ribeiro" userId="3e4f057f91f142b8" providerId="Windows Live" clId="Web-{0C4685F7-E48A-49B9-BD63-9833E1285A1A}" dt="2018-05-10T16:33:35.945" v="61"/>
          <ac:graphicFrameMkLst>
            <pc:docMk/>
            <pc:sldMk cId="1909700849" sldId="265"/>
            <ac:graphicFrameMk id="10" creationId="{634EF71E-2718-4A10-ADB2-7AED7ED4ADF7}"/>
          </ac:graphicFrameMkLst>
        </pc:graphicFrameChg>
      </pc:sldChg>
      <pc:sldChg chg="modSp add replId">
        <pc:chgData name="Lukas Rodrigo Araújo Ribeiro" userId="3e4f057f91f142b8" providerId="Windows Live" clId="Web-{0C4685F7-E48A-49B9-BD63-9833E1285A1A}" dt="2018-05-10T16:33:48.602" v="69"/>
        <pc:sldMkLst>
          <pc:docMk/>
          <pc:sldMk cId="3465853339" sldId="266"/>
        </pc:sldMkLst>
        <pc:graphicFrameChg chg="mod modGraphic">
          <ac:chgData name="Lukas Rodrigo Araújo Ribeiro" userId="3e4f057f91f142b8" providerId="Windows Live" clId="Web-{0C4685F7-E48A-49B9-BD63-9833E1285A1A}" dt="2018-05-10T16:33:48.602" v="69"/>
          <ac:graphicFrameMkLst>
            <pc:docMk/>
            <pc:sldMk cId="3465853339" sldId="266"/>
            <ac:graphicFrameMk id="10" creationId="{634EF71E-2718-4A10-ADB2-7AED7ED4ADF7}"/>
          </ac:graphicFrameMkLst>
        </pc:graphicFrameChg>
      </pc:sldChg>
      <pc:sldChg chg="modSp add replId">
        <pc:chgData name="Lukas Rodrigo Araújo Ribeiro" userId="3e4f057f91f142b8" providerId="Windows Live" clId="Web-{0C4685F7-E48A-49B9-BD63-9833E1285A1A}" dt="2018-05-10T16:34:12.463" v="74"/>
        <pc:sldMkLst>
          <pc:docMk/>
          <pc:sldMk cId="1731701173" sldId="267"/>
        </pc:sldMkLst>
        <pc:graphicFrameChg chg="mod modGraphic">
          <ac:chgData name="Lukas Rodrigo Araújo Ribeiro" userId="3e4f057f91f142b8" providerId="Windows Live" clId="Web-{0C4685F7-E48A-49B9-BD63-9833E1285A1A}" dt="2018-05-10T16:34:12.463" v="74"/>
          <ac:graphicFrameMkLst>
            <pc:docMk/>
            <pc:sldMk cId="1731701173" sldId="267"/>
            <ac:graphicFrameMk id="10" creationId="{634EF71E-2718-4A10-ADB2-7AED7ED4ADF7}"/>
          </ac:graphicFrameMkLst>
        </pc:graphicFrameChg>
      </pc:sldChg>
      <pc:sldChg chg="add replId">
        <pc:chgData name="Lukas Rodrigo Araújo Ribeiro" userId="3e4f057f91f142b8" providerId="Windows Live" clId="Web-{0C4685F7-E48A-49B9-BD63-9833E1285A1A}" dt="2018-05-10T16:33:56.290" v="70"/>
        <pc:sldMkLst>
          <pc:docMk/>
          <pc:sldMk cId="452404436" sldId="268"/>
        </pc:sldMkLst>
      </pc:sldChg>
    </pc:docChg>
  </pc:docChgLst>
  <pc:docChgLst>
    <pc:chgData name="Lukas Rodrigo Araújo Ribeiro" userId="3e4f057f91f142b8" providerId="Windows Live" clId="Web-{77408F43-CEDD-490E-B991-2BC01F6CAD97}"/>
    <pc:docChg chg="modSld">
      <pc:chgData name="Lukas Rodrigo Araújo Ribeiro" userId="3e4f057f91f142b8" providerId="Windows Live" clId="Web-{77408F43-CEDD-490E-B991-2BC01F6CAD97}" dt="2018-05-10T17:02:31.113" v="53"/>
      <pc:docMkLst>
        <pc:docMk/>
      </pc:docMkLst>
      <pc:sldChg chg="modSp">
        <pc:chgData name="Lukas Rodrigo Araújo Ribeiro" userId="3e4f057f91f142b8" providerId="Windows Live" clId="Web-{77408F43-CEDD-490E-B991-2BC01F6CAD97}" dt="2018-05-10T17:01:42.612" v="23"/>
        <pc:sldMkLst>
          <pc:docMk/>
          <pc:sldMk cId="934714917" sldId="257"/>
        </pc:sldMkLst>
        <pc:graphicFrameChg chg="mod modGraphic">
          <ac:chgData name="Lukas Rodrigo Araújo Ribeiro" userId="3e4f057f91f142b8" providerId="Windows Live" clId="Web-{77408F43-CEDD-490E-B991-2BC01F6CAD97}" dt="2018-05-10T17:01:42.612" v="23"/>
          <ac:graphicFrameMkLst>
            <pc:docMk/>
            <pc:sldMk cId="934714917" sldId="257"/>
            <ac:graphicFrameMk id="10" creationId="{634EF71E-2718-4A10-ADB2-7AED7ED4ADF7}"/>
          </ac:graphicFrameMkLst>
        </pc:graphicFrameChg>
      </pc:sldChg>
      <pc:sldChg chg="modSp">
        <pc:chgData name="Lukas Rodrigo Araújo Ribeiro" userId="3e4f057f91f142b8" providerId="Windows Live" clId="Web-{77408F43-CEDD-490E-B991-2BC01F6CAD97}" dt="2018-05-10T17:02:08.222" v="35"/>
        <pc:sldMkLst>
          <pc:docMk/>
          <pc:sldMk cId="1020818890" sldId="258"/>
        </pc:sldMkLst>
        <pc:graphicFrameChg chg="mod modGraphic">
          <ac:chgData name="Lukas Rodrigo Araújo Ribeiro" userId="3e4f057f91f142b8" providerId="Windows Live" clId="Web-{77408F43-CEDD-490E-B991-2BC01F6CAD97}" dt="2018-05-10T17:02:08.222" v="35"/>
          <ac:graphicFrameMkLst>
            <pc:docMk/>
            <pc:sldMk cId="1020818890" sldId="258"/>
            <ac:graphicFrameMk id="10" creationId="{634EF71E-2718-4A10-ADB2-7AED7ED4ADF7}"/>
          </ac:graphicFrameMkLst>
        </pc:graphicFrameChg>
      </pc:sldChg>
      <pc:sldChg chg="modSp">
        <pc:chgData name="Lukas Rodrigo Araújo Ribeiro" userId="3e4f057f91f142b8" providerId="Windows Live" clId="Web-{77408F43-CEDD-490E-B991-2BC01F6CAD97}" dt="2018-05-10T17:02:16.628" v="41"/>
        <pc:sldMkLst>
          <pc:docMk/>
          <pc:sldMk cId="927270032" sldId="259"/>
        </pc:sldMkLst>
        <pc:graphicFrameChg chg="mod modGraphic">
          <ac:chgData name="Lukas Rodrigo Araújo Ribeiro" userId="3e4f057f91f142b8" providerId="Windows Live" clId="Web-{77408F43-CEDD-490E-B991-2BC01F6CAD97}" dt="2018-05-10T17:02:16.628" v="41"/>
          <ac:graphicFrameMkLst>
            <pc:docMk/>
            <pc:sldMk cId="927270032" sldId="259"/>
            <ac:graphicFrameMk id="10" creationId="{634EF71E-2718-4A10-ADB2-7AED7ED4ADF7}"/>
          </ac:graphicFrameMkLst>
        </pc:graphicFrameChg>
      </pc:sldChg>
      <pc:sldChg chg="modSp">
        <pc:chgData name="Lukas Rodrigo Araújo Ribeiro" userId="3e4f057f91f142b8" providerId="Windows Live" clId="Web-{77408F43-CEDD-490E-B991-2BC01F6CAD97}" dt="2018-05-10T17:02:12.941" v="39"/>
        <pc:sldMkLst>
          <pc:docMk/>
          <pc:sldMk cId="1050760465" sldId="260"/>
        </pc:sldMkLst>
        <pc:graphicFrameChg chg="mod modGraphic">
          <ac:chgData name="Lukas Rodrigo Araújo Ribeiro" userId="3e4f057f91f142b8" providerId="Windows Live" clId="Web-{77408F43-CEDD-490E-B991-2BC01F6CAD97}" dt="2018-05-10T17:02:12.941" v="39"/>
          <ac:graphicFrameMkLst>
            <pc:docMk/>
            <pc:sldMk cId="1050760465" sldId="260"/>
            <ac:graphicFrameMk id="10" creationId="{634EF71E-2718-4A10-ADB2-7AED7ED4ADF7}"/>
          </ac:graphicFrameMkLst>
        </pc:graphicFrameChg>
      </pc:sldChg>
      <pc:sldChg chg="modSp">
        <pc:chgData name="Lukas Rodrigo Araújo Ribeiro" userId="3e4f057f91f142b8" providerId="Windows Live" clId="Web-{77408F43-CEDD-490E-B991-2BC01F6CAD97}" dt="2018-05-10T17:02:22.144" v="45"/>
        <pc:sldMkLst>
          <pc:docMk/>
          <pc:sldMk cId="37718424" sldId="261"/>
        </pc:sldMkLst>
        <pc:graphicFrameChg chg="mod modGraphic">
          <ac:chgData name="Lukas Rodrigo Araújo Ribeiro" userId="3e4f057f91f142b8" providerId="Windows Live" clId="Web-{77408F43-CEDD-490E-B991-2BC01F6CAD97}" dt="2018-05-10T17:02:22.144" v="45"/>
          <ac:graphicFrameMkLst>
            <pc:docMk/>
            <pc:sldMk cId="37718424" sldId="261"/>
            <ac:graphicFrameMk id="10" creationId="{634EF71E-2718-4A10-ADB2-7AED7ED4ADF7}"/>
          </ac:graphicFrameMkLst>
        </pc:graphicFrameChg>
      </pc:sldChg>
      <pc:sldChg chg="modSp">
        <pc:chgData name="Lukas Rodrigo Araújo Ribeiro" userId="3e4f057f91f142b8" providerId="Windows Live" clId="Web-{77408F43-CEDD-490E-B991-2BC01F6CAD97}" dt="2018-05-10T17:02:31.113" v="53"/>
        <pc:sldMkLst>
          <pc:docMk/>
          <pc:sldMk cId="1729916280" sldId="262"/>
        </pc:sldMkLst>
        <pc:graphicFrameChg chg="mod modGraphic">
          <ac:chgData name="Lukas Rodrigo Araújo Ribeiro" userId="3e4f057f91f142b8" providerId="Windows Live" clId="Web-{77408F43-CEDD-490E-B991-2BC01F6CAD97}" dt="2018-05-10T17:02:31.113" v="53"/>
          <ac:graphicFrameMkLst>
            <pc:docMk/>
            <pc:sldMk cId="1729916280" sldId="262"/>
            <ac:graphicFrameMk id="10" creationId="{634EF71E-2718-4A10-ADB2-7AED7ED4ADF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8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1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3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59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1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72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5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9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31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6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20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295" y="2177141"/>
            <a:ext cx="7172694" cy="2268559"/>
          </a:xfrm>
        </p:spPr>
        <p:txBody>
          <a:bodyPr/>
          <a:lstStyle/>
          <a:p>
            <a:r>
              <a:rPr lang="en-US" dirty="0" err="1"/>
              <a:t>Inglês</a:t>
            </a:r>
            <a:r>
              <a:rPr lang="en-US" dirty="0"/>
              <a:t> Instrumental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46" y="3629852"/>
            <a:ext cx="5357600" cy="1160213"/>
          </a:xfrm>
        </p:spPr>
        <p:txBody>
          <a:bodyPr/>
          <a:lstStyle/>
          <a:p>
            <a:r>
              <a:rPr lang="en-US" sz="2400" dirty="0">
                <a:cs typeface="Arial"/>
              </a:rPr>
              <a:t>Como </a:t>
            </a:r>
            <a:r>
              <a:rPr lang="en-US" sz="2400" dirty="0" err="1">
                <a:cs typeface="Arial"/>
              </a:rPr>
              <a:t>conjugar</a:t>
            </a:r>
            <a:r>
              <a:rPr lang="en-US" sz="2400" dirty="0">
                <a:cs typeface="Arial"/>
              </a:rPr>
              <a:t> </a:t>
            </a:r>
            <a:r>
              <a:rPr lang="en-US" sz="2400" dirty="0" err="1">
                <a:cs typeface="Arial"/>
              </a:rPr>
              <a:t>verbos</a:t>
            </a:r>
            <a:r>
              <a:rPr lang="en-US" sz="2400" dirty="0">
                <a:cs typeface="Arial"/>
              </a:rPr>
              <a:t> </a:t>
            </a:r>
            <a:r>
              <a:rPr lang="en-US" sz="2400" dirty="0" err="1">
                <a:cs typeface="Arial"/>
              </a:rPr>
              <a:t>em</a:t>
            </a:r>
            <a:r>
              <a:rPr lang="en-US" sz="2400" dirty="0">
                <a:cs typeface="Arial"/>
              </a:rPr>
              <a:t> </a:t>
            </a:r>
            <a:r>
              <a:rPr lang="en-US" sz="2400" dirty="0" err="1">
                <a:cs typeface="Arial"/>
              </a:rPr>
              <a:t>Inglês</a:t>
            </a:r>
            <a:endParaRPr lang="en-US" sz="2400" dirty="0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01CB5-FFE5-4E3C-B0E0-2FE37D8788E6}"/>
              </a:ext>
            </a:extLst>
          </p:cNvPr>
          <p:cNvSpPr txBox="1"/>
          <p:nvPr/>
        </p:nvSpPr>
        <p:spPr>
          <a:xfrm>
            <a:off x="1451662" y="5527132"/>
            <a:ext cx="64770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Lukas Rodrigo Araujo Ribeiro</a:t>
            </a:r>
            <a:endParaRPr lang="en-US" sz="2400" dirty="0" err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676D-3588-4BF6-9567-24DD13D9FA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91001" y="1133248"/>
            <a:ext cx="3609522" cy="10779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solidFill>
                  <a:srgbClr val="000000"/>
                </a:solidFill>
              </a:rPr>
              <a:t>Verbos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 </a:t>
            </a:r>
            <a:r>
              <a:rPr lang="en-US" b="1" dirty="0" err="1">
                <a:solidFill>
                  <a:srgbClr val="000000"/>
                </a:solidFill>
              </a:rPr>
              <a:t>irregulares</a:t>
            </a:r>
            <a:br>
              <a:rPr lang="en-US" b="1" dirty="0">
                <a:solidFill>
                  <a:srgbClr val="000000"/>
                </a:solidFill>
                <a:ea typeface="+mj-lt"/>
                <a:cs typeface="+mj-lt"/>
              </a:rPr>
            </a:br>
            <a:r>
              <a:rPr lang="en-US" b="1" dirty="0"/>
              <a:t>  </a:t>
            </a:r>
            <a:endParaRPr lang="en-US" b="1" dirty="0">
              <a:solidFill>
                <a:srgbClr val="D5393D"/>
              </a:solidFill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34EF71E-2718-4A10-ADB2-7AED7ED4A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335677"/>
              </p:ext>
            </p:extLst>
          </p:nvPr>
        </p:nvGraphicFramePr>
        <p:xfrm>
          <a:off x="1891937" y="2199321"/>
          <a:ext cx="816864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296723667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2185635976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1488904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Verbo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Tradução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 </a:t>
                      </a:r>
                      <a:r>
                        <a:rPr lang="en-US" sz="2400" b="1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Verbo</a:t>
                      </a:r>
                      <a:r>
                        <a:rPr lang="en-US" sz="2400" b="1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 no </a:t>
                      </a:r>
                      <a:r>
                        <a:rPr lang="en-US" sz="2400" b="1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passado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62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Begin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Começar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 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Began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338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Break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Quebrar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 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Broke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929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Buy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Comprar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Bought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40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endParaRPr lang="en-US" sz="1800" b="0" i="0" u="none" strike="noStrike" noProof="0" dirty="0">
                        <a:solidFill>
                          <a:srgbClr val="FF0000"/>
                        </a:solidFill>
                        <a:latin typeface="Corbe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94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endParaRPr lang="en-US" sz="1800" b="0" i="0" u="none" strike="noStrike" noProof="0" dirty="0">
                        <a:solidFill>
                          <a:srgbClr val="FF0000"/>
                        </a:solidFill>
                        <a:latin typeface="Corbe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11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endParaRPr lang="en-US" sz="1800" b="0" i="0" u="none" strike="noStrike" noProof="0" dirty="0">
                        <a:solidFill>
                          <a:srgbClr val="FF0000"/>
                        </a:solidFill>
                        <a:latin typeface="Corbe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845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700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676D-3588-4BF6-9567-24DD13D9FA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91001" y="1133248"/>
            <a:ext cx="3609522" cy="10779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solidFill>
                  <a:srgbClr val="000000"/>
                </a:solidFill>
              </a:rPr>
              <a:t>Verbos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 </a:t>
            </a:r>
            <a:r>
              <a:rPr lang="en-US" b="1" dirty="0" err="1">
                <a:solidFill>
                  <a:srgbClr val="000000"/>
                </a:solidFill>
              </a:rPr>
              <a:t>irregulares</a:t>
            </a:r>
            <a:br>
              <a:rPr lang="en-US" b="1" dirty="0">
                <a:solidFill>
                  <a:srgbClr val="000000"/>
                </a:solidFill>
                <a:ea typeface="+mj-lt"/>
                <a:cs typeface="+mj-lt"/>
              </a:rPr>
            </a:br>
            <a:r>
              <a:rPr lang="en-US" b="1" dirty="0"/>
              <a:t>  </a:t>
            </a:r>
            <a:endParaRPr lang="en-US" b="1" dirty="0">
              <a:solidFill>
                <a:srgbClr val="D5393D"/>
              </a:solidFill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34EF71E-2718-4A10-ADB2-7AED7ED4A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939304"/>
              </p:ext>
            </p:extLst>
          </p:nvPr>
        </p:nvGraphicFramePr>
        <p:xfrm>
          <a:off x="1891937" y="2199321"/>
          <a:ext cx="816864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296723667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2185635976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1488904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Verbo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Tradução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 </a:t>
                      </a:r>
                      <a:r>
                        <a:rPr lang="en-US" sz="2400" b="1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Verbo</a:t>
                      </a:r>
                      <a:r>
                        <a:rPr lang="en-US" sz="2400" b="1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 no </a:t>
                      </a:r>
                      <a:r>
                        <a:rPr lang="en-US" sz="2400" b="1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passado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62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Begin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Começar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 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Began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338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Break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Quebrar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 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Broke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929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Buy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Comprar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Bought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40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Comer 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Ate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94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endParaRPr lang="en-US" sz="1800" b="0" i="0" u="none" strike="noStrike" noProof="0" dirty="0">
                        <a:solidFill>
                          <a:srgbClr val="FF0000"/>
                        </a:solidFill>
                        <a:latin typeface="Corbe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11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endParaRPr lang="en-US" sz="1800" b="0" i="0" u="none" strike="noStrike" noProof="0" dirty="0">
                        <a:solidFill>
                          <a:srgbClr val="FF0000"/>
                        </a:solidFill>
                        <a:latin typeface="Corbe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845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853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676D-3588-4BF6-9567-24DD13D9FA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91001" y="1133248"/>
            <a:ext cx="3609522" cy="10779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solidFill>
                  <a:srgbClr val="000000"/>
                </a:solidFill>
              </a:rPr>
              <a:t>Verbos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 </a:t>
            </a:r>
            <a:r>
              <a:rPr lang="en-US" b="1" dirty="0" err="1">
                <a:solidFill>
                  <a:srgbClr val="000000"/>
                </a:solidFill>
              </a:rPr>
              <a:t>irregulares</a:t>
            </a:r>
            <a:br>
              <a:rPr lang="en-US" b="1" dirty="0">
                <a:solidFill>
                  <a:srgbClr val="000000"/>
                </a:solidFill>
                <a:ea typeface="+mj-lt"/>
                <a:cs typeface="+mj-lt"/>
              </a:rPr>
            </a:br>
            <a:r>
              <a:rPr lang="en-US" b="1" dirty="0"/>
              <a:t>  </a:t>
            </a:r>
            <a:endParaRPr lang="en-US" b="1" dirty="0">
              <a:solidFill>
                <a:srgbClr val="D5393D"/>
              </a:solidFill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34EF71E-2718-4A10-ADB2-7AED7ED4A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595473"/>
              </p:ext>
            </p:extLst>
          </p:nvPr>
        </p:nvGraphicFramePr>
        <p:xfrm>
          <a:off x="1891937" y="2199321"/>
          <a:ext cx="816864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296723667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2185635976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1488904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Verbo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Tradução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 </a:t>
                      </a:r>
                      <a:r>
                        <a:rPr lang="en-US" sz="2400" b="1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Verbo</a:t>
                      </a:r>
                      <a:r>
                        <a:rPr lang="en-US" sz="2400" b="1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 no </a:t>
                      </a:r>
                      <a:r>
                        <a:rPr lang="en-US" sz="2400" b="1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passado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62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Begin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Começar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 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Began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338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Break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Quebrar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 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Broke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929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Buy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Comprar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Bought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40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Comer 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Ate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94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Ir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Went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11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endParaRPr lang="en-US" sz="1800" b="0" i="0" u="none" strike="noStrike" noProof="0" dirty="0">
                        <a:solidFill>
                          <a:srgbClr val="FF0000"/>
                        </a:solidFill>
                        <a:latin typeface="Corbe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845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701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676D-3588-4BF6-9567-24DD13D9FA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91001" y="1133248"/>
            <a:ext cx="3609522" cy="10779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solidFill>
                  <a:srgbClr val="000000"/>
                </a:solidFill>
              </a:rPr>
              <a:t>Verbos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 </a:t>
            </a:r>
            <a:r>
              <a:rPr lang="en-US" b="1" dirty="0" err="1">
                <a:solidFill>
                  <a:srgbClr val="000000"/>
                </a:solidFill>
              </a:rPr>
              <a:t>irregulares</a:t>
            </a:r>
            <a:br>
              <a:rPr lang="en-US" b="1" dirty="0">
                <a:solidFill>
                  <a:srgbClr val="000000"/>
                </a:solidFill>
                <a:ea typeface="+mj-lt"/>
                <a:cs typeface="+mj-lt"/>
              </a:rPr>
            </a:br>
            <a:r>
              <a:rPr lang="en-US" b="1" dirty="0"/>
              <a:t>  </a:t>
            </a:r>
            <a:endParaRPr lang="en-US" b="1" dirty="0">
              <a:solidFill>
                <a:srgbClr val="D5393D"/>
              </a:solidFill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34EF71E-2718-4A10-ADB2-7AED7ED4ADF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91937" y="2199321"/>
          <a:ext cx="816864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296723667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2185635976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1488904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Verbo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Tradução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 </a:t>
                      </a:r>
                      <a:r>
                        <a:rPr lang="en-US" sz="2400" b="1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Verbo</a:t>
                      </a:r>
                      <a:r>
                        <a:rPr lang="en-US" sz="2400" b="1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 no </a:t>
                      </a:r>
                      <a:r>
                        <a:rPr lang="en-US" sz="2400" b="1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passado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62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Begin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Começar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 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Began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338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Break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Quebrar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 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Broke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929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Buy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Comprar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Bought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40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Comer 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Ate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94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Ir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Went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11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Speak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Falar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Spoke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845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40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676D-3588-4BF6-9567-24DD13D9F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14" y="1275089"/>
            <a:ext cx="3054493" cy="107722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Verbos</a:t>
            </a:r>
            <a:r>
              <a:rPr lang="en-US" dirty="0"/>
              <a:t> </a:t>
            </a:r>
            <a:r>
              <a:rPr lang="en-US" dirty="0" err="1"/>
              <a:t>regulares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</a:t>
            </a:r>
            <a:endParaRPr lang="en-US">
              <a:solidFill>
                <a:srgbClr val="D5393D"/>
              </a:solidFill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34EF71E-2718-4A10-ADB2-7AED7ED4A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648902"/>
              </p:ext>
            </p:extLst>
          </p:nvPr>
        </p:nvGraphicFramePr>
        <p:xfrm>
          <a:off x="3535680" y="2025150"/>
          <a:ext cx="816864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296723667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2185635976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1488904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Verbo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Tradução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 dirty="0">
                          <a:solidFill>
                            <a:srgbClr val="FFFFFF"/>
                          </a:solidFill>
                          <a:latin typeface="Corbel"/>
                        </a:rPr>
                        <a:t> </a:t>
                      </a:r>
                      <a:r>
                        <a:rPr lang="en-US" sz="2400" b="1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Verbo</a:t>
                      </a:r>
                      <a:r>
                        <a:rPr lang="en-US" sz="2400" b="1" i="0" u="none" strike="noStrike" noProof="0" dirty="0">
                          <a:solidFill>
                            <a:srgbClr val="FFFFFF"/>
                          </a:solidFill>
                          <a:latin typeface="Corbel"/>
                        </a:rPr>
                        <a:t> </a:t>
                      </a:r>
                      <a:r>
                        <a:rPr lang="en-US" sz="2400" b="1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+ </a:t>
                      </a:r>
                      <a:r>
                        <a:rPr lang="en-US" sz="2400" b="1" i="0" u="none" strike="noStrike" noProof="0" dirty="0" err="1">
                          <a:solidFill>
                            <a:srgbClr val="FF0000"/>
                          </a:solidFill>
                          <a:latin typeface="Corbel"/>
                        </a:rPr>
                        <a:t>ied</a:t>
                      </a:r>
                      <a:r>
                        <a:rPr lang="en-US" sz="2400" b="1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/</a:t>
                      </a:r>
                      <a:r>
                        <a:rPr lang="en-US" sz="2400" b="1" i="0" u="none" strike="noStrike" noProof="0" dirty="0" err="1">
                          <a:solidFill>
                            <a:srgbClr val="FF0000"/>
                          </a:solidFill>
                          <a:latin typeface="Corbel"/>
                        </a:rPr>
                        <a:t>ed</a:t>
                      </a:r>
                      <a:r>
                        <a:rPr lang="en-US" sz="2400" b="1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/d</a:t>
                      </a:r>
                      <a:endParaRPr lang="en-US" sz="2400" dirty="0" err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62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Believe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Acreditar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Believe</a:t>
                      </a: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338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929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40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94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11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84504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0CC8192-18DC-43B3-B74D-5687FDFFD5F2}"/>
              </a:ext>
            </a:extLst>
          </p:cNvPr>
          <p:cNvSpPr txBox="1"/>
          <p:nvPr/>
        </p:nvSpPr>
        <p:spPr>
          <a:xfrm>
            <a:off x="152398" y="1959075"/>
            <a:ext cx="3185651" cy="30931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500" dirty="0"/>
              <a:t>A </a:t>
            </a:r>
            <a:r>
              <a:rPr lang="en-US" sz="1500" dirty="0" err="1"/>
              <a:t>formação</a:t>
            </a:r>
            <a:r>
              <a:rPr lang="en-US" sz="1500" dirty="0"/>
              <a:t> </a:t>
            </a:r>
            <a:r>
              <a:rPr lang="en-US" sz="1500" dirty="0" err="1"/>
              <a:t>básica</a:t>
            </a:r>
            <a:r>
              <a:rPr lang="en-US" sz="1500" dirty="0"/>
              <a:t> do </a:t>
            </a:r>
            <a:r>
              <a:rPr lang="en-US" sz="1500" dirty="0" err="1"/>
              <a:t>passado</a:t>
            </a:r>
            <a:r>
              <a:rPr lang="en-US" sz="1500" dirty="0"/>
              <a:t> simples é </a:t>
            </a:r>
            <a:r>
              <a:rPr lang="en-US" sz="1500" dirty="0" err="1"/>
              <a:t>realizada</a:t>
            </a:r>
            <a:r>
              <a:rPr lang="en-US" sz="1500" dirty="0"/>
              <a:t> com o </a:t>
            </a:r>
            <a:r>
              <a:rPr lang="en-US" sz="1500" dirty="0" err="1"/>
              <a:t>acréscimo</a:t>
            </a:r>
            <a:r>
              <a:rPr lang="en-US" sz="1500" dirty="0"/>
              <a:t> de –</a:t>
            </a:r>
            <a:r>
              <a:rPr lang="en-US" sz="1500" i="1" dirty="0" err="1"/>
              <a:t>ed</a:t>
            </a:r>
            <a:r>
              <a:rPr lang="en-US" sz="1500" dirty="0"/>
              <a:t>, –</a:t>
            </a:r>
            <a:r>
              <a:rPr lang="en-US" sz="1500" i="1" dirty="0" err="1"/>
              <a:t>ied</a:t>
            </a:r>
            <a:r>
              <a:rPr lang="en-US" sz="1500" i="1" dirty="0"/>
              <a:t> </a:t>
            </a:r>
            <a:r>
              <a:rPr lang="en-US" sz="1500" dirty="0" err="1"/>
              <a:t>ou</a:t>
            </a:r>
            <a:r>
              <a:rPr lang="en-US" sz="1500" dirty="0"/>
              <a:t> –</a:t>
            </a:r>
            <a:r>
              <a:rPr lang="en-US" sz="1500" i="1" dirty="0"/>
              <a:t>d </a:t>
            </a:r>
            <a:r>
              <a:rPr lang="en-US" sz="1500" dirty="0" err="1"/>
              <a:t>ao</a:t>
            </a:r>
            <a:r>
              <a:rPr lang="en-US" sz="1500" dirty="0"/>
              <a:t> final dos </a:t>
            </a:r>
            <a:r>
              <a:rPr lang="en-US" sz="1500" b="1" dirty="0" err="1"/>
              <a:t>verbos</a:t>
            </a:r>
            <a:r>
              <a:rPr lang="en-US" sz="1500" b="1" dirty="0"/>
              <a:t> </a:t>
            </a:r>
            <a:r>
              <a:rPr lang="en-US" sz="1500" b="1" dirty="0" err="1"/>
              <a:t>regulares</a:t>
            </a:r>
            <a:r>
              <a:rPr lang="en-US" sz="1500" b="1" dirty="0"/>
              <a:t>.</a:t>
            </a:r>
            <a:r>
              <a:rPr lang="en-US" sz="1500" dirty="0"/>
              <a:t> </a:t>
            </a:r>
          </a:p>
          <a:p>
            <a:pPr marL="285750" indent="-285750">
              <a:buFont typeface="Arial"/>
              <a:buChar char="•"/>
            </a:pPr>
            <a:endParaRPr lang="en-US" sz="1500" dirty="0"/>
          </a:p>
          <a:p>
            <a:pPr marL="285750" indent="-285750">
              <a:buFont typeface="Arial"/>
              <a:buChar char="•"/>
            </a:pPr>
            <a:r>
              <a:rPr lang="en-US" sz="1500" dirty="0"/>
              <a:t>Nos </a:t>
            </a:r>
            <a:r>
              <a:rPr lang="en-US" sz="1500" dirty="0" err="1"/>
              <a:t>verbos</a:t>
            </a:r>
            <a:r>
              <a:rPr lang="en-US" sz="1500" dirty="0"/>
              <a:t> </a:t>
            </a:r>
            <a:r>
              <a:rPr lang="en-US" sz="1500" dirty="0" err="1"/>
              <a:t>regulares</a:t>
            </a:r>
            <a:r>
              <a:rPr lang="en-US" sz="1500" dirty="0"/>
              <a:t> </a:t>
            </a:r>
            <a:r>
              <a:rPr lang="en-US" sz="1500" dirty="0" err="1"/>
              <a:t>terminados</a:t>
            </a:r>
            <a:r>
              <a:rPr lang="en-US" sz="1500" dirty="0"/>
              <a:t> </a:t>
            </a:r>
            <a:r>
              <a:rPr lang="en-US" sz="1500" dirty="0" err="1"/>
              <a:t>em</a:t>
            </a:r>
            <a:r>
              <a:rPr lang="en-US" sz="1500" dirty="0"/>
              <a:t> –</a:t>
            </a:r>
            <a:r>
              <a:rPr lang="en-US" sz="1500" i="1" dirty="0"/>
              <a:t>e </a:t>
            </a:r>
            <a:r>
              <a:rPr lang="en-US" sz="1500" dirty="0" err="1"/>
              <a:t>acrescenta</a:t>
            </a:r>
            <a:r>
              <a:rPr lang="en-US" sz="1500" dirty="0"/>
              <a:t>-se </a:t>
            </a:r>
            <a:r>
              <a:rPr lang="en-US" sz="1500" dirty="0" err="1"/>
              <a:t>somente</a:t>
            </a:r>
            <a:r>
              <a:rPr lang="en-US" sz="1500" dirty="0"/>
              <a:t> o –</a:t>
            </a:r>
            <a:r>
              <a:rPr lang="en-US" sz="1500" i="1" dirty="0"/>
              <a:t>d </a:t>
            </a:r>
            <a:r>
              <a:rPr lang="en-US" sz="1500" dirty="0"/>
              <a:t>no final da </a:t>
            </a:r>
            <a:r>
              <a:rPr lang="en-US" sz="1500" dirty="0" err="1"/>
              <a:t>palavra</a:t>
            </a:r>
          </a:p>
          <a:p>
            <a:pPr marL="285750" indent="-285750">
              <a:buFont typeface="Arial"/>
              <a:buChar char="•"/>
            </a:pPr>
            <a:endParaRPr lang="en-US" sz="1500" dirty="0"/>
          </a:p>
          <a:p>
            <a:pPr marL="285750" indent="-285750">
              <a:buFont typeface="Arial"/>
              <a:buChar char="•"/>
            </a:pPr>
            <a:r>
              <a:rPr lang="en-US" sz="1500" dirty="0"/>
              <a:t>Nos </a:t>
            </a:r>
            <a:r>
              <a:rPr lang="en-US" sz="1500" dirty="0" err="1"/>
              <a:t>verbos</a:t>
            </a:r>
            <a:r>
              <a:rPr lang="en-US" sz="1500" dirty="0"/>
              <a:t> </a:t>
            </a:r>
            <a:r>
              <a:rPr lang="en-US" sz="1500" dirty="0" err="1"/>
              <a:t>terminados</a:t>
            </a:r>
            <a:r>
              <a:rPr lang="en-US" sz="1500" dirty="0"/>
              <a:t> </a:t>
            </a:r>
            <a:r>
              <a:rPr lang="en-US" sz="1500" dirty="0" err="1"/>
              <a:t>em</a:t>
            </a:r>
            <a:r>
              <a:rPr lang="en-US" sz="1500" dirty="0"/>
              <a:t> –</a:t>
            </a:r>
            <a:r>
              <a:rPr lang="en-US" sz="1500" i="1" dirty="0"/>
              <a:t>y </a:t>
            </a:r>
            <a:r>
              <a:rPr lang="en-US" sz="1500" dirty="0" err="1"/>
              <a:t>precedidos</a:t>
            </a:r>
            <a:r>
              <a:rPr lang="en-US" sz="1500" dirty="0"/>
              <a:t> de </a:t>
            </a:r>
            <a:r>
              <a:rPr lang="en-US" sz="1500" dirty="0" err="1"/>
              <a:t>consoante</a:t>
            </a:r>
            <a:r>
              <a:rPr lang="en-US" sz="1500" dirty="0"/>
              <a:t>, </a:t>
            </a:r>
            <a:r>
              <a:rPr lang="en-US" sz="1500" dirty="0" err="1"/>
              <a:t>essa</a:t>
            </a:r>
            <a:r>
              <a:rPr lang="en-US" sz="1500" dirty="0"/>
              <a:t> </a:t>
            </a:r>
            <a:r>
              <a:rPr lang="en-US" sz="1500" dirty="0" err="1"/>
              <a:t>última</a:t>
            </a:r>
            <a:r>
              <a:rPr lang="en-US" sz="1500" dirty="0"/>
              <a:t> </a:t>
            </a:r>
            <a:r>
              <a:rPr lang="en-US" sz="1500" dirty="0" err="1"/>
              <a:t>letra</a:t>
            </a:r>
            <a:r>
              <a:rPr lang="en-US" sz="1500" dirty="0"/>
              <a:t> é </a:t>
            </a:r>
            <a:r>
              <a:rPr lang="en-US" sz="1500" dirty="0" err="1"/>
              <a:t>retirada</a:t>
            </a:r>
            <a:r>
              <a:rPr lang="en-US" sz="1500" dirty="0"/>
              <a:t> e </a:t>
            </a:r>
            <a:r>
              <a:rPr lang="en-US" sz="1500" dirty="0" err="1"/>
              <a:t>ao</a:t>
            </a:r>
            <a:r>
              <a:rPr lang="en-US" sz="1500" dirty="0"/>
              <a:t> </a:t>
            </a:r>
            <a:r>
              <a:rPr lang="en-US" sz="1500" dirty="0" err="1"/>
              <a:t>verbo</a:t>
            </a:r>
            <a:r>
              <a:rPr lang="en-US" sz="1500" dirty="0"/>
              <a:t> é </a:t>
            </a:r>
            <a:r>
              <a:rPr lang="en-US" sz="1500" dirty="0" err="1"/>
              <a:t>acrescido</a:t>
            </a:r>
            <a:r>
              <a:rPr lang="en-US" sz="1500" dirty="0"/>
              <a:t> o –</a:t>
            </a:r>
            <a:r>
              <a:rPr lang="en-US" sz="1500" i="1" dirty="0" err="1"/>
              <a:t>ied</a:t>
            </a:r>
            <a:endParaRPr lang="en-US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8F143-125E-4454-B6D5-94919A3816F5}"/>
              </a:ext>
            </a:extLst>
          </p:cNvPr>
          <p:cNvSpPr txBox="1"/>
          <p:nvPr/>
        </p:nvSpPr>
        <p:spPr>
          <a:xfrm>
            <a:off x="3453583" y="1123334"/>
            <a:ext cx="60960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 </a:t>
            </a:r>
            <a:r>
              <a:rPr lang="en-US" sz="2800" b="1" dirty="0" err="1">
                <a:solidFill>
                  <a:srgbClr val="000000"/>
                </a:solidFill>
              </a:rPr>
              <a:t>Verbo</a:t>
            </a:r>
            <a:r>
              <a:rPr lang="en-US" sz="2800" b="1" dirty="0">
                <a:solidFill>
                  <a:srgbClr val="000000"/>
                </a:solidFill>
              </a:rPr>
              <a:t> + </a:t>
            </a:r>
            <a:r>
              <a:rPr lang="en-US" sz="2800" b="1" dirty="0" err="1">
                <a:solidFill>
                  <a:srgbClr val="D5393D"/>
                </a:solidFill>
              </a:rPr>
              <a:t>ied</a:t>
            </a:r>
            <a:r>
              <a:rPr lang="en-US" sz="2800" b="1" dirty="0">
                <a:solidFill>
                  <a:srgbClr val="D5393D"/>
                </a:solidFill>
              </a:rPr>
              <a:t>/</a:t>
            </a:r>
            <a:r>
              <a:rPr lang="en-US" sz="2800" b="1" dirty="0" err="1">
                <a:solidFill>
                  <a:srgbClr val="D5393D"/>
                </a:solidFill>
              </a:rPr>
              <a:t>ed</a:t>
            </a:r>
            <a:r>
              <a:rPr lang="en-US" sz="2800" b="1" dirty="0">
                <a:solidFill>
                  <a:srgbClr val="D5393D"/>
                </a:solidFill>
              </a:rPr>
              <a:t>/d</a:t>
            </a:r>
            <a:endParaRPr lang="en-US" sz="2800" b="1" dirty="0" err="1"/>
          </a:p>
        </p:txBody>
      </p:sp>
    </p:spTree>
    <p:extLst>
      <p:ext uri="{BB962C8B-B14F-4D97-AF65-F5344CB8AC3E}">
        <p14:creationId xmlns:p14="http://schemas.microsoft.com/office/powerpoint/2010/main" val="93471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676D-3588-4BF6-9567-24DD13D9F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14" y="1275089"/>
            <a:ext cx="3054493" cy="107722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Verbos</a:t>
            </a:r>
            <a:r>
              <a:rPr lang="en-US" dirty="0"/>
              <a:t> </a:t>
            </a:r>
            <a:r>
              <a:rPr lang="en-US" dirty="0" err="1"/>
              <a:t>regulares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</a:t>
            </a:r>
            <a:endParaRPr lang="en-US">
              <a:solidFill>
                <a:srgbClr val="D5393D"/>
              </a:solidFill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34EF71E-2718-4A10-ADB2-7AED7ED4A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505940"/>
              </p:ext>
            </p:extLst>
          </p:nvPr>
        </p:nvGraphicFramePr>
        <p:xfrm>
          <a:off x="3535680" y="2025150"/>
          <a:ext cx="816864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296723667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2185635976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1488904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Verbo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Tradução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 </a:t>
                      </a:r>
                      <a:r>
                        <a:rPr lang="en-US" sz="2400" b="1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Verbo</a:t>
                      </a:r>
                      <a:r>
                        <a:rPr lang="en-US" sz="2400" b="1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 </a:t>
                      </a:r>
                      <a:r>
                        <a:rPr lang="en-US" sz="2400" b="1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+ </a:t>
                      </a:r>
                      <a:r>
                        <a:rPr lang="en-US" sz="2400" b="1" i="0" u="none" strike="noStrike" noProof="0" dirty="0" err="1">
                          <a:solidFill>
                            <a:srgbClr val="FF0000"/>
                          </a:solidFill>
                          <a:latin typeface="Corbel"/>
                        </a:rPr>
                        <a:t>ied</a:t>
                      </a:r>
                      <a:r>
                        <a:rPr lang="en-US" sz="2400" b="1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/</a:t>
                      </a:r>
                      <a:r>
                        <a:rPr lang="en-US" sz="2400" b="1" i="0" u="none" strike="noStrike" noProof="0" dirty="0" err="1">
                          <a:solidFill>
                            <a:srgbClr val="FF0000"/>
                          </a:solidFill>
                          <a:latin typeface="Corbel"/>
                        </a:rPr>
                        <a:t>ed</a:t>
                      </a:r>
                      <a:r>
                        <a:rPr lang="en-US" sz="2400" b="1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/d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62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Believe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Acreditar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Believe</a:t>
                      </a: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338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Belong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Pertencer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Belong</a:t>
                      </a: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ed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929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800" b="0" i="0" u="none" strike="noStrike" noProof="0" dirty="0">
                        <a:solidFill>
                          <a:srgbClr val="FF0000"/>
                        </a:solidFill>
                        <a:latin typeface="Corbe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40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94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800" b="0" i="0" u="none" strike="noStrike" noProof="0" dirty="0">
                        <a:solidFill>
                          <a:srgbClr val="FF0000"/>
                        </a:solidFill>
                        <a:latin typeface="Corbe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11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800" b="0" i="0" u="none" strike="noStrike" noProof="0" dirty="0">
                        <a:solidFill>
                          <a:srgbClr val="FF0000"/>
                        </a:solidFill>
                        <a:latin typeface="Corbe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84504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25B0E7C-4A92-415C-9820-AD33BD34FE21}"/>
              </a:ext>
            </a:extLst>
          </p:cNvPr>
          <p:cNvSpPr txBox="1"/>
          <p:nvPr/>
        </p:nvSpPr>
        <p:spPr>
          <a:xfrm>
            <a:off x="152398" y="1959075"/>
            <a:ext cx="3185651" cy="30931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500" dirty="0"/>
              <a:t>A </a:t>
            </a:r>
            <a:r>
              <a:rPr lang="en-US" sz="1500" dirty="0" err="1"/>
              <a:t>formação</a:t>
            </a:r>
            <a:r>
              <a:rPr lang="en-US" sz="1500" dirty="0"/>
              <a:t> </a:t>
            </a:r>
            <a:r>
              <a:rPr lang="en-US" sz="1500" dirty="0" err="1"/>
              <a:t>básica</a:t>
            </a:r>
            <a:r>
              <a:rPr lang="en-US" sz="1500" dirty="0"/>
              <a:t> do </a:t>
            </a:r>
            <a:r>
              <a:rPr lang="en-US" sz="1500" dirty="0" err="1"/>
              <a:t>passado</a:t>
            </a:r>
            <a:r>
              <a:rPr lang="en-US" sz="1500" dirty="0"/>
              <a:t> simples é </a:t>
            </a:r>
            <a:r>
              <a:rPr lang="en-US" sz="1500" dirty="0" err="1"/>
              <a:t>realizada</a:t>
            </a:r>
            <a:r>
              <a:rPr lang="en-US" sz="1500" dirty="0"/>
              <a:t> com o </a:t>
            </a:r>
            <a:r>
              <a:rPr lang="en-US" sz="1500" dirty="0" err="1"/>
              <a:t>acréscimo</a:t>
            </a:r>
            <a:r>
              <a:rPr lang="en-US" sz="1500" dirty="0"/>
              <a:t> de –</a:t>
            </a:r>
            <a:r>
              <a:rPr lang="en-US" sz="1500" i="1" dirty="0" err="1"/>
              <a:t>ed</a:t>
            </a:r>
            <a:r>
              <a:rPr lang="en-US" sz="1500" dirty="0"/>
              <a:t>, –</a:t>
            </a:r>
            <a:r>
              <a:rPr lang="en-US" sz="1500" i="1" dirty="0" err="1"/>
              <a:t>ied</a:t>
            </a:r>
            <a:r>
              <a:rPr lang="en-US" sz="1500" i="1" dirty="0"/>
              <a:t> </a:t>
            </a:r>
            <a:r>
              <a:rPr lang="en-US" sz="1500" dirty="0" err="1"/>
              <a:t>ou</a:t>
            </a:r>
            <a:r>
              <a:rPr lang="en-US" sz="1500" dirty="0"/>
              <a:t> –</a:t>
            </a:r>
            <a:r>
              <a:rPr lang="en-US" sz="1500" i="1" dirty="0"/>
              <a:t>d </a:t>
            </a:r>
            <a:r>
              <a:rPr lang="en-US" sz="1500" dirty="0" err="1"/>
              <a:t>ao</a:t>
            </a:r>
            <a:r>
              <a:rPr lang="en-US" sz="1500" dirty="0"/>
              <a:t> final dos </a:t>
            </a:r>
            <a:r>
              <a:rPr lang="en-US" sz="1500" b="1" dirty="0" err="1"/>
              <a:t>verbos</a:t>
            </a:r>
            <a:r>
              <a:rPr lang="en-US" sz="1500" b="1" dirty="0"/>
              <a:t> </a:t>
            </a:r>
            <a:r>
              <a:rPr lang="en-US" sz="1500" b="1" dirty="0" err="1"/>
              <a:t>regulares</a:t>
            </a:r>
            <a:r>
              <a:rPr lang="en-US" sz="1500" b="1" dirty="0"/>
              <a:t>.</a:t>
            </a:r>
            <a:r>
              <a:rPr lang="en-US" sz="1500" dirty="0"/>
              <a:t> </a:t>
            </a:r>
          </a:p>
          <a:p>
            <a:pPr marL="285750" indent="-285750">
              <a:buFont typeface="Arial"/>
              <a:buChar char="•"/>
            </a:pPr>
            <a:endParaRPr lang="en-US" sz="1500" dirty="0"/>
          </a:p>
          <a:p>
            <a:pPr marL="285750" indent="-285750">
              <a:buFont typeface="Arial"/>
              <a:buChar char="•"/>
            </a:pPr>
            <a:r>
              <a:rPr lang="en-US" sz="1500" dirty="0"/>
              <a:t>Nos </a:t>
            </a:r>
            <a:r>
              <a:rPr lang="en-US" sz="1500" dirty="0" err="1"/>
              <a:t>verbos</a:t>
            </a:r>
            <a:r>
              <a:rPr lang="en-US" sz="1500" dirty="0"/>
              <a:t> </a:t>
            </a:r>
            <a:r>
              <a:rPr lang="en-US" sz="1500" dirty="0" err="1"/>
              <a:t>regulares</a:t>
            </a:r>
            <a:r>
              <a:rPr lang="en-US" sz="1500" dirty="0"/>
              <a:t> </a:t>
            </a:r>
            <a:r>
              <a:rPr lang="en-US" sz="1500" dirty="0" err="1"/>
              <a:t>terminados</a:t>
            </a:r>
            <a:r>
              <a:rPr lang="en-US" sz="1500" dirty="0"/>
              <a:t> </a:t>
            </a:r>
            <a:r>
              <a:rPr lang="en-US" sz="1500" dirty="0" err="1"/>
              <a:t>em</a:t>
            </a:r>
            <a:r>
              <a:rPr lang="en-US" sz="1500" dirty="0"/>
              <a:t> –</a:t>
            </a:r>
            <a:r>
              <a:rPr lang="en-US" sz="1500" i="1" dirty="0"/>
              <a:t>e </a:t>
            </a:r>
            <a:r>
              <a:rPr lang="en-US" sz="1500" dirty="0" err="1"/>
              <a:t>acrescenta</a:t>
            </a:r>
            <a:r>
              <a:rPr lang="en-US" sz="1500" dirty="0"/>
              <a:t>-se </a:t>
            </a:r>
            <a:r>
              <a:rPr lang="en-US" sz="1500" dirty="0" err="1"/>
              <a:t>somente</a:t>
            </a:r>
            <a:r>
              <a:rPr lang="en-US" sz="1500" dirty="0"/>
              <a:t> o –</a:t>
            </a:r>
            <a:r>
              <a:rPr lang="en-US" sz="1500" i="1" dirty="0"/>
              <a:t>d </a:t>
            </a:r>
            <a:r>
              <a:rPr lang="en-US" sz="1500" dirty="0"/>
              <a:t>no final da </a:t>
            </a:r>
            <a:r>
              <a:rPr lang="en-US" sz="1500" dirty="0" err="1"/>
              <a:t>palavra</a:t>
            </a:r>
          </a:p>
          <a:p>
            <a:pPr marL="285750" indent="-285750">
              <a:buFont typeface="Arial"/>
              <a:buChar char="•"/>
            </a:pPr>
            <a:endParaRPr lang="en-US" sz="1500" dirty="0"/>
          </a:p>
          <a:p>
            <a:pPr marL="285750" indent="-285750">
              <a:buFont typeface="Arial"/>
              <a:buChar char="•"/>
            </a:pPr>
            <a:r>
              <a:rPr lang="en-US" sz="1500" dirty="0"/>
              <a:t>Nos </a:t>
            </a:r>
            <a:r>
              <a:rPr lang="en-US" sz="1500" dirty="0" err="1"/>
              <a:t>verbos</a:t>
            </a:r>
            <a:r>
              <a:rPr lang="en-US" sz="1500" dirty="0"/>
              <a:t> </a:t>
            </a:r>
            <a:r>
              <a:rPr lang="en-US" sz="1500" dirty="0" err="1"/>
              <a:t>terminados</a:t>
            </a:r>
            <a:r>
              <a:rPr lang="en-US" sz="1500" dirty="0"/>
              <a:t> </a:t>
            </a:r>
            <a:r>
              <a:rPr lang="en-US" sz="1500" dirty="0" err="1"/>
              <a:t>em</a:t>
            </a:r>
            <a:r>
              <a:rPr lang="en-US" sz="1500" dirty="0"/>
              <a:t> –</a:t>
            </a:r>
            <a:r>
              <a:rPr lang="en-US" sz="1500" i="1" dirty="0"/>
              <a:t>y </a:t>
            </a:r>
            <a:r>
              <a:rPr lang="en-US" sz="1500" dirty="0" err="1"/>
              <a:t>precedidos</a:t>
            </a:r>
            <a:r>
              <a:rPr lang="en-US" sz="1500" dirty="0"/>
              <a:t> de </a:t>
            </a:r>
            <a:r>
              <a:rPr lang="en-US" sz="1500" dirty="0" err="1"/>
              <a:t>consoante</a:t>
            </a:r>
            <a:r>
              <a:rPr lang="en-US" sz="1500" dirty="0"/>
              <a:t>, </a:t>
            </a:r>
            <a:r>
              <a:rPr lang="en-US" sz="1500" dirty="0" err="1"/>
              <a:t>essa</a:t>
            </a:r>
            <a:r>
              <a:rPr lang="en-US" sz="1500" dirty="0"/>
              <a:t> </a:t>
            </a:r>
            <a:r>
              <a:rPr lang="en-US" sz="1500" dirty="0" err="1"/>
              <a:t>última</a:t>
            </a:r>
            <a:r>
              <a:rPr lang="en-US" sz="1500" dirty="0"/>
              <a:t> </a:t>
            </a:r>
            <a:r>
              <a:rPr lang="en-US" sz="1500" dirty="0" err="1"/>
              <a:t>letra</a:t>
            </a:r>
            <a:r>
              <a:rPr lang="en-US" sz="1500" dirty="0"/>
              <a:t> é </a:t>
            </a:r>
            <a:r>
              <a:rPr lang="en-US" sz="1500" dirty="0" err="1"/>
              <a:t>retirada</a:t>
            </a:r>
            <a:r>
              <a:rPr lang="en-US" sz="1500" dirty="0"/>
              <a:t> e </a:t>
            </a:r>
            <a:r>
              <a:rPr lang="en-US" sz="1500" dirty="0" err="1"/>
              <a:t>ao</a:t>
            </a:r>
            <a:r>
              <a:rPr lang="en-US" sz="1500" dirty="0"/>
              <a:t> </a:t>
            </a:r>
            <a:r>
              <a:rPr lang="en-US" sz="1500" dirty="0" err="1"/>
              <a:t>verbo</a:t>
            </a:r>
            <a:r>
              <a:rPr lang="en-US" sz="1500" dirty="0"/>
              <a:t> é </a:t>
            </a:r>
            <a:r>
              <a:rPr lang="en-US" sz="1500" dirty="0" err="1"/>
              <a:t>acrescido</a:t>
            </a:r>
            <a:r>
              <a:rPr lang="en-US" sz="1500" dirty="0"/>
              <a:t> o –</a:t>
            </a:r>
            <a:r>
              <a:rPr lang="en-US" sz="1500" i="1" dirty="0" err="1"/>
              <a:t>ied</a:t>
            </a:r>
            <a:endParaRPr lang="en-US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006AC-981F-4948-AD78-88137EEC283E}"/>
              </a:ext>
            </a:extLst>
          </p:cNvPr>
          <p:cNvSpPr txBox="1"/>
          <p:nvPr/>
        </p:nvSpPr>
        <p:spPr>
          <a:xfrm>
            <a:off x="3453583" y="1123334"/>
            <a:ext cx="60960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 </a:t>
            </a:r>
            <a:r>
              <a:rPr lang="en-US" sz="2800" b="1" dirty="0" err="1">
                <a:solidFill>
                  <a:srgbClr val="000000"/>
                </a:solidFill>
              </a:rPr>
              <a:t>Verbo</a:t>
            </a:r>
            <a:r>
              <a:rPr lang="en-US" sz="2800" b="1" dirty="0">
                <a:solidFill>
                  <a:srgbClr val="000000"/>
                </a:solidFill>
              </a:rPr>
              <a:t> + </a:t>
            </a:r>
            <a:r>
              <a:rPr lang="en-US" sz="2800" b="1" dirty="0" err="1">
                <a:solidFill>
                  <a:srgbClr val="D5393D"/>
                </a:solidFill>
              </a:rPr>
              <a:t>ied</a:t>
            </a:r>
            <a:r>
              <a:rPr lang="en-US" sz="2800" b="1" dirty="0">
                <a:solidFill>
                  <a:srgbClr val="D5393D"/>
                </a:solidFill>
              </a:rPr>
              <a:t>/</a:t>
            </a:r>
            <a:r>
              <a:rPr lang="en-US" sz="2800" b="1" dirty="0" err="1">
                <a:solidFill>
                  <a:srgbClr val="D5393D"/>
                </a:solidFill>
              </a:rPr>
              <a:t>ed</a:t>
            </a:r>
            <a:r>
              <a:rPr lang="en-US" sz="2800" b="1" dirty="0">
                <a:solidFill>
                  <a:srgbClr val="D5393D"/>
                </a:solidFill>
              </a:rPr>
              <a:t>/d</a:t>
            </a:r>
            <a:endParaRPr lang="en-US" sz="2800" b="1" dirty="0" err="1"/>
          </a:p>
        </p:txBody>
      </p:sp>
    </p:spTree>
    <p:extLst>
      <p:ext uri="{BB962C8B-B14F-4D97-AF65-F5344CB8AC3E}">
        <p14:creationId xmlns:p14="http://schemas.microsoft.com/office/powerpoint/2010/main" val="102081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676D-3588-4BF6-9567-24DD13D9F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14" y="1275089"/>
            <a:ext cx="3054493" cy="107722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Verbos</a:t>
            </a:r>
            <a:r>
              <a:rPr lang="en-US" dirty="0"/>
              <a:t> </a:t>
            </a:r>
            <a:r>
              <a:rPr lang="en-US" dirty="0" err="1"/>
              <a:t>regulares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</a:t>
            </a:r>
            <a:endParaRPr lang="en-US">
              <a:solidFill>
                <a:srgbClr val="D5393D"/>
              </a:solidFill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34EF71E-2718-4A10-ADB2-7AED7ED4A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423879"/>
              </p:ext>
            </p:extLst>
          </p:nvPr>
        </p:nvGraphicFramePr>
        <p:xfrm>
          <a:off x="3535680" y="2025150"/>
          <a:ext cx="816864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296723667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2185635976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1488904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Verbo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Tradução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 dirty="0">
                          <a:solidFill>
                            <a:srgbClr val="FFFFFF"/>
                          </a:solidFill>
                          <a:latin typeface="Corbel"/>
                        </a:rPr>
                        <a:t> </a:t>
                      </a:r>
                      <a:r>
                        <a:rPr lang="en-US" sz="2400" b="1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Verbo</a:t>
                      </a:r>
                      <a:r>
                        <a:rPr lang="en-US" sz="2400" b="1" i="0" u="none" strike="noStrike" noProof="0" dirty="0">
                          <a:solidFill>
                            <a:srgbClr val="FFFFFF"/>
                          </a:solidFill>
                          <a:latin typeface="Corbel"/>
                        </a:rPr>
                        <a:t> </a:t>
                      </a:r>
                      <a:r>
                        <a:rPr lang="en-US" sz="2400" b="1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+ </a:t>
                      </a:r>
                      <a:r>
                        <a:rPr lang="en-US" sz="2400" b="1" i="0" u="none" strike="noStrike" noProof="0" dirty="0" err="1">
                          <a:solidFill>
                            <a:srgbClr val="FF0000"/>
                          </a:solidFill>
                          <a:latin typeface="Corbel"/>
                        </a:rPr>
                        <a:t>ied</a:t>
                      </a:r>
                      <a:r>
                        <a:rPr lang="en-US" sz="2400" b="1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/</a:t>
                      </a:r>
                      <a:r>
                        <a:rPr lang="en-US" sz="2400" b="1" i="0" u="none" strike="noStrike" noProof="0" dirty="0" err="1">
                          <a:solidFill>
                            <a:srgbClr val="FF0000"/>
                          </a:solidFill>
                          <a:latin typeface="Corbel"/>
                        </a:rPr>
                        <a:t>ed</a:t>
                      </a:r>
                      <a:r>
                        <a:rPr lang="en-US" sz="2400" b="1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/d</a:t>
                      </a:r>
                      <a:endParaRPr lang="en-US" sz="2400" dirty="0" err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62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Believe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Acreditar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Believe</a:t>
                      </a: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338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Belong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Pertencer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Belong</a:t>
                      </a: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ed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929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Crash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Bater, </a:t>
                      </a:r>
                      <a:r>
                        <a:rPr lang="en-US" dirty="0" err="1"/>
                        <a:t>quebrar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Crash</a:t>
                      </a: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ed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40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94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800" b="0" i="0" u="none" strike="noStrike" noProof="0" dirty="0">
                        <a:solidFill>
                          <a:srgbClr val="FF0000"/>
                        </a:solidFill>
                        <a:latin typeface="Corbe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11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800" b="0" i="0" u="none" strike="noStrike" noProof="0" dirty="0">
                        <a:solidFill>
                          <a:srgbClr val="FF0000"/>
                        </a:solidFill>
                        <a:latin typeface="Corbe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84504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7E95362-C907-43FB-AA86-F0E327146346}"/>
              </a:ext>
            </a:extLst>
          </p:cNvPr>
          <p:cNvSpPr txBox="1"/>
          <p:nvPr/>
        </p:nvSpPr>
        <p:spPr>
          <a:xfrm>
            <a:off x="152398" y="1959075"/>
            <a:ext cx="3185651" cy="30931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500" dirty="0"/>
              <a:t>A </a:t>
            </a:r>
            <a:r>
              <a:rPr lang="en-US" sz="1500" dirty="0" err="1"/>
              <a:t>formação</a:t>
            </a:r>
            <a:r>
              <a:rPr lang="en-US" sz="1500" dirty="0"/>
              <a:t> </a:t>
            </a:r>
            <a:r>
              <a:rPr lang="en-US" sz="1500" dirty="0" err="1"/>
              <a:t>básica</a:t>
            </a:r>
            <a:r>
              <a:rPr lang="en-US" sz="1500" dirty="0"/>
              <a:t> do </a:t>
            </a:r>
            <a:r>
              <a:rPr lang="en-US" sz="1500" dirty="0" err="1"/>
              <a:t>passado</a:t>
            </a:r>
            <a:r>
              <a:rPr lang="en-US" sz="1500" dirty="0"/>
              <a:t> simples é </a:t>
            </a:r>
            <a:r>
              <a:rPr lang="en-US" sz="1500" dirty="0" err="1"/>
              <a:t>realizada</a:t>
            </a:r>
            <a:r>
              <a:rPr lang="en-US" sz="1500" dirty="0"/>
              <a:t> com o </a:t>
            </a:r>
            <a:r>
              <a:rPr lang="en-US" sz="1500" dirty="0" err="1"/>
              <a:t>acréscimo</a:t>
            </a:r>
            <a:r>
              <a:rPr lang="en-US" sz="1500" dirty="0"/>
              <a:t> de –</a:t>
            </a:r>
            <a:r>
              <a:rPr lang="en-US" sz="1500" i="1" dirty="0" err="1"/>
              <a:t>ed</a:t>
            </a:r>
            <a:r>
              <a:rPr lang="en-US" sz="1500" dirty="0"/>
              <a:t>, –</a:t>
            </a:r>
            <a:r>
              <a:rPr lang="en-US" sz="1500" i="1" dirty="0" err="1"/>
              <a:t>ied</a:t>
            </a:r>
            <a:r>
              <a:rPr lang="en-US" sz="1500" i="1" dirty="0"/>
              <a:t> </a:t>
            </a:r>
            <a:r>
              <a:rPr lang="en-US" sz="1500" dirty="0" err="1"/>
              <a:t>ou</a:t>
            </a:r>
            <a:r>
              <a:rPr lang="en-US" sz="1500" dirty="0"/>
              <a:t> –</a:t>
            </a:r>
            <a:r>
              <a:rPr lang="en-US" sz="1500" i="1" dirty="0"/>
              <a:t>d </a:t>
            </a:r>
            <a:r>
              <a:rPr lang="en-US" sz="1500" dirty="0" err="1"/>
              <a:t>ao</a:t>
            </a:r>
            <a:r>
              <a:rPr lang="en-US" sz="1500" dirty="0"/>
              <a:t> final dos </a:t>
            </a:r>
            <a:r>
              <a:rPr lang="en-US" sz="1500" b="1" dirty="0" err="1"/>
              <a:t>verbos</a:t>
            </a:r>
            <a:r>
              <a:rPr lang="en-US" sz="1500" b="1" dirty="0"/>
              <a:t> </a:t>
            </a:r>
            <a:r>
              <a:rPr lang="en-US" sz="1500" b="1" dirty="0" err="1"/>
              <a:t>regulares</a:t>
            </a:r>
            <a:r>
              <a:rPr lang="en-US" sz="1500" b="1" dirty="0"/>
              <a:t>.</a:t>
            </a:r>
            <a:r>
              <a:rPr lang="en-US" sz="1500" dirty="0"/>
              <a:t> </a:t>
            </a:r>
          </a:p>
          <a:p>
            <a:pPr marL="285750" indent="-285750">
              <a:buFont typeface="Arial"/>
              <a:buChar char="•"/>
            </a:pPr>
            <a:endParaRPr lang="en-US" sz="1500" dirty="0"/>
          </a:p>
          <a:p>
            <a:pPr marL="285750" indent="-285750">
              <a:buFont typeface="Arial"/>
              <a:buChar char="•"/>
            </a:pPr>
            <a:r>
              <a:rPr lang="en-US" sz="1500" dirty="0"/>
              <a:t>Nos </a:t>
            </a:r>
            <a:r>
              <a:rPr lang="en-US" sz="1500" dirty="0" err="1"/>
              <a:t>verbos</a:t>
            </a:r>
            <a:r>
              <a:rPr lang="en-US" sz="1500" dirty="0"/>
              <a:t> </a:t>
            </a:r>
            <a:r>
              <a:rPr lang="en-US" sz="1500" dirty="0" err="1"/>
              <a:t>regulares</a:t>
            </a:r>
            <a:r>
              <a:rPr lang="en-US" sz="1500" dirty="0"/>
              <a:t> </a:t>
            </a:r>
            <a:r>
              <a:rPr lang="en-US" sz="1500" dirty="0" err="1"/>
              <a:t>terminados</a:t>
            </a:r>
            <a:r>
              <a:rPr lang="en-US" sz="1500" dirty="0"/>
              <a:t> </a:t>
            </a:r>
            <a:r>
              <a:rPr lang="en-US" sz="1500" dirty="0" err="1"/>
              <a:t>em</a:t>
            </a:r>
            <a:r>
              <a:rPr lang="en-US" sz="1500" dirty="0"/>
              <a:t> –</a:t>
            </a:r>
            <a:r>
              <a:rPr lang="en-US" sz="1500" i="1" dirty="0"/>
              <a:t>e </a:t>
            </a:r>
            <a:r>
              <a:rPr lang="en-US" sz="1500" dirty="0" err="1"/>
              <a:t>acrescenta</a:t>
            </a:r>
            <a:r>
              <a:rPr lang="en-US" sz="1500" dirty="0"/>
              <a:t>-se </a:t>
            </a:r>
            <a:r>
              <a:rPr lang="en-US" sz="1500" dirty="0" err="1"/>
              <a:t>somente</a:t>
            </a:r>
            <a:r>
              <a:rPr lang="en-US" sz="1500" dirty="0"/>
              <a:t> o –</a:t>
            </a:r>
            <a:r>
              <a:rPr lang="en-US" sz="1500" i="1" dirty="0"/>
              <a:t>d </a:t>
            </a:r>
            <a:r>
              <a:rPr lang="en-US" sz="1500" dirty="0"/>
              <a:t>no final da </a:t>
            </a:r>
            <a:r>
              <a:rPr lang="en-US" sz="1500" dirty="0" err="1"/>
              <a:t>palavra</a:t>
            </a:r>
          </a:p>
          <a:p>
            <a:pPr marL="285750" indent="-285750">
              <a:buFont typeface="Arial"/>
              <a:buChar char="•"/>
            </a:pPr>
            <a:endParaRPr lang="en-US" sz="1500" dirty="0"/>
          </a:p>
          <a:p>
            <a:pPr marL="285750" indent="-285750">
              <a:buFont typeface="Arial"/>
              <a:buChar char="•"/>
            </a:pPr>
            <a:r>
              <a:rPr lang="en-US" sz="1500" dirty="0"/>
              <a:t>Nos </a:t>
            </a:r>
            <a:r>
              <a:rPr lang="en-US" sz="1500" dirty="0" err="1"/>
              <a:t>verbos</a:t>
            </a:r>
            <a:r>
              <a:rPr lang="en-US" sz="1500" dirty="0"/>
              <a:t> </a:t>
            </a:r>
            <a:r>
              <a:rPr lang="en-US" sz="1500" dirty="0" err="1"/>
              <a:t>terminados</a:t>
            </a:r>
            <a:r>
              <a:rPr lang="en-US" sz="1500" dirty="0"/>
              <a:t> </a:t>
            </a:r>
            <a:r>
              <a:rPr lang="en-US" sz="1500" dirty="0" err="1"/>
              <a:t>em</a:t>
            </a:r>
            <a:r>
              <a:rPr lang="en-US" sz="1500" dirty="0"/>
              <a:t> –</a:t>
            </a:r>
            <a:r>
              <a:rPr lang="en-US" sz="1500" i="1" dirty="0"/>
              <a:t>y </a:t>
            </a:r>
            <a:r>
              <a:rPr lang="en-US" sz="1500" dirty="0" err="1"/>
              <a:t>precedidos</a:t>
            </a:r>
            <a:r>
              <a:rPr lang="en-US" sz="1500" dirty="0"/>
              <a:t> de </a:t>
            </a:r>
            <a:r>
              <a:rPr lang="en-US" sz="1500" dirty="0" err="1"/>
              <a:t>consoante</a:t>
            </a:r>
            <a:r>
              <a:rPr lang="en-US" sz="1500" dirty="0"/>
              <a:t>, </a:t>
            </a:r>
            <a:r>
              <a:rPr lang="en-US" sz="1500" dirty="0" err="1"/>
              <a:t>essa</a:t>
            </a:r>
            <a:r>
              <a:rPr lang="en-US" sz="1500" dirty="0"/>
              <a:t> </a:t>
            </a:r>
            <a:r>
              <a:rPr lang="en-US" sz="1500" dirty="0" err="1"/>
              <a:t>última</a:t>
            </a:r>
            <a:r>
              <a:rPr lang="en-US" sz="1500" dirty="0"/>
              <a:t> </a:t>
            </a:r>
            <a:r>
              <a:rPr lang="en-US" sz="1500" dirty="0" err="1"/>
              <a:t>letra</a:t>
            </a:r>
            <a:r>
              <a:rPr lang="en-US" sz="1500" dirty="0"/>
              <a:t> é </a:t>
            </a:r>
            <a:r>
              <a:rPr lang="en-US" sz="1500" dirty="0" err="1"/>
              <a:t>retirada</a:t>
            </a:r>
            <a:r>
              <a:rPr lang="en-US" sz="1500" dirty="0"/>
              <a:t> e </a:t>
            </a:r>
            <a:r>
              <a:rPr lang="en-US" sz="1500" dirty="0" err="1"/>
              <a:t>ao</a:t>
            </a:r>
            <a:r>
              <a:rPr lang="en-US" sz="1500" dirty="0"/>
              <a:t> </a:t>
            </a:r>
            <a:r>
              <a:rPr lang="en-US" sz="1500" dirty="0" err="1"/>
              <a:t>verbo</a:t>
            </a:r>
            <a:r>
              <a:rPr lang="en-US" sz="1500" dirty="0"/>
              <a:t> é </a:t>
            </a:r>
            <a:r>
              <a:rPr lang="en-US" sz="1500" dirty="0" err="1"/>
              <a:t>acrescido</a:t>
            </a:r>
            <a:r>
              <a:rPr lang="en-US" sz="1500" dirty="0"/>
              <a:t> o –</a:t>
            </a:r>
            <a:r>
              <a:rPr lang="en-US" sz="1500" i="1" dirty="0" err="1"/>
              <a:t>ied</a:t>
            </a:r>
            <a:endParaRPr lang="en-US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E60BF9-8E54-44E1-9BEA-8B02AF98FBB9}"/>
              </a:ext>
            </a:extLst>
          </p:cNvPr>
          <p:cNvSpPr txBox="1"/>
          <p:nvPr/>
        </p:nvSpPr>
        <p:spPr>
          <a:xfrm>
            <a:off x="3453583" y="1123334"/>
            <a:ext cx="60960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 </a:t>
            </a:r>
            <a:r>
              <a:rPr lang="en-US" sz="2800" b="1" dirty="0" err="1">
                <a:solidFill>
                  <a:srgbClr val="000000"/>
                </a:solidFill>
              </a:rPr>
              <a:t>Verbo</a:t>
            </a:r>
            <a:r>
              <a:rPr lang="en-US" sz="2800" b="1" dirty="0">
                <a:solidFill>
                  <a:srgbClr val="000000"/>
                </a:solidFill>
              </a:rPr>
              <a:t> + </a:t>
            </a:r>
            <a:r>
              <a:rPr lang="en-US" sz="2800" b="1" dirty="0" err="1">
                <a:solidFill>
                  <a:srgbClr val="D5393D"/>
                </a:solidFill>
              </a:rPr>
              <a:t>ied</a:t>
            </a:r>
            <a:r>
              <a:rPr lang="en-US" sz="2800" b="1" dirty="0">
                <a:solidFill>
                  <a:srgbClr val="D5393D"/>
                </a:solidFill>
              </a:rPr>
              <a:t>/</a:t>
            </a:r>
            <a:r>
              <a:rPr lang="en-US" sz="2800" b="1" dirty="0" err="1">
                <a:solidFill>
                  <a:srgbClr val="D5393D"/>
                </a:solidFill>
              </a:rPr>
              <a:t>ed</a:t>
            </a:r>
            <a:r>
              <a:rPr lang="en-US" sz="2800" b="1" dirty="0">
                <a:solidFill>
                  <a:srgbClr val="D5393D"/>
                </a:solidFill>
              </a:rPr>
              <a:t>/d</a:t>
            </a:r>
            <a:endParaRPr lang="en-US" sz="2800" b="1" dirty="0" err="1"/>
          </a:p>
        </p:txBody>
      </p:sp>
    </p:spTree>
    <p:extLst>
      <p:ext uri="{BB962C8B-B14F-4D97-AF65-F5344CB8AC3E}">
        <p14:creationId xmlns:p14="http://schemas.microsoft.com/office/powerpoint/2010/main" val="105076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676D-3588-4BF6-9567-24DD13D9F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14" y="1275089"/>
            <a:ext cx="3054493" cy="107722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Verbos</a:t>
            </a:r>
            <a:r>
              <a:rPr lang="en-US" dirty="0"/>
              <a:t> </a:t>
            </a:r>
            <a:r>
              <a:rPr lang="en-US" dirty="0" err="1"/>
              <a:t>regulares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</a:t>
            </a:r>
            <a:endParaRPr lang="en-US">
              <a:solidFill>
                <a:srgbClr val="D5393D"/>
              </a:solidFill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34EF71E-2718-4A10-ADB2-7AED7ED4A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390391"/>
              </p:ext>
            </p:extLst>
          </p:nvPr>
        </p:nvGraphicFramePr>
        <p:xfrm>
          <a:off x="3535680" y="2025150"/>
          <a:ext cx="816864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296723667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2185635976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1488904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Verbo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Tradução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 dirty="0">
                          <a:solidFill>
                            <a:srgbClr val="FFFFFF"/>
                          </a:solidFill>
                          <a:latin typeface="Corbel"/>
                        </a:rPr>
                        <a:t> </a:t>
                      </a:r>
                      <a:r>
                        <a:rPr lang="en-US" sz="2400" b="1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Verbo</a:t>
                      </a:r>
                      <a:r>
                        <a:rPr lang="en-US" sz="2400" b="1" i="0" u="none" strike="noStrike" noProof="0" dirty="0">
                          <a:solidFill>
                            <a:srgbClr val="FFFFFF"/>
                          </a:solidFill>
                          <a:latin typeface="Corbel"/>
                        </a:rPr>
                        <a:t> </a:t>
                      </a:r>
                      <a:r>
                        <a:rPr lang="en-US" sz="2400" b="1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+ </a:t>
                      </a:r>
                      <a:r>
                        <a:rPr lang="en-US" sz="2400" b="1" i="0" u="none" strike="noStrike" noProof="0" dirty="0" err="1">
                          <a:solidFill>
                            <a:srgbClr val="FF0000"/>
                          </a:solidFill>
                          <a:latin typeface="Corbel"/>
                        </a:rPr>
                        <a:t>ied</a:t>
                      </a:r>
                      <a:r>
                        <a:rPr lang="en-US" sz="2400" b="1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/</a:t>
                      </a:r>
                      <a:r>
                        <a:rPr lang="en-US" sz="2400" b="1" i="0" u="none" strike="noStrike" noProof="0" dirty="0" err="1">
                          <a:solidFill>
                            <a:srgbClr val="FF0000"/>
                          </a:solidFill>
                          <a:latin typeface="Corbel"/>
                        </a:rPr>
                        <a:t>ed</a:t>
                      </a:r>
                      <a:r>
                        <a:rPr lang="en-US" sz="2400" b="1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/d</a:t>
                      </a:r>
                      <a:endParaRPr lang="en-US" sz="2400" dirty="0" err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62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Believe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Acreditar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Believe</a:t>
                      </a: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338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Belong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Pertencer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Belong</a:t>
                      </a: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ed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929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Crash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Bater, </a:t>
                      </a:r>
                      <a:r>
                        <a:rPr lang="en-US" dirty="0" err="1"/>
                        <a:t>quebrar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Crash</a:t>
                      </a: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ed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40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Follow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Seguir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/>
                        <a:t>Follow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94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800" b="0" i="0" u="none" strike="noStrike" noProof="0" dirty="0">
                        <a:solidFill>
                          <a:srgbClr val="FF0000"/>
                        </a:solidFill>
                        <a:latin typeface="Corbe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11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800" b="0" i="0" u="none" strike="noStrike" noProof="0" dirty="0">
                        <a:solidFill>
                          <a:srgbClr val="FF0000"/>
                        </a:solidFill>
                        <a:latin typeface="Corbe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84504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0CF4C01-D0D9-4B10-8FB7-AC2B72E995AB}"/>
              </a:ext>
            </a:extLst>
          </p:cNvPr>
          <p:cNvSpPr txBox="1"/>
          <p:nvPr/>
        </p:nvSpPr>
        <p:spPr>
          <a:xfrm>
            <a:off x="152398" y="1959075"/>
            <a:ext cx="3185651" cy="30931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500" dirty="0"/>
              <a:t>A </a:t>
            </a:r>
            <a:r>
              <a:rPr lang="en-US" sz="1500" dirty="0" err="1"/>
              <a:t>formação</a:t>
            </a:r>
            <a:r>
              <a:rPr lang="en-US" sz="1500" dirty="0"/>
              <a:t> </a:t>
            </a:r>
            <a:r>
              <a:rPr lang="en-US" sz="1500" dirty="0" err="1"/>
              <a:t>básica</a:t>
            </a:r>
            <a:r>
              <a:rPr lang="en-US" sz="1500" dirty="0"/>
              <a:t> do </a:t>
            </a:r>
            <a:r>
              <a:rPr lang="en-US" sz="1500" dirty="0" err="1"/>
              <a:t>passado</a:t>
            </a:r>
            <a:r>
              <a:rPr lang="en-US" sz="1500" dirty="0"/>
              <a:t> simples é </a:t>
            </a:r>
            <a:r>
              <a:rPr lang="en-US" sz="1500" dirty="0" err="1"/>
              <a:t>realizada</a:t>
            </a:r>
            <a:r>
              <a:rPr lang="en-US" sz="1500" dirty="0"/>
              <a:t> com o </a:t>
            </a:r>
            <a:r>
              <a:rPr lang="en-US" sz="1500" dirty="0" err="1"/>
              <a:t>acréscimo</a:t>
            </a:r>
            <a:r>
              <a:rPr lang="en-US" sz="1500" dirty="0"/>
              <a:t> de –</a:t>
            </a:r>
            <a:r>
              <a:rPr lang="en-US" sz="1500" i="1" dirty="0" err="1"/>
              <a:t>ed</a:t>
            </a:r>
            <a:r>
              <a:rPr lang="en-US" sz="1500" dirty="0"/>
              <a:t>, –</a:t>
            </a:r>
            <a:r>
              <a:rPr lang="en-US" sz="1500" i="1" dirty="0" err="1"/>
              <a:t>ied</a:t>
            </a:r>
            <a:r>
              <a:rPr lang="en-US" sz="1500" i="1" dirty="0"/>
              <a:t> </a:t>
            </a:r>
            <a:r>
              <a:rPr lang="en-US" sz="1500" dirty="0" err="1"/>
              <a:t>ou</a:t>
            </a:r>
            <a:r>
              <a:rPr lang="en-US" sz="1500" dirty="0"/>
              <a:t> –</a:t>
            </a:r>
            <a:r>
              <a:rPr lang="en-US" sz="1500" i="1" dirty="0"/>
              <a:t>d </a:t>
            </a:r>
            <a:r>
              <a:rPr lang="en-US" sz="1500" dirty="0" err="1"/>
              <a:t>ao</a:t>
            </a:r>
            <a:r>
              <a:rPr lang="en-US" sz="1500" dirty="0"/>
              <a:t> final dos </a:t>
            </a:r>
            <a:r>
              <a:rPr lang="en-US" sz="1500" b="1" dirty="0" err="1"/>
              <a:t>verbos</a:t>
            </a:r>
            <a:r>
              <a:rPr lang="en-US" sz="1500" b="1" dirty="0"/>
              <a:t> </a:t>
            </a:r>
            <a:r>
              <a:rPr lang="en-US" sz="1500" b="1" dirty="0" err="1"/>
              <a:t>regulares</a:t>
            </a:r>
            <a:r>
              <a:rPr lang="en-US" sz="1500" b="1" dirty="0"/>
              <a:t>.</a:t>
            </a:r>
            <a:r>
              <a:rPr lang="en-US" sz="1500" dirty="0"/>
              <a:t> </a:t>
            </a:r>
          </a:p>
          <a:p>
            <a:pPr marL="285750" indent="-285750">
              <a:buFont typeface="Arial"/>
              <a:buChar char="•"/>
            </a:pPr>
            <a:endParaRPr lang="en-US" sz="1500" dirty="0"/>
          </a:p>
          <a:p>
            <a:pPr marL="285750" indent="-285750">
              <a:buFont typeface="Arial"/>
              <a:buChar char="•"/>
            </a:pPr>
            <a:r>
              <a:rPr lang="en-US" sz="1500" dirty="0"/>
              <a:t>Nos </a:t>
            </a:r>
            <a:r>
              <a:rPr lang="en-US" sz="1500" dirty="0" err="1"/>
              <a:t>verbos</a:t>
            </a:r>
            <a:r>
              <a:rPr lang="en-US" sz="1500" dirty="0"/>
              <a:t> </a:t>
            </a:r>
            <a:r>
              <a:rPr lang="en-US" sz="1500" dirty="0" err="1"/>
              <a:t>regulares</a:t>
            </a:r>
            <a:r>
              <a:rPr lang="en-US" sz="1500" dirty="0"/>
              <a:t> </a:t>
            </a:r>
            <a:r>
              <a:rPr lang="en-US" sz="1500" dirty="0" err="1"/>
              <a:t>terminados</a:t>
            </a:r>
            <a:r>
              <a:rPr lang="en-US" sz="1500" dirty="0"/>
              <a:t> </a:t>
            </a:r>
            <a:r>
              <a:rPr lang="en-US" sz="1500" dirty="0" err="1"/>
              <a:t>em</a:t>
            </a:r>
            <a:r>
              <a:rPr lang="en-US" sz="1500" dirty="0"/>
              <a:t> –</a:t>
            </a:r>
            <a:r>
              <a:rPr lang="en-US" sz="1500" i="1" dirty="0"/>
              <a:t>e </a:t>
            </a:r>
            <a:r>
              <a:rPr lang="en-US" sz="1500" dirty="0" err="1"/>
              <a:t>acrescenta</a:t>
            </a:r>
            <a:r>
              <a:rPr lang="en-US" sz="1500" dirty="0"/>
              <a:t>-se </a:t>
            </a:r>
            <a:r>
              <a:rPr lang="en-US" sz="1500" dirty="0" err="1"/>
              <a:t>somente</a:t>
            </a:r>
            <a:r>
              <a:rPr lang="en-US" sz="1500" dirty="0"/>
              <a:t> o –</a:t>
            </a:r>
            <a:r>
              <a:rPr lang="en-US" sz="1500" i="1" dirty="0"/>
              <a:t>d </a:t>
            </a:r>
            <a:r>
              <a:rPr lang="en-US" sz="1500" dirty="0"/>
              <a:t>no final da </a:t>
            </a:r>
            <a:r>
              <a:rPr lang="en-US" sz="1500" dirty="0" err="1"/>
              <a:t>palavra</a:t>
            </a:r>
          </a:p>
          <a:p>
            <a:pPr marL="285750" indent="-285750">
              <a:buFont typeface="Arial"/>
              <a:buChar char="•"/>
            </a:pPr>
            <a:endParaRPr lang="en-US" sz="1500" dirty="0"/>
          </a:p>
          <a:p>
            <a:pPr marL="285750" indent="-285750">
              <a:buFont typeface="Arial"/>
              <a:buChar char="•"/>
            </a:pPr>
            <a:r>
              <a:rPr lang="en-US" sz="1500" dirty="0"/>
              <a:t>Nos </a:t>
            </a:r>
            <a:r>
              <a:rPr lang="en-US" sz="1500" dirty="0" err="1"/>
              <a:t>verbos</a:t>
            </a:r>
            <a:r>
              <a:rPr lang="en-US" sz="1500" dirty="0"/>
              <a:t> </a:t>
            </a:r>
            <a:r>
              <a:rPr lang="en-US" sz="1500" dirty="0" err="1"/>
              <a:t>terminados</a:t>
            </a:r>
            <a:r>
              <a:rPr lang="en-US" sz="1500" dirty="0"/>
              <a:t> </a:t>
            </a:r>
            <a:r>
              <a:rPr lang="en-US" sz="1500" dirty="0" err="1"/>
              <a:t>em</a:t>
            </a:r>
            <a:r>
              <a:rPr lang="en-US" sz="1500" dirty="0"/>
              <a:t> –</a:t>
            </a:r>
            <a:r>
              <a:rPr lang="en-US" sz="1500" i="1" dirty="0"/>
              <a:t>y </a:t>
            </a:r>
            <a:r>
              <a:rPr lang="en-US" sz="1500" dirty="0" err="1"/>
              <a:t>precedidos</a:t>
            </a:r>
            <a:r>
              <a:rPr lang="en-US" sz="1500" dirty="0"/>
              <a:t> de </a:t>
            </a:r>
            <a:r>
              <a:rPr lang="en-US" sz="1500" dirty="0" err="1"/>
              <a:t>consoante</a:t>
            </a:r>
            <a:r>
              <a:rPr lang="en-US" sz="1500" dirty="0"/>
              <a:t>, </a:t>
            </a:r>
            <a:r>
              <a:rPr lang="en-US" sz="1500" dirty="0" err="1"/>
              <a:t>essa</a:t>
            </a:r>
            <a:r>
              <a:rPr lang="en-US" sz="1500" dirty="0"/>
              <a:t> </a:t>
            </a:r>
            <a:r>
              <a:rPr lang="en-US" sz="1500" dirty="0" err="1"/>
              <a:t>última</a:t>
            </a:r>
            <a:r>
              <a:rPr lang="en-US" sz="1500" dirty="0"/>
              <a:t> </a:t>
            </a:r>
            <a:r>
              <a:rPr lang="en-US" sz="1500" dirty="0" err="1"/>
              <a:t>letra</a:t>
            </a:r>
            <a:r>
              <a:rPr lang="en-US" sz="1500" dirty="0"/>
              <a:t> é </a:t>
            </a:r>
            <a:r>
              <a:rPr lang="en-US" sz="1500" dirty="0" err="1"/>
              <a:t>retirada</a:t>
            </a:r>
            <a:r>
              <a:rPr lang="en-US" sz="1500" dirty="0"/>
              <a:t> e </a:t>
            </a:r>
            <a:r>
              <a:rPr lang="en-US" sz="1500" dirty="0" err="1"/>
              <a:t>ao</a:t>
            </a:r>
            <a:r>
              <a:rPr lang="en-US" sz="1500" dirty="0"/>
              <a:t> </a:t>
            </a:r>
            <a:r>
              <a:rPr lang="en-US" sz="1500" dirty="0" err="1"/>
              <a:t>verbo</a:t>
            </a:r>
            <a:r>
              <a:rPr lang="en-US" sz="1500" dirty="0"/>
              <a:t> é </a:t>
            </a:r>
            <a:r>
              <a:rPr lang="en-US" sz="1500" dirty="0" err="1"/>
              <a:t>acrescido</a:t>
            </a:r>
            <a:r>
              <a:rPr lang="en-US" sz="1500" dirty="0"/>
              <a:t> o –</a:t>
            </a:r>
            <a:r>
              <a:rPr lang="en-US" sz="1500" i="1" dirty="0" err="1"/>
              <a:t>ied</a:t>
            </a:r>
            <a:endParaRPr lang="en-US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2882DA-E32B-4C88-A906-533E1DE97B0D}"/>
              </a:ext>
            </a:extLst>
          </p:cNvPr>
          <p:cNvSpPr txBox="1"/>
          <p:nvPr/>
        </p:nvSpPr>
        <p:spPr>
          <a:xfrm>
            <a:off x="3453583" y="1123334"/>
            <a:ext cx="60960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 </a:t>
            </a:r>
            <a:r>
              <a:rPr lang="en-US" sz="2800" b="1" dirty="0" err="1">
                <a:solidFill>
                  <a:srgbClr val="000000"/>
                </a:solidFill>
              </a:rPr>
              <a:t>Verbo</a:t>
            </a:r>
            <a:r>
              <a:rPr lang="en-US" sz="2800" b="1" dirty="0">
                <a:solidFill>
                  <a:srgbClr val="000000"/>
                </a:solidFill>
              </a:rPr>
              <a:t> + </a:t>
            </a:r>
            <a:r>
              <a:rPr lang="en-US" sz="2800" b="1" dirty="0" err="1">
                <a:solidFill>
                  <a:srgbClr val="D5393D"/>
                </a:solidFill>
              </a:rPr>
              <a:t>ied</a:t>
            </a:r>
            <a:r>
              <a:rPr lang="en-US" sz="2800" b="1" dirty="0">
                <a:solidFill>
                  <a:srgbClr val="D5393D"/>
                </a:solidFill>
              </a:rPr>
              <a:t>/</a:t>
            </a:r>
            <a:r>
              <a:rPr lang="en-US" sz="2800" b="1" dirty="0" err="1">
                <a:solidFill>
                  <a:srgbClr val="D5393D"/>
                </a:solidFill>
              </a:rPr>
              <a:t>ed</a:t>
            </a:r>
            <a:r>
              <a:rPr lang="en-US" sz="2800" b="1" dirty="0">
                <a:solidFill>
                  <a:srgbClr val="D5393D"/>
                </a:solidFill>
              </a:rPr>
              <a:t>/d</a:t>
            </a:r>
            <a:endParaRPr lang="en-US" sz="2800" b="1" dirty="0" err="1"/>
          </a:p>
        </p:txBody>
      </p:sp>
    </p:spTree>
    <p:extLst>
      <p:ext uri="{BB962C8B-B14F-4D97-AF65-F5344CB8AC3E}">
        <p14:creationId xmlns:p14="http://schemas.microsoft.com/office/powerpoint/2010/main" val="927270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676D-3588-4BF6-9567-24DD13D9F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14" y="1275089"/>
            <a:ext cx="3054493" cy="107722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Verbos</a:t>
            </a:r>
            <a:r>
              <a:rPr lang="en-US" dirty="0"/>
              <a:t> </a:t>
            </a:r>
            <a:r>
              <a:rPr lang="en-US" dirty="0" err="1"/>
              <a:t>regulares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</a:t>
            </a:r>
            <a:endParaRPr lang="en-US">
              <a:solidFill>
                <a:srgbClr val="D5393D"/>
              </a:solidFill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34EF71E-2718-4A10-ADB2-7AED7ED4A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967698"/>
              </p:ext>
            </p:extLst>
          </p:nvPr>
        </p:nvGraphicFramePr>
        <p:xfrm>
          <a:off x="3535680" y="2025150"/>
          <a:ext cx="816864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296723667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2185635976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1488904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Verbo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Tradução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 dirty="0">
                          <a:solidFill>
                            <a:srgbClr val="FFFFFF"/>
                          </a:solidFill>
                          <a:latin typeface="Corbel"/>
                        </a:rPr>
                        <a:t> </a:t>
                      </a:r>
                      <a:r>
                        <a:rPr lang="en-US" sz="2400" b="1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Verbo</a:t>
                      </a:r>
                      <a:r>
                        <a:rPr lang="en-US" sz="2400" b="1" i="0" u="none" strike="noStrike" noProof="0" dirty="0">
                          <a:solidFill>
                            <a:srgbClr val="FFFFFF"/>
                          </a:solidFill>
                          <a:latin typeface="Corbel"/>
                        </a:rPr>
                        <a:t> </a:t>
                      </a:r>
                      <a:r>
                        <a:rPr lang="en-US" sz="2400" b="1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+ </a:t>
                      </a:r>
                      <a:r>
                        <a:rPr lang="en-US" sz="2400" b="1" i="0" u="none" strike="noStrike" noProof="0" dirty="0" err="1">
                          <a:solidFill>
                            <a:srgbClr val="FF0000"/>
                          </a:solidFill>
                          <a:latin typeface="Corbel"/>
                        </a:rPr>
                        <a:t>ied</a:t>
                      </a:r>
                      <a:r>
                        <a:rPr lang="en-US" sz="2400" b="1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/</a:t>
                      </a:r>
                      <a:r>
                        <a:rPr lang="en-US" sz="2400" b="1" i="0" u="none" strike="noStrike" noProof="0" dirty="0" err="1">
                          <a:solidFill>
                            <a:srgbClr val="FF0000"/>
                          </a:solidFill>
                          <a:latin typeface="Corbel"/>
                        </a:rPr>
                        <a:t>ed</a:t>
                      </a:r>
                      <a:r>
                        <a:rPr lang="en-US" sz="2400" b="1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/d</a:t>
                      </a:r>
                      <a:endParaRPr lang="en-US" sz="2400" dirty="0" err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62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Believe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Acreditar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Believe</a:t>
                      </a: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338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Belong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Pertencer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Belong</a:t>
                      </a: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ed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929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Crash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Bater, </a:t>
                      </a:r>
                      <a:r>
                        <a:rPr lang="en-US" dirty="0" err="1"/>
                        <a:t>quebrar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Crash</a:t>
                      </a: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ed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40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Follow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Seguir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/>
                        <a:t>Follow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94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Hurry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Apressar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Hurr</a:t>
                      </a: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ied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11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84504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F79CA75-1B6A-45F9-B52C-140CCF55892C}"/>
              </a:ext>
            </a:extLst>
          </p:cNvPr>
          <p:cNvSpPr txBox="1"/>
          <p:nvPr/>
        </p:nvSpPr>
        <p:spPr>
          <a:xfrm>
            <a:off x="152398" y="1959075"/>
            <a:ext cx="3185651" cy="30931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500" dirty="0"/>
              <a:t>A </a:t>
            </a:r>
            <a:r>
              <a:rPr lang="en-US" sz="1500" dirty="0" err="1"/>
              <a:t>formação</a:t>
            </a:r>
            <a:r>
              <a:rPr lang="en-US" sz="1500" dirty="0"/>
              <a:t> </a:t>
            </a:r>
            <a:r>
              <a:rPr lang="en-US" sz="1500" dirty="0" err="1"/>
              <a:t>básica</a:t>
            </a:r>
            <a:r>
              <a:rPr lang="en-US" sz="1500" dirty="0"/>
              <a:t> do </a:t>
            </a:r>
            <a:r>
              <a:rPr lang="en-US" sz="1500" dirty="0" err="1"/>
              <a:t>passado</a:t>
            </a:r>
            <a:r>
              <a:rPr lang="en-US" sz="1500" dirty="0"/>
              <a:t> simples é </a:t>
            </a:r>
            <a:r>
              <a:rPr lang="en-US" sz="1500" dirty="0" err="1"/>
              <a:t>realizada</a:t>
            </a:r>
            <a:r>
              <a:rPr lang="en-US" sz="1500" dirty="0"/>
              <a:t> com o </a:t>
            </a:r>
            <a:r>
              <a:rPr lang="en-US" sz="1500" dirty="0" err="1"/>
              <a:t>acréscimo</a:t>
            </a:r>
            <a:r>
              <a:rPr lang="en-US" sz="1500" dirty="0"/>
              <a:t> de –</a:t>
            </a:r>
            <a:r>
              <a:rPr lang="en-US" sz="1500" i="1" dirty="0" err="1"/>
              <a:t>ed</a:t>
            </a:r>
            <a:r>
              <a:rPr lang="en-US" sz="1500" dirty="0"/>
              <a:t>, –</a:t>
            </a:r>
            <a:r>
              <a:rPr lang="en-US" sz="1500" i="1" dirty="0" err="1"/>
              <a:t>ied</a:t>
            </a:r>
            <a:r>
              <a:rPr lang="en-US" sz="1500" i="1" dirty="0"/>
              <a:t> </a:t>
            </a:r>
            <a:r>
              <a:rPr lang="en-US" sz="1500" dirty="0" err="1"/>
              <a:t>ou</a:t>
            </a:r>
            <a:r>
              <a:rPr lang="en-US" sz="1500" dirty="0"/>
              <a:t> –</a:t>
            </a:r>
            <a:r>
              <a:rPr lang="en-US" sz="1500" i="1" dirty="0"/>
              <a:t>d </a:t>
            </a:r>
            <a:r>
              <a:rPr lang="en-US" sz="1500" dirty="0" err="1"/>
              <a:t>ao</a:t>
            </a:r>
            <a:r>
              <a:rPr lang="en-US" sz="1500" dirty="0"/>
              <a:t> final dos </a:t>
            </a:r>
            <a:r>
              <a:rPr lang="en-US" sz="1500" b="1" dirty="0" err="1"/>
              <a:t>verbos</a:t>
            </a:r>
            <a:r>
              <a:rPr lang="en-US" sz="1500" b="1" dirty="0"/>
              <a:t> </a:t>
            </a:r>
            <a:r>
              <a:rPr lang="en-US" sz="1500" b="1" dirty="0" err="1"/>
              <a:t>regulares</a:t>
            </a:r>
            <a:r>
              <a:rPr lang="en-US" sz="1500" b="1" dirty="0"/>
              <a:t>.</a:t>
            </a:r>
            <a:r>
              <a:rPr lang="en-US" sz="1500" dirty="0"/>
              <a:t> </a:t>
            </a:r>
          </a:p>
          <a:p>
            <a:pPr marL="285750" indent="-285750">
              <a:buFont typeface="Arial"/>
              <a:buChar char="•"/>
            </a:pPr>
            <a:endParaRPr lang="en-US" sz="1500" dirty="0"/>
          </a:p>
          <a:p>
            <a:pPr marL="285750" indent="-285750">
              <a:buFont typeface="Arial"/>
              <a:buChar char="•"/>
            </a:pPr>
            <a:r>
              <a:rPr lang="en-US" sz="1500" dirty="0"/>
              <a:t>Nos </a:t>
            </a:r>
            <a:r>
              <a:rPr lang="en-US" sz="1500" dirty="0" err="1"/>
              <a:t>verbos</a:t>
            </a:r>
            <a:r>
              <a:rPr lang="en-US" sz="1500" dirty="0"/>
              <a:t> </a:t>
            </a:r>
            <a:r>
              <a:rPr lang="en-US" sz="1500" dirty="0" err="1"/>
              <a:t>regulares</a:t>
            </a:r>
            <a:r>
              <a:rPr lang="en-US" sz="1500" dirty="0"/>
              <a:t> </a:t>
            </a:r>
            <a:r>
              <a:rPr lang="en-US" sz="1500" dirty="0" err="1"/>
              <a:t>terminados</a:t>
            </a:r>
            <a:r>
              <a:rPr lang="en-US" sz="1500" dirty="0"/>
              <a:t> </a:t>
            </a:r>
            <a:r>
              <a:rPr lang="en-US" sz="1500" dirty="0" err="1"/>
              <a:t>em</a:t>
            </a:r>
            <a:r>
              <a:rPr lang="en-US" sz="1500" dirty="0"/>
              <a:t> –</a:t>
            </a:r>
            <a:r>
              <a:rPr lang="en-US" sz="1500" i="1" dirty="0"/>
              <a:t>e </a:t>
            </a:r>
            <a:r>
              <a:rPr lang="en-US" sz="1500" dirty="0" err="1"/>
              <a:t>acrescenta</a:t>
            </a:r>
            <a:r>
              <a:rPr lang="en-US" sz="1500" dirty="0"/>
              <a:t>-se </a:t>
            </a:r>
            <a:r>
              <a:rPr lang="en-US" sz="1500" dirty="0" err="1"/>
              <a:t>somente</a:t>
            </a:r>
            <a:r>
              <a:rPr lang="en-US" sz="1500" dirty="0"/>
              <a:t> o –</a:t>
            </a:r>
            <a:r>
              <a:rPr lang="en-US" sz="1500" i="1" dirty="0"/>
              <a:t>d </a:t>
            </a:r>
            <a:r>
              <a:rPr lang="en-US" sz="1500" dirty="0"/>
              <a:t>no final da </a:t>
            </a:r>
            <a:r>
              <a:rPr lang="en-US" sz="1500" dirty="0" err="1"/>
              <a:t>palavra</a:t>
            </a:r>
          </a:p>
          <a:p>
            <a:pPr marL="285750" indent="-285750">
              <a:buFont typeface="Arial"/>
              <a:buChar char="•"/>
            </a:pPr>
            <a:endParaRPr lang="en-US" sz="1500" dirty="0"/>
          </a:p>
          <a:p>
            <a:pPr marL="285750" indent="-285750">
              <a:buFont typeface="Arial"/>
              <a:buChar char="•"/>
            </a:pPr>
            <a:r>
              <a:rPr lang="en-US" sz="1500" dirty="0"/>
              <a:t>Nos </a:t>
            </a:r>
            <a:r>
              <a:rPr lang="en-US" sz="1500" dirty="0" err="1"/>
              <a:t>verbos</a:t>
            </a:r>
            <a:r>
              <a:rPr lang="en-US" sz="1500" dirty="0"/>
              <a:t> </a:t>
            </a:r>
            <a:r>
              <a:rPr lang="en-US" sz="1500" dirty="0" err="1"/>
              <a:t>terminados</a:t>
            </a:r>
            <a:r>
              <a:rPr lang="en-US" sz="1500" dirty="0"/>
              <a:t> </a:t>
            </a:r>
            <a:r>
              <a:rPr lang="en-US" sz="1500" dirty="0" err="1"/>
              <a:t>em</a:t>
            </a:r>
            <a:r>
              <a:rPr lang="en-US" sz="1500" dirty="0"/>
              <a:t> –</a:t>
            </a:r>
            <a:r>
              <a:rPr lang="en-US" sz="1500" i="1" dirty="0"/>
              <a:t>y </a:t>
            </a:r>
            <a:r>
              <a:rPr lang="en-US" sz="1500" dirty="0" err="1"/>
              <a:t>precedidos</a:t>
            </a:r>
            <a:r>
              <a:rPr lang="en-US" sz="1500" dirty="0"/>
              <a:t> de </a:t>
            </a:r>
            <a:r>
              <a:rPr lang="en-US" sz="1500" dirty="0" err="1"/>
              <a:t>consoante</a:t>
            </a:r>
            <a:r>
              <a:rPr lang="en-US" sz="1500" dirty="0"/>
              <a:t>, </a:t>
            </a:r>
            <a:r>
              <a:rPr lang="en-US" sz="1500" dirty="0" err="1"/>
              <a:t>essa</a:t>
            </a:r>
            <a:r>
              <a:rPr lang="en-US" sz="1500" dirty="0"/>
              <a:t> </a:t>
            </a:r>
            <a:r>
              <a:rPr lang="en-US" sz="1500" dirty="0" err="1"/>
              <a:t>última</a:t>
            </a:r>
            <a:r>
              <a:rPr lang="en-US" sz="1500" dirty="0"/>
              <a:t> </a:t>
            </a:r>
            <a:r>
              <a:rPr lang="en-US" sz="1500" dirty="0" err="1"/>
              <a:t>letra</a:t>
            </a:r>
            <a:r>
              <a:rPr lang="en-US" sz="1500" dirty="0"/>
              <a:t> é </a:t>
            </a:r>
            <a:r>
              <a:rPr lang="en-US" sz="1500" dirty="0" err="1"/>
              <a:t>retirada</a:t>
            </a:r>
            <a:r>
              <a:rPr lang="en-US" sz="1500" dirty="0"/>
              <a:t> e </a:t>
            </a:r>
            <a:r>
              <a:rPr lang="en-US" sz="1500" dirty="0" err="1"/>
              <a:t>ao</a:t>
            </a:r>
            <a:r>
              <a:rPr lang="en-US" sz="1500" dirty="0"/>
              <a:t> </a:t>
            </a:r>
            <a:r>
              <a:rPr lang="en-US" sz="1500" dirty="0" err="1"/>
              <a:t>verbo</a:t>
            </a:r>
            <a:r>
              <a:rPr lang="en-US" sz="1500" dirty="0"/>
              <a:t> é </a:t>
            </a:r>
            <a:r>
              <a:rPr lang="en-US" sz="1500" dirty="0" err="1"/>
              <a:t>acrescido</a:t>
            </a:r>
            <a:r>
              <a:rPr lang="en-US" sz="1500" dirty="0"/>
              <a:t> o –</a:t>
            </a:r>
            <a:r>
              <a:rPr lang="en-US" sz="1500" i="1" dirty="0" err="1"/>
              <a:t>ied</a:t>
            </a:r>
            <a:endParaRPr lang="en-US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77AE66-BFCC-49EE-8E12-5969F822EDCB}"/>
              </a:ext>
            </a:extLst>
          </p:cNvPr>
          <p:cNvSpPr txBox="1"/>
          <p:nvPr/>
        </p:nvSpPr>
        <p:spPr>
          <a:xfrm>
            <a:off x="3453583" y="1123334"/>
            <a:ext cx="60960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 </a:t>
            </a:r>
            <a:r>
              <a:rPr lang="en-US" sz="2800" b="1" dirty="0" err="1">
                <a:solidFill>
                  <a:srgbClr val="000000"/>
                </a:solidFill>
              </a:rPr>
              <a:t>Verbo</a:t>
            </a:r>
            <a:r>
              <a:rPr lang="en-US" sz="2800" b="1" dirty="0">
                <a:solidFill>
                  <a:srgbClr val="000000"/>
                </a:solidFill>
              </a:rPr>
              <a:t> + </a:t>
            </a:r>
            <a:r>
              <a:rPr lang="en-US" sz="2800" b="1" dirty="0" err="1">
                <a:solidFill>
                  <a:srgbClr val="D5393D"/>
                </a:solidFill>
              </a:rPr>
              <a:t>ied</a:t>
            </a:r>
            <a:r>
              <a:rPr lang="en-US" sz="2800" b="1" dirty="0">
                <a:solidFill>
                  <a:srgbClr val="D5393D"/>
                </a:solidFill>
              </a:rPr>
              <a:t>/</a:t>
            </a:r>
            <a:r>
              <a:rPr lang="en-US" sz="2800" b="1" dirty="0" err="1">
                <a:solidFill>
                  <a:srgbClr val="D5393D"/>
                </a:solidFill>
              </a:rPr>
              <a:t>ed</a:t>
            </a:r>
            <a:r>
              <a:rPr lang="en-US" sz="2800" b="1" dirty="0">
                <a:solidFill>
                  <a:srgbClr val="D5393D"/>
                </a:solidFill>
              </a:rPr>
              <a:t>/d</a:t>
            </a:r>
            <a:endParaRPr lang="en-US" sz="2800" b="1" dirty="0" err="1"/>
          </a:p>
        </p:txBody>
      </p:sp>
    </p:spTree>
    <p:extLst>
      <p:ext uri="{BB962C8B-B14F-4D97-AF65-F5344CB8AC3E}">
        <p14:creationId xmlns:p14="http://schemas.microsoft.com/office/powerpoint/2010/main" val="37718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676D-3588-4BF6-9567-24DD13D9F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14" y="1275089"/>
            <a:ext cx="3054493" cy="107722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Verbos</a:t>
            </a:r>
            <a:r>
              <a:rPr lang="en-US" dirty="0"/>
              <a:t> </a:t>
            </a:r>
            <a:r>
              <a:rPr lang="en-US" dirty="0" err="1"/>
              <a:t>regulares</a:t>
            </a:r>
            <a:br>
              <a:rPr lang="en-US" dirty="0"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r>
              <a:rPr lang="en-US" dirty="0"/>
              <a:t>  </a:t>
            </a:r>
            <a:endParaRPr lang="en-US">
              <a:solidFill>
                <a:srgbClr val="D5393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BEAF8-F04B-4CDC-9A7A-6FC4D502E214}"/>
              </a:ext>
            </a:extLst>
          </p:cNvPr>
          <p:cNvSpPr txBox="1"/>
          <p:nvPr/>
        </p:nvSpPr>
        <p:spPr>
          <a:xfrm>
            <a:off x="3453583" y="1123335"/>
            <a:ext cx="60960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 </a:t>
            </a:r>
            <a:r>
              <a:rPr lang="en-US" sz="2800" b="1" dirty="0" err="1">
                <a:solidFill>
                  <a:srgbClr val="000000"/>
                </a:solidFill>
              </a:rPr>
              <a:t>Verbo</a:t>
            </a:r>
            <a:r>
              <a:rPr lang="en-US" sz="2800" b="1" dirty="0">
                <a:solidFill>
                  <a:srgbClr val="000000"/>
                </a:solidFill>
              </a:rPr>
              <a:t> + </a:t>
            </a:r>
            <a:r>
              <a:rPr lang="en-US" sz="2800" b="1" dirty="0" err="1">
                <a:solidFill>
                  <a:srgbClr val="D5393D"/>
                </a:solidFill>
              </a:rPr>
              <a:t>ied</a:t>
            </a:r>
            <a:r>
              <a:rPr lang="en-US" sz="2800" b="1" dirty="0">
                <a:solidFill>
                  <a:srgbClr val="D5393D"/>
                </a:solidFill>
              </a:rPr>
              <a:t>/</a:t>
            </a:r>
            <a:r>
              <a:rPr lang="en-US" sz="2800" b="1" dirty="0" err="1">
                <a:solidFill>
                  <a:srgbClr val="D5393D"/>
                </a:solidFill>
              </a:rPr>
              <a:t>ed</a:t>
            </a:r>
            <a:r>
              <a:rPr lang="en-US" sz="2800" b="1" dirty="0">
                <a:solidFill>
                  <a:srgbClr val="D5393D"/>
                </a:solidFill>
              </a:rPr>
              <a:t>/d</a:t>
            </a:r>
            <a:endParaRPr lang="en-US" sz="2800" b="1" dirty="0" err="1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34EF71E-2718-4A10-ADB2-7AED7ED4A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591304"/>
              </p:ext>
            </p:extLst>
          </p:nvPr>
        </p:nvGraphicFramePr>
        <p:xfrm>
          <a:off x="3535680" y="2025150"/>
          <a:ext cx="816864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296723667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2185635976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1488904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Verbo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Tradução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 dirty="0">
                          <a:solidFill>
                            <a:srgbClr val="FFFFFF"/>
                          </a:solidFill>
                          <a:latin typeface="Corbel"/>
                        </a:rPr>
                        <a:t> </a:t>
                      </a:r>
                      <a:r>
                        <a:rPr lang="en-US" sz="2400" b="1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Verbo</a:t>
                      </a:r>
                      <a:r>
                        <a:rPr lang="en-US" sz="2400" b="1" i="0" u="none" strike="noStrike" noProof="0" dirty="0">
                          <a:solidFill>
                            <a:srgbClr val="FFFFFF"/>
                          </a:solidFill>
                          <a:latin typeface="Corbel"/>
                        </a:rPr>
                        <a:t> </a:t>
                      </a:r>
                      <a:r>
                        <a:rPr lang="en-US" sz="2400" b="1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+ </a:t>
                      </a:r>
                      <a:r>
                        <a:rPr lang="en-US" sz="2400" b="1" i="0" u="none" strike="noStrike" noProof="0" dirty="0" err="1">
                          <a:solidFill>
                            <a:srgbClr val="FF0000"/>
                          </a:solidFill>
                          <a:latin typeface="Corbel"/>
                        </a:rPr>
                        <a:t>ied</a:t>
                      </a:r>
                      <a:r>
                        <a:rPr lang="en-US" sz="2400" b="1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/</a:t>
                      </a:r>
                      <a:r>
                        <a:rPr lang="en-US" sz="2400" b="1" i="0" u="none" strike="noStrike" noProof="0" dirty="0" err="1">
                          <a:solidFill>
                            <a:srgbClr val="FF0000"/>
                          </a:solidFill>
                          <a:latin typeface="Corbel"/>
                        </a:rPr>
                        <a:t>ed</a:t>
                      </a:r>
                      <a:r>
                        <a:rPr lang="en-US" sz="2400" b="1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/d</a:t>
                      </a:r>
                      <a:endParaRPr lang="en-US" sz="2400" dirty="0" err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62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Believe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Acreditar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Believe</a:t>
                      </a: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338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Belong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Pertencer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Belong</a:t>
                      </a: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ed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929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Crash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Bater, </a:t>
                      </a:r>
                      <a:r>
                        <a:rPr lang="en-US" dirty="0" err="1"/>
                        <a:t>quebrar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Crash</a:t>
                      </a: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ed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40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Follow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Seguir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/>
                        <a:t>Follow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94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Hurry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Apressar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Hurr</a:t>
                      </a: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ied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11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Jogar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,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brincar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,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tocar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Play</a:t>
                      </a: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ed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84504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6FE9644-1FA6-42B0-9743-C8C2BA4AA76F}"/>
              </a:ext>
            </a:extLst>
          </p:cNvPr>
          <p:cNvSpPr txBox="1"/>
          <p:nvPr/>
        </p:nvSpPr>
        <p:spPr>
          <a:xfrm>
            <a:off x="152398" y="1959076"/>
            <a:ext cx="3185651" cy="30931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500" dirty="0"/>
              <a:t>A </a:t>
            </a:r>
            <a:r>
              <a:rPr lang="en-US" sz="1500" dirty="0" err="1"/>
              <a:t>formação</a:t>
            </a:r>
            <a:r>
              <a:rPr lang="en-US" sz="1500" dirty="0"/>
              <a:t> </a:t>
            </a:r>
            <a:r>
              <a:rPr lang="en-US" sz="1500" dirty="0" err="1"/>
              <a:t>básica</a:t>
            </a:r>
            <a:r>
              <a:rPr lang="en-US" sz="1500" dirty="0"/>
              <a:t> do </a:t>
            </a:r>
            <a:r>
              <a:rPr lang="en-US" sz="1500" dirty="0" err="1"/>
              <a:t>passado</a:t>
            </a:r>
            <a:r>
              <a:rPr lang="en-US" sz="1500" dirty="0"/>
              <a:t> simples é </a:t>
            </a:r>
            <a:r>
              <a:rPr lang="en-US" sz="1500" dirty="0" err="1"/>
              <a:t>realizada</a:t>
            </a:r>
            <a:r>
              <a:rPr lang="en-US" sz="1500" dirty="0"/>
              <a:t> com o </a:t>
            </a:r>
            <a:r>
              <a:rPr lang="en-US" sz="1500" dirty="0" err="1"/>
              <a:t>acréscimo</a:t>
            </a:r>
            <a:r>
              <a:rPr lang="en-US" sz="1500" dirty="0"/>
              <a:t> de –</a:t>
            </a:r>
            <a:r>
              <a:rPr lang="en-US" sz="1500" i="1" dirty="0" err="1"/>
              <a:t>ed</a:t>
            </a:r>
            <a:r>
              <a:rPr lang="en-US" sz="1500" dirty="0"/>
              <a:t>, –</a:t>
            </a:r>
            <a:r>
              <a:rPr lang="en-US" sz="1500" i="1" dirty="0" err="1"/>
              <a:t>ied</a:t>
            </a:r>
            <a:r>
              <a:rPr lang="en-US" sz="1500" i="1" dirty="0"/>
              <a:t> </a:t>
            </a:r>
            <a:r>
              <a:rPr lang="en-US" sz="1500" dirty="0" err="1"/>
              <a:t>ou</a:t>
            </a:r>
            <a:r>
              <a:rPr lang="en-US" sz="1500" dirty="0"/>
              <a:t> –</a:t>
            </a:r>
            <a:r>
              <a:rPr lang="en-US" sz="1500" i="1" dirty="0"/>
              <a:t>d </a:t>
            </a:r>
            <a:r>
              <a:rPr lang="en-US" sz="1500" dirty="0" err="1"/>
              <a:t>ao</a:t>
            </a:r>
            <a:r>
              <a:rPr lang="en-US" sz="1500" dirty="0"/>
              <a:t> final dos </a:t>
            </a:r>
            <a:r>
              <a:rPr lang="en-US" sz="1500" b="1" dirty="0" err="1"/>
              <a:t>verbos</a:t>
            </a:r>
            <a:r>
              <a:rPr lang="en-US" sz="1500" b="1" dirty="0"/>
              <a:t> </a:t>
            </a:r>
            <a:r>
              <a:rPr lang="en-US" sz="1500" b="1" dirty="0" err="1"/>
              <a:t>regulares</a:t>
            </a:r>
            <a:r>
              <a:rPr lang="en-US" sz="1500" b="1" dirty="0"/>
              <a:t>.</a:t>
            </a:r>
            <a:r>
              <a:rPr lang="en-US" sz="1500" dirty="0"/>
              <a:t> </a:t>
            </a:r>
          </a:p>
          <a:p>
            <a:pPr marL="285750" indent="-285750">
              <a:buFont typeface="Arial"/>
              <a:buChar char="•"/>
            </a:pPr>
            <a:endParaRPr lang="en-US" sz="1500" dirty="0"/>
          </a:p>
          <a:p>
            <a:pPr marL="285750" indent="-285750">
              <a:buFont typeface="Arial"/>
              <a:buChar char="•"/>
            </a:pPr>
            <a:r>
              <a:rPr lang="en-US" sz="1500" dirty="0"/>
              <a:t>Nos </a:t>
            </a:r>
            <a:r>
              <a:rPr lang="en-US" sz="1500" dirty="0" err="1"/>
              <a:t>verbos</a:t>
            </a:r>
            <a:r>
              <a:rPr lang="en-US" sz="1500" dirty="0"/>
              <a:t> </a:t>
            </a:r>
            <a:r>
              <a:rPr lang="en-US" sz="1500" dirty="0" err="1"/>
              <a:t>regulares</a:t>
            </a:r>
            <a:r>
              <a:rPr lang="en-US" sz="1500" dirty="0"/>
              <a:t> </a:t>
            </a:r>
            <a:r>
              <a:rPr lang="en-US" sz="1500" dirty="0" err="1"/>
              <a:t>terminados</a:t>
            </a:r>
            <a:r>
              <a:rPr lang="en-US" sz="1500" dirty="0"/>
              <a:t> </a:t>
            </a:r>
            <a:r>
              <a:rPr lang="en-US" sz="1500" dirty="0" err="1"/>
              <a:t>em</a:t>
            </a:r>
            <a:r>
              <a:rPr lang="en-US" sz="1500" dirty="0"/>
              <a:t> –</a:t>
            </a:r>
            <a:r>
              <a:rPr lang="en-US" sz="1500" i="1" dirty="0"/>
              <a:t>e </a:t>
            </a:r>
            <a:r>
              <a:rPr lang="en-US" sz="1500" dirty="0" err="1"/>
              <a:t>acrescenta</a:t>
            </a:r>
            <a:r>
              <a:rPr lang="en-US" sz="1500" dirty="0"/>
              <a:t>-se </a:t>
            </a:r>
            <a:r>
              <a:rPr lang="en-US" sz="1500" dirty="0" err="1"/>
              <a:t>somente</a:t>
            </a:r>
            <a:r>
              <a:rPr lang="en-US" sz="1500" dirty="0"/>
              <a:t> o –</a:t>
            </a:r>
            <a:r>
              <a:rPr lang="en-US" sz="1500" i="1" dirty="0"/>
              <a:t>d </a:t>
            </a:r>
            <a:r>
              <a:rPr lang="en-US" sz="1500" dirty="0"/>
              <a:t>no final da </a:t>
            </a:r>
            <a:r>
              <a:rPr lang="en-US" sz="1500" dirty="0" err="1"/>
              <a:t>palavra</a:t>
            </a:r>
          </a:p>
          <a:p>
            <a:pPr marL="285750" indent="-285750">
              <a:buFont typeface="Arial"/>
              <a:buChar char="•"/>
            </a:pPr>
            <a:endParaRPr lang="en-US" sz="1500" dirty="0"/>
          </a:p>
          <a:p>
            <a:pPr marL="285750" indent="-285750">
              <a:buFont typeface="Arial"/>
              <a:buChar char="•"/>
            </a:pPr>
            <a:r>
              <a:rPr lang="en-US" sz="1500" dirty="0"/>
              <a:t>Nos </a:t>
            </a:r>
            <a:r>
              <a:rPr lang="en-US" sz="1500" dirty="0" err="1"/>
              <a:t>verbos</a:t>
            </a:r>
            <a:r>
              <a:rPr lang="en-US" sz="1500" dirty="0"/>
              <a:t> </a:t>
            </a:r>
            <a:r>
              <a:rPr lang="en-US" sz="1500" dirty="0" err="1"/>
              <a:t>terminados</a:t>
            </a:r>
            <a:r>
              <a:rPr lang="en-US" sz="1500" dirty="0"/>
              <a:t> </a:t>
            </a:r>
            <a:r>
              <a:rPr lang="en-US" sz="1500" dirty="0" err="1"/>
              <a:t>em</a:t>
            </a:r>
            <a:r>
              <a:rPr lang="en-US" sz="1500" dirty="0"/>
              <a:t> –</a:t>
            </a:r>
            <a:r>
              <a:rPr lang="en-US" sz="1500" i="1" dirty="0"/>
              <a:t>y </a:t>
            </a:r>
            <a:r>
              <a:rPr lang="en-US" sz="1500" dirty="0" err="1"/>
              <a:t>precedidos</a:t>
            </a:r>
            <a:r>
              <a:rPr lang="en-US" sz="1500" dirty="0"/>
              <a:t> de </a:t>
            </a:r>
            <a:r>
              <a:rPr lang="en-US" sz="1500" dirty="0" err="1"/>
              <a:t>consoante</a:t>
            </a:r>
            <a:r>
              <a:rPr lang="en-US" sz="1500" dirty="0"/>
              <a:t>, </a:t>
            </a:r>
            <a:r>
              <a:rPr lang="en-US" sz="1500" dirty="0" err="1"/>
              <a:t>essa</a:t>
            </a:r>
            <a:r>
              <a:rPr lang="en-US" sz="1500" dirty="0"/>
              <a:t> </a:t>
            </a:r>
            <a:r>
              <a:rPr lang="en-US" sz="1500" dirty="0" err="1"/>
              <a:t>última</a:t>
            </a:r>
            <a:r>
              <a:rPr lang="en-US" sz="1500" dirty="0"/>
              <a:t> </a:t>
            </a:r>
            <a:r>
              <a:rPr lang="en-US" sz="1500" dirty="0" err="1"/>
              <a:t>letra</a:t>
            </a:r>
            <a:r>
              <a:rPr lang="en-US" sz="1500" dirty="0"/>
              <a:t> é </a:t>
            </a:r>
            <a:r>
              <a:rPr lang="en-US" sz="1500" dirty="0" err="1"/>
              <a:t>retirada</a:t>
            </a:r>
            <a:r>
              <a:rPr lang="en-US" sz="1500" dirty="0"/>
              <a:t> e </a:t>
            </a:r>
            <a:r>
              <a:rPr lang="en-US" sz="1500" dirty="0" err="1"/>
              <a:t>ao</a:t>
            </a:r>
            <a:r>
              <a:rPr lang="en-US" sz="1500" dirty="0"/>
              <a:t> </a:t>
            </a:r>
            <a:r>
              <a:rPr lang="en-US" sz="1500" dirty="0" err="1"/>
              <a:t>verbo</a:t>
            </a:r>
            <a:r>
              <a:rPr lang="en-US" sz="1500" dirty="0"/>
              <a:t> é </a:t>
            </a:r>
            <a:r>
              <a:rPr lang="en-US" sz="1500" dirty="0" err="1"/>
              <a:t>acrescido</a:t>
            </a:r>
            <a:r>
              <a:rPr lang="en-US" sz="1500" dirty="0"/>
              <a:t> o –</a:t>
            </a:r>
            <a:r>
              <a:rPr lang="en-US" sz="1500" i="1" dirty="0" err="1"/>
              <a:t>ied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729916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676D-3588-4BF6-9567-24DD13D9FA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91001" y="1133248"/>
            <a:ext cx="3609522" cy="10779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solidFill>
                  <a:srgbClr val="000000"/>
                </a:solidFill>
              </a:rPr>
              <a:t>Verbos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 </a:t>
            </a:r>
            <a:r>
              <a:rPr lang="en-US" b="1" dirty="0" err="1">
                <a:solidFill>
                  <a:srgbClr val="000000"/>
                </a:solidFill>
              </a:rPr>
              <a:t>irregulares</a:t>
            </a:r>
            <a:br>
              <a:rPr lang="en-US" b="1" dirty="0">
                <a:solidFill>
                  <a:srgbClr val="000000"/>
                </a:solidFill>
                <a:ea typeface="+mj-lt"/>
                <a:cs typeface="+mj-lt"/>
              </a:rPr>
            </a:br>
            <a:r>
              <a:rPr lang="en-US" b="1" dirty="0"/>
              <a:t>  </a:t>
            </a:r>
            <a:endParaRPr lang="en-US" b="1" dirty="0">
              <a:solidFill>
                <a:srgbClr val="D5393D"/>
              </a:solidFill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34EF71E-2718-4A10-ADB2-7AED7ED4A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996459"/>
              </p:ext>
            </p:extLst>
          </p:nvPr>
        </p:nvGraphicFramePr>
        <p:xfrm>
          <a:off x="1891937" y="2199321"/>
          <a:ext cx="816864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296723667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2185635976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1488904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Verbo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Tradução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 </a:t>
                      </a:r>
                      <a:r>
                        <a:rPr lang="en-US" sz="2400" b="1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Verbo</a:t>
                      </a:r>
                      <a:r>
                        <a:rPr lang="en-US" sz="2400" b="1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 no </a:t>
                      </a:r>
                      <a:r>
                        <a:rPr lang="en-US" sz="2400" b="1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passado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62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Begin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Começar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 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Began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338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endParaRPr lang="en-US" sz="1800" b="0" i="0" u="none" strike="noStrike" noProof="0" dirty="0">
                        <a:solidFill>
                          <a:srgbClr val="FF0000"/>
                        </a:solidFill>
                        <a:latin typeface="Corbe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929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endParaRPr lang="en-US" sz="1800" b="0" i="0" u="none" strike="noStrike" noProof="0" dirty="0">
                        <a:solidFill>
                          <a:srgbClr val="FF0000"/>
                        </a:solidFill>
                        <a:latin typeface="Corbe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40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endParaRPr lang="en-US" sz="1800" b="0" i="0" u="none" strike="noStrike" noProof="0" dirty="0">
                        <a:solidFill>
                          <a:srgbClr val="FF0000"/>
                        </a:solidFill>
                        <a:latin typeface="Corbe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94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endParaRPr lang="en-US" sz="1800" b="0" i="0" u="none" strike="noStrike" noProof="0" dirty="0">
                        <a:solidFill>
                          <a:srgbClr val="FF0000"/>
                        </a:solidFill>
                        <a:latin typeface="Corbe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11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endParaRPr lang="en-US" sz="1800" b="0" i="0" u="none" strike="noStrike" noProof="0" dirty="0">
                        <a:solidFill>
                          <a:srgbClr val="FF0000"/>
                        </a:solidFill>
                        <a:latin typeface="Corbe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845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731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676D-3588-4BF6-9567-24DD13D9FA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91001" y="1133248"/>
            <a:ext cx="3609522" cy="10779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solidFill>
                  <a:srgbClr val="000000"/>
                </a:solidFill>
              </a:rPr>
              <a:t>Verbos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 </a:t>
            </a:r>
            <a:r>
              <a:rPr lang="en-US" b="1" dirty="0" err="1">
                <a:solidFill>
                  <a:srgbClr val="000000"/>
                </a:solidFill>
              </a:rPr>
              <a:t>irregulares</a:t>
            </a:r>
            <a:br>
              <a:rPr lang="en-US" b="1" dirty="0">
                <a:solidFill>
                  <a:srgbClr val="000000"/>
                </a:solidFill>
                <a:ea typeface="+mj-lt"/>
                <a:cs typeface="+mj-lt"/>
              </a:rPr>
            </a:br>
            <a:r>
              <a:rPr lang="en-US" b="1" dirty="0"/>
              <a:t>  </a:t>
            </a:r>
            <a:endParaRPr lang="en-US" b="1" dirty="0">
              <a:solidFill>
                <a:srgbClr val="D5393D"/>
              </a:solidFill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34EF71E-2718-4A10-ADB2-7AED7ED4A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546056"/>
              </p:ext>
            </p:extLst>
          </p:nvPr>
        </p:nvGraphicFramePr>
        <p:xfrm>
          <a:off x="1891937" y="2199321"/>
          <a:ext cx="816864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296723667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2185635976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1488904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Verbo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Tradução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 </a:t>
                      </a:r>
                      <a:r>
                        <a:rPr lang="en-US" sz="2400" b="1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Verbo</a:t>
                      </a:r>
                      <a:r>
                        <a:rPr lang="en-US" sz="2400" b="1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 no </a:t>
                      </a:r>
                      <a:r>
                        <a:rPr lang="en-US" sz="2400" b="1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passado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62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Begin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Começar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 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Began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338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Break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Quebrar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 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Corbel"/>
                        </a:rPr>
                        <a:t>Broke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929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endParaRPr lang="en-US" sz="1800" b="0" i="0" u="none" strike="noStrike" noProof="0" dirty="0">
                        <a:solidFill>
                          <a:srgbClr val="FF0000"/>
                        </a:solidFill>
                        <a:latin typeface="Corbe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40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endParaRPr lang="en-US" sz="1800" b="0" i="0" u="none" strike="noStrike" noProof="0" dirty="0">
                        <a:solidFill>
                          <a:srgbClr val="FF0000"/>
                        </a:solidFill>
                        <a:latin typeface="Corbe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94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endParaRPr lang="en-US" sz="1800" b="0" i="0" u="none" strike="noStrike" noProof="0" dirty="0">
                        <a:solidFill>
                          <a:srgbClr val="FF0000"/>
                        </a:solidFill>
                        <a:latin typeface="Corbe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11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endParaRPr lang="en-US" sz="1800" b="0" i="0" u="none" strike="noStrike" noProof="0" dirty="0">
                        <a:solidFill>
                          <a:srgbClr val="FF0000"/>
                        </a:solidFill>
                        <a:latin typeface="Corbe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845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13768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Frame</vt:lpstr>
      <vt:lpstr>Inglês Instrumental </vt:lpstr>
      <vt:lpstr>Verbos regulares    </vt:lpstr>
      <vt:lpstr>Verbos regulares    </vt:lpstr>
      <vt:lpstr>Verbos regulares    </vt:lpstr>
      <vt:lpstr>Verbos regulares    </vt:lpstr>
      <vt:lpstr>Verbos regulares    </vt:lpstr>
      <vt:lpstr>Verbos regulares    </vt:lpstr>
      <vt:lpstr>Verbos  irregulares   </vt:lpstr>
      <vt:lpstr>Verbos  irregulares   </vt:lpstr>
      <vt:lpstr>Verbos  irregulares   </vt:lpstr>
      <vt:lpstr>Verbos  irregulares   </vt:lpstr>
      <vt:lpstr>Verbos  irregulares   </vt:lpstr>
      <vt:lpstr>Verbos  irregulares  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7</cp:revision>
  <dcterms:created xsi:type="dcterms:W3CDTF">2016-01-13T19:04:32Z</dcterms:created>
  <dcterms:modified xsi:type="dcterms:W3CDTF">2018-05-10T17:05:35Z</dcterms:modified>
</cp:coreProperties>
</file>