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9" r:id="rId4"/>
    <p:sldId id="257" r:id="rId5"/>
    <p:sldId id="297" r:id="rId6"/>
    <p:sldId id="298" r:id="rId7"/>
    <p:sldId id="281" r:id="rId8"/>
    <p:sldId id="299" r:id="rId9"/>
    <p:sldId id="268" r:id="rId10"/>
    <p:sldId id="300" r:id="rId11"/>
  </p:sldIdLst>
  <p:sldSz cx="9144000" cy="5143500" type="screen16x9"/>
  <p:notesSz cx="6858000" cy="9144000"/>
  <p:embeddedFontLst>
    <p:embeddedFont>
      <p:font typeface="Proxima Nova Semibold" charset="0"/>
      <p:regular r:id="rId13"/>
      <p:bold r:id="rId14"/>
      <p:boldItalic r:id="rId15"/>
    </p:embeddedFont>
    <p:embeddedFont>
      <p:font typeface="Proxima Nova" charset="0"/>
      <p:regular r:id="rId16"/>
      <p:bold r:id="rId17"/>
      <p:italic r:id="rId18"/>
      <p:boldItalic r:id="rId19"/>
    </p:embeddedFont>
    <p:embeddedFont>
      <p:font typeface="Josefin Sans Thin" charset="0"/>
      <p:regular r:id="rId20"/>
      <p:bold r:id="rId21"/>
      <p:italic r:id="rId22"/>
      <p:boldItalic r:id="rId23"/>
    </p:embeddedFont>
    <p:embeddedFont>
      <p:font typeface="Barlow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3E7CBB8-4BB4-4274-BBA6-3FFF451154B1}">
  <a:tblStyle styleId="{23E7CBB8-4BB4-4274-BBA6-3FFF45115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94660"/>
  </p:normalViewPr>
  <p:slideViewPr>
    <p:cSldViewPr>
      <p:cViewPr>
        <p:scale>
          <a:sx n="65" d="100"/>
          <a:sy n="65" d="100"/>
        </p:scale>
        <p:origin x="-3562" y="-8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270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83118c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83118c0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83711ea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83711ea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8288d42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8288d42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8288d42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8288d42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8288d42c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8288d42c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708813492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708813492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083711ead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083711ead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5" y="-62150"/>
            <a:ext cx="9144000" cy="5207100"/>
            <a:chOff x="-75" y="-62150"/>
            <a:chExt cx="9144000" cy="5207100"/>
          </a:xfrm>
        </p:grpSpPr>
        <p:sp>
          <p:nvSpPr>
            <p:cNvPr id="10" name="Google Shape;10;p2"/>
            <p:cNvSpPr/>
            <p:nvPr/>
          </p:nvSpPr>
          <p:spPr>
            <a:xfrm>
              <a:off x="0" y="-62150"/>
              <a:ext cx="723600" cy="520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5" y="-62150"/>
              <a:ext cx="9144000" cy="608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715125" y="543250"/>
            <a:ext cx="8428800" cy="46017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5125" y="543250"/>
            <a:ext cx="2284500" cy="46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19100" y="2727850"/>
            <a:ext cx="7101300" cy="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rgbClr val="F8F8F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267550" y="3239500"/>
            <a:ext cx="46089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CC4125">
            <a:alpha val="55800"/>
          </a:srgbClr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9900" y="1393725"/>
            <a:ext cx="7704300" cy="30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lab Thin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lab Thin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FA7B17"/>
          </p15:clr>
        </p15:guide>
        <p15:guide id="2" orient="horz" pos="34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3826225" y="450"/>
            <a:ext cx="5321700" cy="348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 flipH="1">
            <a:off x="3742650" y="-259650"/>
            <a:ext cx="1658700" cy="914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23625" y="-450"/>
            <a:ext cx="3102600" cy="51435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052600" y="1219050"/>
            <a:ext cx="33678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253100" y="3932700"/>
            <a:ext cx="41673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893725" y="1817750"/>
            <a:ext cx="5336100" cy="15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BLANK_1_1_1_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100" y="1213175"/>
            <a:ext cx="9144000" cy="39318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1220350"/>
            <a:ext cx="3048000" cy="392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096000" y="1220350"/>
            <a:ext cx="3048000" cy="392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05000" y="1848425"/>
            <a:ext cx="15393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 idx="2"/>
          </p:nvPr>
        </p:nvSpPr>
        <p:spPr>
          <a:xfrm>
            <a:off x="6801000" y="1848425"/>
            <a:ext cx="15393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3"/>
          </p:nvPr>
        </p:nvSpPr>
        <p:spPr>
          <a:xfrm>
            <a:off x="3755999" y="1848425"/>
            <a:ext cx="15393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3556238" y="3011775"/>
            <a:ext cx="1932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5"/>
          </p:nvPr>
        </p:nvSpPr>
        <p:spPr>
          <a:xfrm>
            <a:off x="561538" y="3011775"/>
            <a:ext cx="1932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6"/>
          </p:nvPr>
        </p:nvSpPr>
        <p:spPr>
          <a:xfrm>
            <a:off x="6604650" y="3011775"/>
            <a:ext cx="1932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dk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7"/>
          </p:nvPr>
        </p:nvSpPr>
        <p:spPr>
          <a:xfrm>
            <a:off x="3556190" y="3378125"/>
            <a:ext cx="1932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8"/>
          </p:nvPr>
        </p:nvSpPr>
        <p:spPr>
          <a:xfrm>
            <a:off x="561550" y="3378125"/>
            <a:ext cx="1932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9"/>
          </p:nvPr>
        </p:nvSpPr>
        <p:spPr>
          <a:xfrm>
            <a:off x="6604650" y="3378125"/>
            <a:ext cx="1932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8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Josefin Sans Thin"/>
              <a:buNone/>
              <a:defRPr sz="2800">
                <a:solidFill>
                  <a:schemeClr val="lt2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63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1319100" y="2727850"/>
            <a:ext cx="7101300" cy="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CERVICAL CANCER DETECTION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2565300" y="3239500"/>
            <a:ext cx="46089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8F8F6"/>
                </a:solidFill>
              </a:rPr>
              <a:t>By: Quoc Tuong Lukas Dong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8F8F6"/>
                </a:solidFill>
                <a:latin typeface="Barlow"/>
                <a:ea typeface="Barlow"/>
                <a:cs typeface="Barlow"/>
                <a:sym typeface="Barlow"/>
              </a:rPr>
              <a:t>Data Mining</a:t>
            </a:r>
            <a:endParaRPr dirty="0">
              <a:solidFill>
                <a:srgbClr val="F8F8F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1522050" y="1047100"/>
            <a:ext cx="679200" cy="679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1639350" y="1164400"/>
            <a:ext cx="444600" cy="444600"/>
          </a:xfrm>
          <a:prstGeom prst="mathPlus">
            <a:avLst>
              <a:gd name="adj1" fmla="val 2352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4343400" y="1047750"/>
            <a:ext cx="41148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2000" b="1" dirty="0" smtClean="0">
                <a:solidFill>
                  <a:srgbClr val="FFFF00"/>
                </a:solidFill>
              </a:rPr>
              <a:t>11,000</a:t>
            </a:r>
            <a:r>
              <a:rPr lang="en-US" sz="2000" dirty="0" smtClean="0"/>
              <a:t> </a:t>
            </a:r>
            <a:r>
              <a:rPr lang="en-US" sz="2000" dirty="0"/>
              <a:t>new </a:t>
            </a:r>
            <a:r>
              <a:rPr lang="en-US" sz="2000" dirty="0" smtClean="0"/>
              <a:t>annual cases </a:t>
            </a:r>
            <a:r>
              <a:rPr lang="en-US" sz="2000" dirty="0"/>
              <a:t>of invasive cervical cancers </a:t>
            </a:r>
            <a:r>
              <a:rPr lang="en-US" sz="2000" dirty="0" smtClean="0"/>
              <a:t>in US.</a:t>
            </a:r>
          </a:p>
          <a:p>
            <a:pPr marL="0" lvl="0" indent="0" algn="ctr"/>
            <a:r>
              <a:rPr lang="en-US" sz="2000" b="1" dirty="0" smtClean="0">
                <a:solidFill>
                  <a:srgbClr val="FFFF00"/>
                </a:solidFill>
              </a:rPr>
              <a:t>4,000 deaths </a:t>
            </a:r>
            <a:r>
              <a:rPr lang="en-US" sz="2000" dirty="0" smtClean="0"/>
              <a:t>in US</a:t>
            </a:r>
          </a:p>
          <a:p>
            <a:pPr marL="0" lvl="0" indent="0" algn="ctr"/>
            <a:r>
              <a:rPr lang="en-US" sz="2000" b="1" dirty="0" smtClean="0">
                <a:solidFill>
                  <a:srgbClr val="FFFF00"/>
                </a:solidFill>
              </a:rPr>
              <a:t>300,000 deaths </a:t>
            </a:r>
            <a:r>
              <a:rPr lang="en-US" sz="2000" dirty="0" smtClean="0"/>
              <a:t>globally.</a:t>
            </a:r>
            <a:endParaRPr sz="2000"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4253100" y="3932700"/>
            <a:ext cx="41673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l="17097" r="48971"/>
          <a:stretch/>
        </p:blipFill>
        <p:spPr>
          <a:xfrm flipH="1">
            <a:off x="723602" y="450"/>
            <a:ext cx="31026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flipH="1">
            <a:off x="723625" y="-450"/>
            <a:ext cx="3102600" cy="5143500"/>
          </a:xfrm>
          <a:prstGeom prst="rect">
            <a:avLst/>
          </a:prstGeom>
          <a:solidFill>
            <a:srgbClr val="CC4125">
              <a:alpha val="55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125">
            <a:alpha val="55800"/>
          </a:srgbClr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457200" y="285751"/>
            <a:ext cx="83058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/>
              <a:t>Cervical Cancer (Risk Factors) from UCI</a:t>
            </a:r>
          </a:p>
          <a:p>
            <a:r>
              <a:rPr lang="en-US" sz="2400" b="1" dirty="0" smtClean="0"/>
              <a:t>The </a:t>
            </a:r>
            <a:r>
              <a:rPr lang="en-US" sz="2400" b="1" dirty="0"/>
              <a:t>dataset was collected at 'Hospital </a:t>
            </a:r>
            <a:r>
              <a:rPr lang="en-US" sz="2400" b="1" dirty="0" err="1"/>
              <a:t>Universitario</a:t>
            </a:r>
            <a:r>
              <a:rPr lang="en-US" sz="2400" b="1" dirty="0"/>
              <a:t> de Caracas' in Caracas, Venezuela. 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FF00"/>
                </a:solidFill>
              </a:rPr>
              <a:t>858 </a:t>
            </a:r>
            <a:r>
              <a:rPr lang="en-US" sz="2400" b="1" dirty="0">
                <a:solidFill>
                  <a:srgbClr val="FFFF00"/>
                </a:solidFill>
              </a:rPr>
              <a:t>inputs </a:t>
            </a:r>
            <a:r>
              <a:rPr lang="en-US" sz="2400" b="1" dirty="0"/>
              <a:t>with </a:t>
            </a:r>
            <a:r>
              <a:rPr lang="en-US" sz="2400" b="1" dirty="0" smtClean="0">
                <a:solidFill>
                  <a:srgbClr val="FFFF00"/>
                </a:solidFill>
              </a:rPr>
              <a:t>36 variables </a:t>
            </a:r>
            <a:r>
              <a:rPr lang="en-US" sz="2400" b="1" dirty="0"/>
              <a:t>ranging from demographic information, habits to historic medical records</a:t>
            </a:r>
            <a:endParaRPr lang="en-US" sz="2400" b="1" dirty="0" smtClean="0"/>
          </a:p>
          <a:p>
            <a:endParaRPr lang="en-US" b="1" dirty="0"/>
          </a:p>
          <a:p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3F3F3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50"/>
            <a:ext cx="4619308" cy="229774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08" y="2495550"/>
            <a:ext cx="4267200" cy="2297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Google Shape;186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285750"/>
                <a:ext cx="7966900" cy="19400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65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2"/>
                          </a:solidFill>
                        </a:rPr>
                        <m:t>𝐂𝐞𝐫𝐯𝐢𝐜𝐚𝐥𝐂𝐚𝐧𝐜𝐞𝐫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=</m:t>
                      </m:r>
                    </m:oMath>
                  </m:oMathPara>
                </a14:m>
                <a:endParaRPr lang="en-US" sz="2400" b="1" dirty="0" smtClean="0">
                  <a:solidFill>
                    <a:schemeClr val="tx2"/>
                  </a:solidFill>
                </a:endParaRPr>
              </a:p>
              <a:p>
                <a:pPr marL="165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𝐇𝐢𝐧𝐬𝐞𝐥𝐦𝐚𝐧𝐧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+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𝐒𝐜𝐡𝐢𝐥𝐥𝐞𝐫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+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𝐂𝐢𝐭𝐨𝐥𝐨𝐠𝐲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+</m:t>
                      </m:r>
                      <m:r>
                        <a:rPr lang="en-US" sz="2400" b="1" i="0">
                          <a:solidFill>
                            <a:schemeClr val="tx2"/>
                          </a:solidFill>
                        </a:rPr>
                        <m:t>𝐁𝐢𝐨𝐩𝐬𝐲</m:t>
                      </m:r>
                    </m:oMath>
                  </m:oMathPara>
                </a14:m>
                <a:endParaRPr lang="en-US" sz="2400" b="1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3F3F3"/>
                  </a:solidFill>
                </a:endParaRPr>
              </a:p>
            </p:txBody>
          </p:sp>
        </mc:Choice>
        <mc:Fallback>
          <p:sp>
            <p:nvSpPr>
              <p:cNvPr id="186" name="Google Shape;186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85750"/>
                <a:ext cx="7966900" cy="1940025"/>
              </a:xfrm>
              <a:prstGeom prst="rect">
                <a:avLst/>
              </a:prstGeom>
              <a:blipFill rotWithShape="1">
                <a:blip r:embed="rId3"/>
                <a:stretch>
                  <a:fillRect l="-230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1004"/>
            <a:ext cx="4953000" cy="33718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/>
          <a:srcRect t="18062"/>
          <a:stretch/>
        </p:blipFill>
        <p:spPr bwMode="auto">
          <a:xfrm>
            <a:off x="381000" y="2387476"/>
            <a:ext cx="2514600" cy="566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566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361950"/>
            <a:ext cx="4343400" cy="3429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78215" y="19431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1"/>
          <p:cNvSpPr txBox="1">
            <a:spLocks noGrp="1"/>
          </p:cNvSpPr>
          <p:nvPr>
            <p:ph type="title" idx="4294967295"/>
          </p:nvPr>
        </p:nvSpPr>
        <p:spPr>
          <a:xfrm>
            <a:off x="990600" y="3619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Importance with Boruta</a:t>
            </a:r>
            <a:endParaRPr sz="3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51"/>
          <p:cNvSpPr txBox="1">
            <a:spLocks noGrp="1"/>
          </p:cNvSpPr>
          <p:nvPr>
            <p:ph type="body" idx="4294967295"/>
          </p:nvPr>
        </p:nvSpPr>
        <p:spPr>
          <a:xfrm>
            <a:off x="609600" y="1123950"/>
            <a:ext cx="80010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A</a:t>
            </a:r>
            <a:r>
              <a:rPr lang="en-US" sz="1600" b="1" dirty="0" smtClean="0">
                <a:solidFill>
                  <a:srgbClr val="FFFF00"/>
                </a:solidFill>
              </a:rPr>
              <a:t>dds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randomness to the given data set by creating shuffled copies of all features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</a:rPr>
              <a:t>Trains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a random forest classifier on the extended data set and applies a feature importance measure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</a:rPr>
              <a:t>Check </a:t>
            </a:r>
            <a:r>
              <a:rPr lang="en-US" sz="1600" b="1" dirty="0" smtClean="0">
                <a:solidFill>
                  <a:schemeClr val="bg1"/>
                </a:solidFill>
              </a:rPr>
              <a:t>at </a:t>
            </a:r>
            <a:r>
              <a:rPr lang="en-US" sz="1600" b="1" dirty="0">
                <a:solidFill>
                  <a:schemeClr val="bg1"/>
                </a:solidFill>
              </a:rPr>
              <a:t>every </a:t>
            </a:r>
            <a:r>
              <a:rPr lang="en-US" sz="1600" b="1" dirty="0" smtClean="0">
                <a:solidFill>
                  <a:schemeClr val="bg1"/>
                </a:solidFill>
              </a:rPr>
              <a:t>iteration whether </a:t>
            </a:r>
            <a:r>
              <a:rPr lang="en-US" sz="1600" b="1" dirty="0">
                <a:solidFill>
                  <a:schemeClr val="bg1"/>
                </a:solidFill>
              </a:rPr>
              <a:t>a real feature has a higher importance than the best of its </a:t>
            </a:r>
            <a:r>
              <a:rPr lang="en-US" sz="1600" b="1" dirty="0" smtClean="0">
                <a:solidFill>
                  <a:schemeClr val="bg1"/>
                </a:solidFill>
              </a:rPr>
              <a:t>randomized  </a:t>
            </a:r>
            <a:r>
              <a:rPr lang="en-US" sz="1600" b="1" dirty="0">
                <a:solidFill>
                  <a:schemeClr val="bg1"/>
                </a:solidFill>
              </a:rPr>
              <a:t>features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</a:rPr>
              <a:t>Stops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either when all features gets confirmed or rejected or it reaches a specified limit of random forest runs.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87;p51"/>
          <p:cNvSpPr txBox="1">
            <a:spLocks/>
          </p:cNvSpPr>
          <p:nvPr/>
        </p:nvSpPr>
        <p:spPr>
          <a:xfrm>
            <a:off x="762000" y="3716215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buFont typeface="Proxima Nova"/>
              <a:buNone/>
            </a:pP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Confirmed 15, Rejected 7, Tentative 10</a:t>
            </a:r>
          </a:p>
          <a:p>
            <a:pPr marL="0" indent="0" algn="ctr">
              <a:buFont typeface="Proxima Nova"/>
              <a:buNone/>
            </a:pPr>
            <a:endParaRPr lang="en-US" sz="1400" b="1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Font typeface="Proxima Nova"/>
              <a:buNone/>
            </a:pPr>
            <a:endParaRPr lang="en-US" sz="1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"/>
          <a:stretch/>
        </p:blipFill>
        <p:spPr bwMode="auto">
          <a:xfrm>
            <a:off x="117231" y="694592"/>
            <a:ext cx="4267200" cy="3697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0" y="1117307"/>
            <a:ext cx="4186555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PREDICTION MODELS</a:t>
            </a:r>
            <a:endParaRPr b="1" dirty="0"/>
          </a:p>
        </p:txBody>
      </p:sp>
      <p:sp>
        <p:nvSpPr>
          <p:cNvPr id="373" name="Google Shape;373;p38"/>
          <p:cNvSpPr/>
          <p:nvPr/>
        </p:nvSpPr>
        <p:spPr>
          <a:xfrm rot="-3668371">
            <a:off x="1512258" y="2586640"/>
            <a:ext cx="509" cy="796"/>
          </a:xfrm>
          <a:custGeom>
            <a:avLst/>
            <a:gdLst/>
            <a:ahLst/>
            <a:cxnLst/>
            <a:rect l="l" t="t" r="r" b="b"/>
            <a:pathLst>
              <a:path w="16" h="25" extrusionOk="0">
                <a:moveTo>
                  <a:pt x="15" y="0"/>
                </a:moveTo>
                <a:cubicBezTo>
                  <a:pt x="12" y="4"/>
                  <a:pt x="5" y="7"/>
                  <a:pt x="1" y="10"/>
                </a:cubicBezTo>
                <a:cubicBezTo>
                  <a:pt x="1" y="14"/>
                  <a:pt x="5" y="21"/>
                  <a:pt x="8" y="24"/>
                </a:cubicBezTo>
                <a:cubicBezTo>
                  <a:pt x="12" y="18"/>
                  <a:pt x="12" y="7"/>
                  <a:pt x="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3581400" y="2104073"/>
            <a:ext cx="19320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Decision Tree</a:t>
            </a:r>
            <a:endParaRPr dirty="0"/>
          </a:p>
        </p:txBody>
      </p:sp>
      <p:sp>
        <p:nvSpPr>
          <p:cNvPr id="377" name="Google Shape;377;p38"/>
          <p:cNvSpPr txBox="1">
            <a:spLocks noGrp="1"/>
          </p:cNvSpPr>
          <p:nvPr>
            <p:ph type="title"/>
          </p:nvPr>
        </p:nvSpPr>
        <p:spPr>
          <a:xfrm>
            <a:off x="743334" y="1200150"/>
            <a:ext cx="1539300" cy="76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8" name="Google Shape;378;p38"/>
          <p:cNvSpPr txBox="1">
            <a:spLocks noGrp="1"/>
          </p:cNvSpPr>
          <p:nvPr>
            <p:ph type="title" idx="2"/>
          </p:nvPr>
        </p:nvSpPr>
        <p:spPr>
          <a:xfrm>
            <a:off x="6705600" y="1200150"/>
            <a:ext cx="1539300" cy="76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9" name="Google Shape;379;p38"/>
          <p:cNvSpPr txBox="1">
            <a:spLocks noGrp="1"/>
          </p:cNvSpPr>
          <p:nvPr>
            <p:ph type="title" idx="3"/>
          </p:nvPr>
        </p:nvSpPr>
        <p:spPr>
          <a:xfrm>
            <a:off x="3733800" y="1200150"/>
            <a:ext cx="1539300" cy="76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5"/>
          </p:nvPr>
        </p:nvSpPr>
        <p:spPr>
          <a:xfrm>
            <a:off x="11723" y="2036878"/>
            <a:ext cx="3172263" cy="550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Support Vector Machine </a:t>
            </a:r>
            <a:endParaRPr dirty="0"/>
          </a:p>
        </p:txBody>
      </p:sp>
      <p:sp>
        <p:nvSpPr>
          <p:cNvPr id="381" name="Google Shape;381;p38"/>
          <p:cNvSpPr txBox="1">
            <a:spLocks noGrp="1"/>
          </p:cNvSpPr>
          <p:nvPr>
            <p:ph type="subTitle" idx="6"/>
          </p:nvPr>
        </p:nvSpPr>
        <p:spPr>
          <a:xfrm>
            <a:off x="6629400" y="2123123"/>
            <a:ext cx="1932000" cy="4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Random Forest</a:t>
            </a:r>
            <a:endParaRPr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4" y="2419348"/>
            <a:ext cx="2237740" cy="2514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6"/>
          <a:stretch/>
        </p:blipFill>
        <p:spPr bwMode="auto">
          <a:xfrm>
            <a:off x="3505200" y="2319410"/>
            <a:ext cx="2265680" cy="2636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2399236"/>
            <a:ext cx="2209800" cy="2568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ument Review Accuracy: The Recall-Precision Tradeoff | H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8" y="361950"/>
            <a:ext cx="7924800" cy="29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3583791"/>
            <a:ext cx="7315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Recall </a:t>
            </a:r>
            <a:r>
              <a:rPr lang="en-US" b="1" dirty="0">
                <a:solidFill>
                  <a:schemeClr val="bg1"/>
                </a:solidFill>
              </a:rPr>
              <a:t>is more important than precision because the cost of wrong treatment might be high, but not at high as the opportunity cost of wrongly passing up a potential cancer patient.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hoose </a:t>
            </a:r>
            <a:r>
              <a:rPr lang="en-US" b="1" dirty="0">
                <a:solidFill>
                  <a:srgbClr val="FFFF00"/>
                </a:solidFill>
              </a:rPr>
              <a:t>Random forest </a:t>
            </a:r>
            <a:r>
              <a:rPr lang="en-US" b="1" dirty="0">
                <a:solidFill>
                  <a:schemeClr val="bg1"/>
                </a:solidFill>
              </a:rPr>
              <a:t>method due to the fact that it has the highest </a:t>
            </a:r>
            <a:r>
              <a:rPr lang="en-US" b="1" dirty="0" smtClean="0">
                <a:solidFill>
                  <a:srgbClr val="FFFF00"/>
                </a:solidFill>
              </a:rPr>
              <a:t>Recall </a:t>
            </a:r>
            <a:r>
              <a:rPr lang="en-US" b="1" dirty="0">
                <a:solidFill>
                  <a:srgbClr val="FFFF00"/>
                </a:solidFill>
              </a:rPr>
              <a:t>rate (0.8826)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Precision </a:t>
            </a:r>
            <a:r>
              <a:rPr lang="en-US" b="1" dirty="0">
                <a:solidFill>
                  <a:srgbClr val="FFFF00"/>
                </a:solidFill>
              </a:rPr>
              <a:t>rate (0.5) 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36976"/>
      </p:ext>
    </p:extLst>
  </p:cSld>
  <p:clrMapOvr>
    <a:masterClrMapping/>
  </p:clrMapOvr>
</p:sld>
</file>

<file path=ppt/theme/theme1.xml><?xml version="1.0" encoding="utf-8"?>
<a:theme xmlns:a="http://schemas.openxmlformats.org/drawingml/2006/main" name="Cancer Disease by Slidesgo">
  <a:themeElements>
    <a:clrScheme name="Simple Light">
      <a:dk1>
        <a:srgbClr val="F8F8F6"/>
      </a:dk1>
      <a:lt1>
        <a:srgbClr val="CC4125"/>
      </a:lt1>
      <a:dk2>
        <a:srgbClr val="1C203A"/>
      </a:dk2>
      <a:lt2>
        <a:srgbClr val="1C203A"/>
      </a:lt2>
      <a:accent1>
        <a:srgbClr val="CC4125"/>
      </a:accent1>
      <a:accent2>
        <a:srgbClr val="F8F8F6"/>
      </a:accent2>
      <a:accent3>
        <a:srgbClr val="1C203A"/>
      </a:accent3>
      <a:accent4>
        <a:srgbClr val="CC4125"/>
      </a:accent4>
      <a:accent5>
        <a:srgbClr val="F8F8F6"/>
      </a:accent5>
      <a:accent6>
        <a:srgbClr val="F8F8F6"/>
      </a:accent6>
      <a:hlink>
        <a:srgbClr val="1C20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216</Words>
  <Application>Microsoft Office PowerPoint</Application>
  <PresentationFormat>On-screen Show (16:9)</PresentationFormat>
  <Paragraphs>31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Proxima Nova Semibold</vt:lpstr>
      <vt:lpstr>Wingdings</vt:lpstr>
      <vt:lpstr>Proxima Nova</vt:lpstr>
      <vt:lpstr>Josefin Sans Thin</vt:lpstr>
      <vt:lpstr>Josefin Slab Thin</vt:lpstr>
      <vt:lpstr>Barlow</vt:lpstr>
      <vt:lpstr>Cancer Disease by Slidesgo</vt:lpstr>
      <vt:lpstr>Slidesgo Final Pages</vt:lpstr>
      <vt:lpstr>CERVICAL CANCER DETECTION</vt:lpstr>
      <vt:lpstr>INTRODUCTION</vt:lpstr>
      <vt:lpstr>PowerPoint Presentation</vt:lpstr>
      <vt:lpstr>PowerPoint Presentation</vt:lpstr>
      <vt:lpstr>PowerPoint Presentation</vt:lpstr>
      <vt:lpstr>Feature Importance with Boruta</vt:lpstr>
      <vt:lpstr>PowerPoint Presentation</vt:lpstr>
      <vt:lpstr>PREDICTION MODELS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DETECTION</dc:title>
  <cp:lastModifiedBy>HP</cp:lastModifiedBy>
  <cp:revision>6</cp:revision>
  <dcterms:modified xsi:type="dcterms:W3CDTF">2021-02-23T06:44:01Z</dcterms:modified>
</cp:coreProperties>
</file>