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88" r:id="rId3"/>
    <p:sldId id="263" r:id="rId4"/>
    <p:sldId id="264" r:id="rId5"/>
    <p:sldId id="283" r:id="rId6"/>
    <p:sldId id="286" r:id="rId7"/>
    <p:sldId id="276" r:id="rId8"/>
    <p:sldId id="284" r:id="rId9"/>
    <p:sldId id="274" r:id="rId10"/>
    <p:sldId id="277" r:id="rId11"/>
    <p:sldId id="285" r:id="rId12"/>
    <p:sldId id="289" r:id="rId13"/>
    <p:sldId id="280" r:id="rId14"/>
    <p:sldId id="279" r:id="rId15"/>
    <p:sldId id="29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76248" autoAdjust="0"/>
  </p:normalViewPr>
  <p:slideViewPr>
    <p:cSldViewPr snapToGrid="0">
      <p:cViewPr>
        <p:scale>
          <a:sx n="80" d="100"/>
          <a:sy n="80" d="100"/>
        </p:scale>
        <p:origin x="-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C0E8-00A1-4593-A9A1-3547497AB565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243E-C33B-4A7B-BCFE-97B715F19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2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8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1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have here is out of around 30,000 infected computers,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2-3rd of them were classified to be infected.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around half of those don’t have positive detections were correctly classified.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green box here is what we called type I error meaning the computer was predicted to be infected when its actually safe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red box represents the type ii error where we say the computer is safe while its actually infected.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success rate we got is about 58.07%.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0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the predicted probability of the computer getting infected along with the actual detection status.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 axis is the probability of having detections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x-axis is the index of the computer ordered by the probability of infection from lowest to the highest.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clear that the curve is basically flat when the probability is around 0.5,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also indicates that the model poorly explained the observations.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8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 have a large number of predictors, we also used the lasso logistic regression model to avoid the overfitting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plot showing the change of mean squared error as lambda increases.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chose the optimal lambda value based on the first dash line here to build the model.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5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used to lasso regression model to calculate the confusion matrix again to see whether the accuracy rate was higher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did improve about 0.1%.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these predictors turned out to be significant.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r-squared was about 0.039 which still shows the inefficacy of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are not confident to say these are the properties we can use to make predictions.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performing Lasso logistic regression model, we tried to explore more on other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 my teammates introduce those methods for you.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1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3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8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243E-C33B-4A7B-BCFE-97B715F19B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7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875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43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9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6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8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2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6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1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74A-5FAA-424E-B33D-A5F1024F1359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C99EA-98CA-480E-9108-C5ADB2C4B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D7008-C425-44B8-B2E6-0E737716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91" y="1945531"/>
            <a:ext cx="9296399" cy="1723271"/>
          </a:xfrm>
        </p:spPr>
        <p:txBody>
          <a:bodyPr/>
          <a:lstStyle/>
          <a:p>
            <a:r>
              <a:rPr lang="en-US" altLang="zh-CN" sz="5000" b="1" dirty="0">
                <a:solidFill>
                  <a:schemeClr val="accent1">
                    <a:lumMod val="75000"/>
                  </a:schemeClr>
                </a:solidFill>
              </a:rPr>
              <a:t>FINAL PROJECT: </a:t>
            </a:r>
            <a:br>
              <a:rPr lang="en-US" altLang="zh-CN" sz="5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4800" b="1" dirty="0"/>
              <a:t>Microsoft Malware Prediction</a:t>
            </a:r>
            <a:r>
              <a:rPr lang="en-US" altLang="zh-CN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2C9688B-3F73-4A91-9094-E5D2D233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723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Jingyan Qiao</a:t>
            </a:r>
          </a:p>
          <a:p>
            <a:r>
              <a:rPr lang="en-US" altLang="zh-CN" sz="2000" b="1" dirty="0" err="1"/>
              <a:t>Jiayi</a:t>
            </a:r>
            <a:r>
              <a:rPr lang="en-US" altLang="zh-CN" sz="2000" b="1" dirty="0"/>
              <a:t> Wang</a:t>
            </a:r>
          </a:p>
          <a:p>
            <a:r>
              <a:rPr lang="en-US" altLang="zh-CN" sz="2000" b="1" dirty="0"/>
              <a:t>Quoc </a:t>
            </a:r>
            <a:r>
              <a:rPr lang="en-US" altLang="zh-CN" sz="2000" b="1" dirty="0" err="1"/>
              <a:t>Tuong</a:t>
            </a:r>
            <a:r>
              <a:rPr lang="en-US" altLang="zh-CN" sz="2000" b="1" dirty="0"/>
              <a:t> Dong </a:t>
            </a:r>
          </a:p>
          <a:p>
            <a:r>
              <a:rPr lang="en-US" altLang="zh-CN" sz="2000" b="1" dirty="0"/>
              <a:t>Ye Chen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415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EC6763CB-126B-45BF-BB39-3F1748D6C6B5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657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GBDT Model.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5462554-D726-49C3-BB55-0B020F275213}"/>
              </a:ext>
            </a:extLst>
          </p:cNvPr>
          <p:cNvSpPr/>
          <p:nvPr/>
        </p:nvSpPr>
        <p:spPr>
          <a:xfrm>
            <a:off x="544387" y="3513425"/>
            <a:ext cx="28428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Precision &amp; Recall Rate.</a:t>
            </a:r>
            <a:endParaRPr lang="zh-CN" altLang="en-US" sz="19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4D49A05-68DB-4883-B3AB-3D6BAE6EEC58}"/>
              </a:ext>
            </a:extLst>
          </p:cNvPr>
          <p:cNvSpPr/>
          <p:nvPr/>
        </p:nvSpPr>
        <p:spPr>
          <a:xfrm>
            <a:off x="544387" y="87351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Confusion Matrix.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B63E9E6-AAFE-42B1-882B-179DBAC2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4159488"/>
            <a:ext cx="6341442" cy="1581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8F83DF-7E4D-4DC1-B474-1E774001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2" y="1350505"/>
            <a:ext cx="6284876" cy="19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36C1A4A-D937-4F8B-A1F7-0DB52FA9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349"/>
            <a:ext cx="12192000" cy="5850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AA511DB-283B-425A-946E-C22F75AE2DA0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GBDT Model.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he top 18 features with highest contribution.</a:t>
            </a:r>
            <a:endParaRPr lang="en-US" sz="19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20B8348-BA5F-4BAA-9ABA-36DADD96FFD6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Random Forest Model.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E085CEC-6E0F-46A3-B5D5-79C1927D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9220"/>
            <a:ext cx="11917785" cy="60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F96D0ED-6AE0-4B22-9E5F-B8597184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997" y="2952337"/>
            <a:ext cx="1285875" cy="1123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EC6763CB-126B-45BF-BB39-3F1748D6C6B5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Random Forest Model.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4C5A651-A0D1-478D-8709-2DA794CB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0" y="972097"/>
            <a:ext cx="3419475" cy="1400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0C6D021-CFF5-450A-A418-48C7789F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281" y="954618"/>
            <a:ext cx="3343275" cy="1409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CBABE4-49AC-40A4-9CCF-5141F7B4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08" y="2701591"/>
            <a:ext cx="3419475" cy="1244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56CD736-2956-41E0-98CE-8FFA81406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225" y="2658225"/>
            <a:ext cx="3419476" cy="1331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9CBB5F-A3F2-4155-AE9F-4D409C95B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1" y="4283627"/>
            <a:ext cx="3419475" cy="1438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B01E4C1-EDC3-40E2-BD1C-0E272754B1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176" y="4283627"/>
            <a:ext cx="3350331" cy="1400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CA4C0E-9D37-4C31-B35D-16DC6DE4B8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3119" y="1574358"/>
            <a:ext cx="3916938" cy="38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9756CFE-DFF0-4026-BB9B-3390E139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55" y="2741196"/>
            <a:ext cx="1571625" cy="1095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495237AF-070C-454E-BEA7-35E744E821D7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Random Forest Model.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29EF2F65-C769-4860-9612-0FC71622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94" y="2817386"/>
            <a:ext cx="4984107" cy="40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1875650-6A61-4388-B29B-A678D6D7D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820" y="908728"/>
            <a:ext cx="7004180" cy="1882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CA0395F-1D6C-45E1-8F33-9742CC6F1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07" y="859029"/>
            <a:ext cx="3507796" cy="1525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3831442-6A02-4A66-BE94-F0B31D992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44" y="2566268"/>
            <a:ext cx="3459374" cy="1460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F4D0150-2666-4B09-B073-42C335AB7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44" y="4383295"/>
            <a:ext cx="3506040" cy="14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2E17132-B6D8-446A-A731-F05450504345}"/>
              </a:ext>
            </a:extLst>
          </p:cNvPr>
          <p:cNvSpPr txBox="1">
            <a:spLocks/>
          </p:cNvSpPr>
          <p:nvPr/>
        </p:nvSpPr>
        <p:spPr>
          <a:xfrm>
            <a:off x="638494" y="298468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BC8830-55DE-4973-9C04-E476C623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94" y="1166816"/>
            <a:ext cx="9181367" cy="49344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Collect data for a period of time to generate a time series analysis.</a:t>
            </a:r>
          </a:p>
          <a:p>
            <a:pPr lvl="0">
              <a:buClr>
                <a:srgbClr val="5FCBEF"/>
              </a:buClr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other the same set of data for the other two for the GBDT analysis to see if the result we have changes or not. </a:t>
            </a:r>
          </a:p>
          <a:p>
            <a:pPr lvl="0">
              <a:buClr>
                <a:srgbClr val="5FCBEF"/>
              </a:buClr>
            </a:pP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Have access to the real data without any confidential information and do analysis to see if we can build better prediction models. </a:t>
            </a:r>
          </a:p>
          <a:p>
            <a:pPr lvl="0">
              <a:buClr>
                <a:srgbClr val="5FCBEF"/>
              </a:buClr>
            </a:pP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lvl="0" indent="0">
              <a:buClr>
                <a:srgbClr val="5FCBEF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6466AD-00D7-4203-8A5A-8242F916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30" y="609600"/>
            <a:ext cx="8550887" cy="1025185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F7FB974-BA13-A34C-A26A-0956433ABF76}"/>
              </a:ext>
            </a:extLst>
          </p:cNvPr>
          <p:cNvSpPr txBox="1">
            <a:spLocks/>
          </p:cNvSpPr>
          <p:nvPr/>
        </p:nvSpPr>
        <p:spPr>
          <a:xfrm>
            <a:off x="713430" y="1420100"/>
            <a:ext cx="9127066" cy="5044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Bronshtein</a:t>
            </a:r>
            <a:r>
              <a:rPr lang="en-US" altLang="zh-CN" dirty="0"/>
              <a:t>, A. (2019, February 27). Train/Test Split and Cross Validation in Python. Retrieved from https://towardsdatascience.com/train-test-split-and-cross-validation-in-python-80b61beca4b6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Computing Classification Evaluation Metrics in R. (n.d.). Retrieved from https://blog.revolutionanalytics.com/2016/03/com_class_eval_metrics_r.html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Microsoft Malware Prediction. (n.d.). Retrieved from https://www.kaggle.com/c/microsoft-malware-prediction/data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Microsoft Malware Prediction. (n.d.). Retrieved from https://www.kaggle.com/c/microsoft-malware-prediction/discussion/84065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Person. (2019, January 8). </a:t>
            </a:r>
            <a:r>
              <a:rPr lang="en-US" altLang="zh-CN" dirty="0" err="1"/>
              <a:t>Rstudio</a:t>
            </a:r>
            <a:r>
              <a:rPr lang="en-US" altLang="zh-CN" dirty="0"/>
              <a:t>, is it useable for large data sets (9gb )? Retrieved from https://community.rstudio.com/t/rstudio-is-it-useable-for-large-data-sets-9gb/21138/7</a:t>
            </a:r>
          </a:p>
          <a:p>
            <a:pPr marL="0" indent="0">
              <a:buNone/>
            </a:pPr>
            <a:r>
              <a:rPr lang="en-US" altLang="zh-CN" dirty="0" err="1"/>
              <a:t>Yurtoğlu</a:t>
            </a:r>
            <a:r>
              <a:rPr lang="en-US" altLang="zh-CN" dirty="0"/>
              <a:t>, N. (2018). http://www.historystudies.net/dergi//birinci-dunya-savasinda-bir-asayis-sorunu-sebinkarahisar-ermeni-isyani20181092a4a8f.pdf. </a:t>
            </a:r>
            <a:r>
              <a:rPr lang="zh-CN" altLang="zh-CN" dirty="0"/>
              <a:t>History Studies International Journal of History, 10(7), 241–264. doi: 10.9737/hist.2018.658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4B227-3B37-6847-81F5-AEBE03A9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323" y="-147849"/>
            <a:ext cx="3497565" cy="1087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xmlns="" id="{43A08FCC-2AFE-7846-97EC-E0B4B09BD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1" r="1861" b="1251"/>
          <a:stretch/>
        </p:blipFill>
        <p:spPr>
          <a:xfrm>
            <a:off x="970016" y="3679022"/>
            <a:ext cx="3344868" cy="289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BD519E-6F44-2649-B9FE-96A396D872D5}"/>
              </a:ext>
            </a:extLst>
          </p:cNvPr>
          <p:cNvSpPr txBox="1"/>
          <p:nvPr/>
        </p:nvSpPr>
        <p:spPr>
          <a:xfrm>
            <a:off x="5621080" y="1010030"/>
            <a:ext cx="4763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computers are always exposed to an unsafe network environment. 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xmlns="" id="{B287E2A5-B90F-E243-8AD2-5EB08D0D184F}"/>
              </a:ext>
            </a:extLst>
          </p:cNvPr>
          <p:cNvSpPr txBox="1">
            <a:spLocks/>
          </p:cNvSpPr>
          <p:nvPr/>
        </p:nvSpPr>
        <p:spPr>
          <a:xfrm>
            <a:off x="5750606" y="2238333"/>
            <a:ext cx="5011057" cy="193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Browsing a website.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/>
              <a:t>Clicking on a link.</a:t>
            </a:r>
          </a:p>
          <a:p>
            <a:r>
              <a:rPr lang="en-US" sz="2000" dirty="0"/>
              <a:t>Turning off an advertisement.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  <a:p>
            <a:pPr marL="0" indent="0">
              <a:buClr>
                <a:srgbClr val="5FCBEF"/>
              </a:buClr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3" name="Picture 12" descr="A computer generated image of a person&#10;&#10;Description automatically generated">
            <a:extLst>
              <a:ext uri="{FF2B5EF4-FFF2-40B4-BE49-F238E27FC236}">
                <a16:creationId xmlns:a16="http://schemas.microsoft.com/office/drawing/2014/main" xmlns="" id="{B640715E-5128-F14C-AEEC-0016CF47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0" y="164883"/>
            <a:ext cx="5276484" cy="3514139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xmlns="" id="{543AEA28-8120-3B4E-9CCD-A5228C80A49D}"/>
              </a:ext>
            </a:extLst>
          </p:cNvPr>
          <p:cNvSpPr txBox="1">
            <a:spLocks/>
          </p:cNvSpPr>
          <p:nvPr/>
        </p:nvSpPr>
        <p:spPr>
          <a:xfrm>
            <a:off x="4469873" y="4548166"/>
            <a:ext cx="5011057" cy="1142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Malware that infects personal, enterprise and national computers is likely to lead to criminal activity. </a:t>
            </a:r>
            <a:endParaRPr lang="en-US" dirty="0"/>
          </a:p>
          <a:p>
            <a:pPr marL="0" indent="0">
              <a:buClr>
                <a:srgbClr val="5FCBEF"/>
              </a:buClr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73066A-43ED-B248-B32A-10A5E69A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94" y="1166816"/>
            <a:ext cx="9181367" cy="49344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Description</a:t>
            </a:r>
          </a:p>
          <a:p>
            <a:pPr marL="0" indent="0">
              <a:buNone/>
            </a:pPr>
            <a:r>
              <a:rPr lang="en-US" sz="2000" dirty="0"/>
              <a:t>Our data came from Microsoft, and provided various information about 60,000 computers, more than 80 properties.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And the response is whether the malware was detected on each computer, therefore the response variable is binary. </a:t>
            </a:r>
          </a:p>
          <a:p>
            <a:pPr lvl="0">
              <a:buClr>
                <a:srgbClr val="5FCBEF"/>
              </a:buClr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Problem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Our team encountered problem when trying to analyze the dataset due to its lack of clarification and transparency.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</a:p>
          <a:p>
            <a:pPr marL="0" indent="0">
              <a:buNone/>
            </a:pPr>
            <a:r>
              <a:rPr lang="en-US" altLang="zh-CN" sz="2000" dirty="0"/>
              <a:t>Our goal is to predict a Windows machine’s probability of getting infected by malware and i</a:t>
            </a:r>
            <a:r>
              <a:rPr lang="en-US" sz="2000" dirty="0"/>
              <a:t>nvestigate the significance of each </a:t>
            </a:r>
            <a:r>
              <a:rPr lang="en-US" altLang="zh-CN" sz="2000" dirty="0"/>
              <a:t>predictor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lvl="0" indent="0">
              <a:buClr>
                <a:srgbClr val="5FCBEF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E11718F-ADD7-43C5-8F4E-E8E34531A0F2}"/>
              </a:ext>
            </a:extLst>
          </p:cNvPr>
          <p:cNvSpPr txBox="1">
            <a:spLocks/>
          </p:cNvSpPr>
          <p:nvPr/>
        </p:nvSpPr>
        <p:spPr>
          <a:xfrm>
            <a:off x="638494" y="298468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47806-8928-0848-A7EA-9238E6ED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47" y="271446"/>
            <a:ext cx="8596668" cy="7343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Cleansing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92871F-C4F2-9449-9F92-A7487499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47" y="1402861"/>
            <a:ext cx="8740139" cy="52206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all features into three groups: numeric, binary and category.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the blank cells and Format the data.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 the features with too many missing values or highly unbalanced dimensions.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7D0276-52AE-4463-A760-ACC704101FA4}"/>
              </a:ext>
            </a:extLst>
          </p:cNvPr>
          <p:cNvSpPr txBox="1">
            <a:spLocks/>
          </p:cNvSpPr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2E9D11-8BC1-4208-B3EC-29EC0418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533" y="1603947"/>
            <a:ext cx="5058702" cy="42875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Model</a:t>
            </a:r>
          </a:p>
          <a:p>
            <a:pPr marL="0" indent="0"/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LASSO Logistic Regression Model</a:t>
            </a:r>
          </a:p>
          <a:p>
            <a:pPr marL="0" indent="0"/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Boosting Decision Trees (GBDT) Model</a:t>
            </a:r>
          </a:p>
          <a:p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Model</a:t>
            </a:r>
          </a:p>
          <a:p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/>
          </a:p>
          <a:p>
            <a:pPr marL="0" indent="0"/>
            <a:endParaRPr lang="en-US" altLang="zh-CN" dirty="0"/>
          </a:p>
        </p:txBody>
      </p:sp>
      <p:pic>
        <p:nvPicPr>
          <p:cNvPr id="5" name="Picture 4" descr="A picture containing indoor, table, window, computer&#10;&#10;Description automatically generated">
            <a:extLst>
              <a:ext uri="{FF2B5EF4-FFF2-40B4-BE49-F238E27FC236}">
                <a16:creationId xmlns:a16="http://schemas.microsoft.com/office/drawing/2014/main" xmlns="" id="{4405EE89-C528-5440-B14E-7F0854654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4" r="2700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48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32B45C9-AFAF-49A5-92E7-53E178FA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17208"/>
            <a:ext cx="5562600" cy="1676400"/>
          </a:xfrm>
          <a:prstGeom prst="rect">
            <a:avLst/>
          </a:prstGeom>
        </p:spPr>
      </p:pic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xmlns="" id="{CCF43574-1F89-4877-8EB6-33D78E8E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16301"/>
              </p:ext>
            </p:extLst>
          </p:nvPr>
        </p:nvGraphicFramePr>
        <p:xfrm>
          <a:off x="609216" y="3540479"/>
          <a:ext cx="66344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421">
                  <a:extLst>
                    <a:ext uri="{9D8B030D-6E8A-4147-A177-3AD203B41FA5}">
                      <a16:colId xmlns:a16="http://schemas.microsoft.com/office/drawing/2014/main" xmlns="" val="2088981141"/>
                    </a:ext>
                  </a:extLst>
                </a:gridCol>
              </a:tblGrid>
              <a:tr h="451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Features with high contribution 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Logistic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8709337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/>
                        <a:t>LocaleIdentifier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1609750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Platform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969174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err="1"/>
                        <a:t>SkuEdition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9702920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IsProtected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225675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IsGamer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908577"/>
                  </a:ext>
                </a:extLst>
              </a:tr>
              <a:tr h="421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AppVersion</a:t>
                      </a:r>
                      <a:endParaRPr lang="zh-CN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834822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942082-B3A3-45CF-929E-3501A7054E6E}"/>
              </a:ext>
            </a:extLst>
          </p:cNvPr>
          <p:cNvSpPr/>
          <p:nvPr/>
        </p:nvSpPr>
        <p:spPr>
          <a:xfrm>
            <a:off x="533368" y="1272702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Confusion Matrix.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A9969A2-2D80-4211-B81E-F7C64070C7ED}"/>
              </a:ext>
            </a:extLst>
          </p:cNvPr>
          <p:cNvSpPr/>
          <p:nvPr/>
        </p:nvSpPr>
        <p:spPr>
          <a:xfrm>
            <a:off x="3853178" y="2334145"/>
            <a:ext cx="1163258" cy="3657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BA8C54-D37E-45B6-A10C-B7BE44D48115}"/>
              </a:ext>
            </a:extLst>
          </p:cNvPr>
          <p:cNvSpPr/>
          <p:nvPr/>
        </p:nvSpPr>
        <p:spPr>
          <a:xfrm>
            <a:off x="2689920" y="2699905"/>
            <a:ext cx="1163258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C0BEC31-0E95-463A-B95A-5D6163B0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0" y="5039"/>
            <a:ext cx="9407417" cy="1192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9F76559-696A-442F-9F23-CF9681C5501F}"/>
              </a:ext>
            </a:extLst>
          </p:cNvPr>
          <p:cNvSpPr txBox="1">
            <a:spLocks/>
          </p:cNvSpPr>
          <p:nvPr/>
        </p:nvSpPr>
        <p:spPr>
          <a:xfrm>
            <a:off x="499660" y="658416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801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A824C7BD-8BE9-419A-B50C-787752F3EA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1" y="1148812"/>
            <a:ext cx="8223023" cy="53781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D0F8CE58-9051-454E-A070-A7BD5120DC2E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Logistic Regression Model.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1603709-ABDC-4927-89CB-F2D9AACE8E1F}"/>
              </a:ext>
            </a:extLst>
          </p:cNvPr>
          <p:cNvSpPr/>
          <p:nvPr/>
        </p:nvSpPr>
        <p:spPr>
          <a:xfrm>
            <a:off x="475807" y="77948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Predicted Probability Plot.</a:t>
            </a:r>
          </a:p>
        </p:txBody>
      </p:sp>
    </p:spTree>
    <p:extLst>
      <p:ext uri="{BB962C8B-B14F-4D97-AF65-F5344CB8AC3E}">
        <p14:creationId xmlns:p14="http://schemas.microsoft.com/office/powerpoint/2010/main" val="18740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D598FF6-110A-401A-B821-C7B805F277A1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LASSO Logistic Regression Model.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FA5B0664-4109-49EE-98E6-21BD76A871E8}"/>
              </a:ext>
            </a:extLst>
          </p:cNvPr>
          <p:cNvPicPr/>
          <p:nvPr/>
        </p:nvPicPr>
        <p:blipFill rotWithShape="1">
          <a:blip r:embed="rId3"/>
          <a:srcRect t="8988" r="4615" b="4617"/>
          <a:stretch/>
        </p:blipFill>
        <p:spPr bwMode="auto">
          <a:xfrm>
            <a:off x="382245" y="1178831"/>
            <a:ext cx="8740337" cy="5094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403CCD3C-A626-48EF-BE26-5C4B76F5892D}"/>
              </a:ext>
            </a:extLst>
          </p:cNvPr>
          <p:cNvCxnSpPr>
            <a:cxnSpLocks/>
          </p:cNvCxnSpPr>
          <p:nvPr/>
        </p:nvCxnSpPr>
        <p:spPr>
          <a:xfrm flipH="1">
            <a:off x="1857084" y="2705493"/>
            <a:ext cx="829555" cy="846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2F2A6E4-947F-43DE-837A-C1F9B180252E}"/>
              </a:ext>
            </a:extLst>
          </p:cNvPr>
          <p:cNvSpPr txBox="1"/>
          <p:nvPr/>
        </p:nvSpPr>
        <p:spPr>
          <a:xfrm>
            <a:off x="2271861" y="2228819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err="1">
                <a:latin typeface="+mj-lt"/>
                <a:cs typeface="Times New Roman" panose="02020603050405020304" pitchFamily="18" charset="0"/>
              </a:rPr>
              <a:t>Lambda.min</a:t>
            </a:r>
            <a:r>
              <a:rPr lang="en-US" altLang="zh-CN" dirty="0"/>
              <a:t>=0.00265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3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95237AF-070C-454E-BEA7-35E744E821D7}"/>
              </a:ext>
            </a:extLst>
          </p:cNvPr>
          <p:cNvSpPr txBox="1">
            <a:spLocks/>
          </p:cNvSpPr>
          <p:nvPr/>
        </p:nvSpPr>
        <p:spPr>
          <a:xfrm>
            <a:off x="475807" y="216001"/>
            <a:ext cx="8646775" cy="7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LASSO Logistic Regression Model.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AE532326-754E-4A89-A9BF-BA68D371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95810"/>
              </p:ext>
            </p:extLst>
          </p:nvPr>
        </p:nvGraphicFramePr>
        <p:xfrm>
          <a:off x="572492" y="3057762"/>
          <a:ext cx="7156174" cy="37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087">
                  <a:extLst>
                    <a:ext uri="{9D8B030D-6E8A-4147-A177-3AD203B41FA5}">
                      <a16:colId xmlns:a16="http://schemas.microsoft.com/office/drawing/2014/main" xmlns="" val="2088981141"/>
                    </a:ext>
                  </a:extLst>
                </a:gridCol>
                <a:gridCol w="3578087">
                  <a:extLst>
                    <a:ext uri="{9D8B030D-6E8A-4147-A177-3AD203B41FA5}">
                      <a16:colId xmlns:a16="http://schemas.microsoft.com/office/drawing/2014/main" xmlns="" val="4045919233"/>
                    </a:ext>
                  </a:extLst>
                </a:gridCol>
              </a:tblGrid>
              <a:tr h="43589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Features with high contribution </a:t>
                      </a:r>
                      <a:r>
                        <a:rPr lang="zh-CN" altLang="en-US" sz="2200" dirty="0"/>
                        <a:t>（</a:t>
                      </a:r>
                      <a:r>
                        <a:rPr lang="en-US" altLang="zh-CN" sz="2200" dirty="0"/>
                        <a:t>LASSO Logistic</a:t>
                      </a:r>
                      <a:r>
                        <a:rPr lang="zh-CN" altLang="en-US" sz="2200" dirty="0"/>
                        <a:t>）</a:t>
                      </a:r>
                      <a:r>
                        <a:rPr lang="en-US" altLang="zh-CN" sz="2200" dirty="0"/>
                        <a:t> </a:t>
                      </a:r>
                      <a:endParaRPr lang="zh-CN" alt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8709337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AvSigVersion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Processor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1609750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EngineVersion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OsBuild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969174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ProductName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OsSuite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9702920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CityIdentifier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IsProtected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225675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LocaleIdentifier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OsPlatform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908577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IsGamer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AppVersion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8348223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Processor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GeoNameIdentifier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7557067"/>
                  </a:ext>
                </a:extLst>
              </a:tr>
              <a:tr h="408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Platform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SmartScreen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76033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A1BEE85-39AD-4C4C-9EF6-C524A2425B95}"/>
              </a:ext>
            </a:extLst>
          </p:cNvPr>
          <p:cNvSpPr/>
          <p:nvPr/>
        </p:nvSpPr>
        <p:spPr>
          <a:xfrm>
            <a:off x="572493" y="79254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Confusion Matrix.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EA5B6CC-DF99-4F67-9BBE-1A7D3900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" y="1178569"/>
            <a:ext cx="5572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Custom</PresentationFormat>
  <Paragraphs>136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平面</vt:lpstr>
      <vt:lpstr>FINAL PROJECT:  Microsoft Malware Prediction </vt:lpstr>
      <vt:lpstr>Background</vt:lpstr>
      <vt:lpstr>PowerPoint Presentation</vt:lpstr>
      <vt:lpstr>Data Cleansing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</dc:title>
  <dc:creator>Happy</dc:creator>
  <cp:lastModifiedBy>HP</cp:lastModifiedBy>
  <cp:revision>68</cp:revision>
  <dcterms:created xsi:type="dcterms:W3CDTF">2019-12-10T23:05:41Z</dcterms:created>
  <dcterms:modified xsi:type="dcterms:W3CDTF">2020-02-12T03:29:13Z</dcterms:modified>
</cp:coreProperties>
</file>