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123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8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ebruary, 2023"/>
          <p:cNvSpPr txBox="1">
            <a:spLocks noGrp="1"/>
          </p:cNvSpPr>
          <p:nvPr>
            <p:ph type="body" idx="21"/>
          </p:nvPr>
        </p:nvSpPr>
        <p:spPr>
          <a:xfrm>
            <a:off x="1206499" y="12360631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February, 2023</a:t>
            </a:r>
          </a:p>
        </p:txBody>
      </p:sp>
      <p:pic>
        <p:nvPicPr>
          <p:cNvPr id="152" name="Screenshot 2023-01-25 at 22.29.05.png" descr="Screenshot 2023-01-25 at 22.29.05.png"/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3" name="Auction System"/>
          <p:cNvSpPr txBox="1"/>
          <p:nvPr/>
        </p:nvSpPr>
        <p:spPr>
          <a:xfrm>
            <a:off x="7307516" y="5778730"/>
            <a:ext cx="15869985" cy="21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/>
            </a:lvl1pPr>
          </a:lstStyle>
          <a:p>
            <a:r>
              <a:rPr sz="16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Auction System</a:t>
            </a:r>
          </a:p>
        </p:txBody>
      </p:sp>
      <p:sp>
        <p:nvSpPr>
          <p:cNvPr id="155" name="Group 3"/>
          <p:cNvSpPr txBox="1"/>
          <p:nvPr/>
        </p:nvSpPr>
        <p:spPr>
          <a:xfrm>
            <a:off x="1649583" y="6385860"/>
            <a:ext cx="4031232" cy="118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8800" b="0" dirty="0"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A924A7C-CE02-75A1-798D-CA0E0D012108}"/>
              </a:ext>
            </a:extLst>
          </p:cNvPr>
          <p:cNvCxnSpPr/>
          <p:nvPr/>
        </p:nvCxnSpPr>
        <p:spPr>
          <a:xfrm>
            <a:off x="1474789" y="7538364"/>
            <a:ext cx="2170271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08A8690-934D-9ED2-CA49-0B6C87DEA124}"/>
              </a:ext>
            </a:extLst>
          </p:cNvPr>
          <p:cNvSpPr txBox="1"/>
          <p:nvPr/>
        </p:nvSpPr>
        <p:spPr>
          <a:xfrm flipH="1">
            <a:off x="1248661" y="7571826"/>
            <a:ext cx="849820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Sena Tarpan, Peter Hoesch , Yun Ye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shot 2023-01-25 at 22.12.06.png" descr="Screenshot 2023-01-25 at 22.12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78042"/>
            <a:ext cx="24384001" cy="891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hanks for attention!"/>
          <p:cNvSpPr txBox="1"/>
          <p:nvPr/>
        </p:nvSpPr>
        <p:spPr>
          <a:xfrm>
            <a:off x="5035874" y="3337132"/>
            <a:ext cx="14312251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11500" dirty="0"/>
              <a:t>Thanks for attention!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39BD49F-59B5-B907-47B0-A92C08DCB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7" name="System Architecture"/>
          <p:cNvSpPr txBox="1">
            <a:spLocks noGrp="1"/>
          </p:cNvSpPr>
          <p:nvPr>
            <p:ph type="title"/>
          </p:nvPr>
        </p:nvSpPr>
        <p:spPr>
          <a:xfrm>
            <a:off x="941683" y="1065827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158" name="multi-server multi-client…"/>
          <p:cNvSpPr txBox="1">
            <a:spLocks noGrp="1"/>
          </p:cNvSpPr>
          <p:nvPr>
            <p:ph type="body" sz="half" idx="1"/>
          </p:nvPr>
        </p:nvSpPr>
        <p:spPr>
          <a:xfrm>
            <a:off x="15591266" y="3545949"/>
            <a:ext cx="8205614" cy="8256011"/>
          </a:xfrm>
          <a:prstGeom prst="rect">
            <a:avLst/>
          </a:prstGeom>
        </p:spPr>
        <p:txBody>
          <a:bodyPr/>
          <a:lstStyle/>
          <a:p>
            <a:r>
              <a:t>multi-server multi-client</a:t>
            </a:r>
          </a:p>
          <a:p>
            <a:r>
              <a:t>main server and supplementary servers</a:t>
            </a:r>
          </a:p>
          <a:p>
            <a:r>
              <a:t>UDP connection between clients and servers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28061C-A6C4-9B87-AF18-5F7BE2ABB3EB}"/>
              </a:ext>
            </a:extLst>
          </p:cNvPr>
          <p:cNvGrpSpPr/>
          <p:nvPr/>
        </p:nvGrpSpPr>
        <p:grpSpPr>
          <a:xfrm>
            <a:off x="1392091" y="2385662"/>
            <a:ext cx="12341162" cy="9913712"/>
            <a:chOff x="2237480" y="283214"/>
            <a:chExt cx="7838780" cy="629692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FDCC461-625E-CFD1-B514-435CFB10F7CC}"/>
                </a:ext>
              </a:extLst>
            </p:cNvPr>
            <p:cNvSpPr/>
            <p:nvPr/>
          </p:nvSpPr>
          <p:spPr>
            <a:xfrm>
              <a:off x="4488061" y="1883792"/>
              <a:ext cx="3215878" cy="30904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4545E3-3393-6E78-98B4-47F1F2140EAA}"/>
                </a:ext>
              </a:extLst>
            </p:cNvPr>
            <p:cNvSpPr/>
            <p:nvPr/>
          </p:nvSpPr>
          <p:spPr>
            <a:xfrm>
              <a:off x="3943350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23797D0-BB25-15C3-5FCA-56CDEDA5BE4D}"/>
                </a:ext>
              </a:extLst>
            </p:cNvPr>
            <p:cNvSpPr/>
            <p:nvPr/>
          </p:nvSpPr>
          <p:spPr>
            <a:xfrm>
              <a:off x="5478066" y="1437308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8FE41E-1C80-7D84-B0C6-C746748F321B}"/>
                </a:ext>
              </a:extLst>
            </p:cNvPr>
            <p:cNvSpPr/>
            <p:nvPr/>
          </p:nvSpPr>
          <p:spPr>
            <a:xfrm>
              <a:off x="5478066" y="4527723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E6B7C0F-93F2-3F40-B21A-DD6F8D832C20}"/>
                </a:ext>
              </a:extLst>
            </p:cNvPr>
            <p:cNvSpPr/>
            <p:nvPr/>
          </p:nvSpPr>
          <p:spPr>
            <a:xfrm>
              <a:off x="7086005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CA42C5F5-AE49-0B3F-33E9-3CAB702BDD97}"/>
                </a:ext>
              </a:extLst>
            </p:cNvPr>
            <p:cNvSpPr/>
            <p:nvPr/>
          </p:nvSpPr>
          <p:spPr>
            <a:xfrm rot="16200000">
              <a:off x="5782271" y="160363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A7F5A41B-2F43-3B72-BA68-951FE73E57DE}"/>
                </a:ext>
              </a:extLst>
            </p:cNvPr>
            <p:cNvSpPr/>
            <p:nvPr/>
          </p:nvSpPr>
          <p:spPr>
            <a:xfrm rot="10800000">
              <a:off x="3336131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9D0A53E6-8BB6-D3A0-A605-CC05597295E3}"/>
                </a:ext>
              </a:extLst>
            </p:cNvPr>
            <p:cNvSpPr/>
            <p:nvPr/>
          </p:nvSpPr>
          <p:spPr>
            <a:xfrm>
              <a:off x="8321873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125487B-3B8F-E91A-8F36-B66D11889DF7}"/>
                </a:ext>
              </a:extLst>
            </p:cNvPr>
            <p:cNvSpPr/>
            <p:nvPr/>
          </p:nvSpPr>
          <p:spPr>
            <a:xfrm rot="5400000">
              <a:off x="5782270" y="4724176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B21E4FCF-6C0E-0BEF-7375-A83B793C2CD0}"/>
                </a:ext>
              </a:extLst>
            </p:cNvPr>
            <p:cNvSpPr/>
            <p:nvPr/>
          </p:nvSpPr>
          <p:spPr>
            <a:xfrm>
              <a:off x="4791373" y="2717304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32BDBF3-255B-CCBD-A5E9-3A2CF3861E0F}"/>
                </a:ext>
              </a:extLst>
            </p:cNvPr>
            <p:cNvSpPr/>
            <p:nvPr/>
          </p:nvSpPr>
          <p:spPr>
            <a:xfrm>
              <a:off x="2237480" y="258127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DAFBF60-88EC-5E03-71B0-2CB46A15B429}"/>
                </a:ext>
              </a:extLst>
            </p:cNvPr>
            <p:cNvSpPr/>
            <p:nvPr/>
          </p:nvSpPr>
          <p:spPr>
            <a:xfrm>
              <a:off x="2237480" y="3713803"/>
              <a:ext cx="1184890" cy="48672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2D28E32-CE8F-7230-BA21-89EFFEA29127}"/>
                </a:ext>
              </a:extLst>
            </p:cNvPr>
            <p:cNvSpPr/>
            <p:nvPr/>
          </p:nvSpPr>
          <p:spPr>
            <a:xfrm>
              <a:off x="2237480" y="3145632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88F0ECA-4E80-8CCA-8B9F-301ACBC712FE}"/>
                </a:ext>
              </a:extLst>
            </p:cNvPr>
            <p:cNvSpPr/>
            <p:nvPr/>
          </p:nvSpPr>
          <p:spPr>
            <a:xfrm>
              <a:off x="8840392" y="2655091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F67D96A-EC88-60A4-88A2-3BCE047D784F}"/>
                </a:ext>
              </a:extLst>
            </p:cNvPr>
            <p:cNvSpPr/>
            <p:nvPr/>
          </p:nvSpPr>
          <p:spPr>
            <a:xfrm>
              <a:off x="8840392" y="3786185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A168D24-D7FE-B753-52DC-1766C2F67272}"/>
                </a:ext>
              </a:extLst>
            </p:cNvPr>
            <p:cNvSpPr/>
            <p:nvPr/>
          </p:nvSpPr>
          <p:spPr>
            <a:xfrm>
              <a:off x="8840392" y="3219449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196A599-B568-0E7B-C3E6-55C0297B4A9E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2C0697D-48A7-F25D-ACE1-41D18FCC6EE0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DD523C-1055-E379-906D-FEE1B6E2C20F}"/>
                </a:ext>
              </a:extLst>
            </p:cNvPr>
            <p:cNvSpPr/>
            <p:nvPr/>
          </p:nvSpPr>
          <p:spPr>
            <a:xfrm>
              <a:off x="5768278" y="6093418"/>
              <a:ext cx="615848" cy="48672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C47ED61-7B65-40FD-8473-01BE0E502FA7}"/>
                </a:ext>
              </a:extLst>
            </p:cNvPr>
            <p:cNvSpPr/>
            <p:nvPr/>
          </p:nvSpPr>
          <p:spPr>
            <a:xfrm>
              <a:off x="4588073" y="285598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21122F-E695-AE3B-B6A4-AB850A59B6BF}"/>
                </a:ext>
              </a:extLst>
            </p:cNvPr>
            <p:cNvSpPr/>
            <p:nvPr/>
          </p:nvSpPr>
          <p:spPr>
            <a:xfrm>
              <a:off x="6410622" y="2832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F186BFC-E84A-CED8-BC45-46CE12CAE937}"/>
                </a:ext>
              </a:extLst>
            </p:cNvPr>
            <p:cNvSpPr/>
            <p:nvPr/>
          </p:nvSpPr>
          <p:spPr>
            <a:xfrm>
              <a:off x="5841501" y="302267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14AF3B6-E6E5-F226-EAA1-8C9039114F8D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179218" y="3428999"/>
              <a:ext cx="19067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B1C287E-E1D6-9ADB-E250-89863C792130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096000" y="2330276"/>
              <a:ext cx="0" cy="2197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35CAD588-3A28-E2D0-4F7D-D1090BA6A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63" name="Implementation"/>
          <p:cNvSpPr txBox="1">
            <a:spLocks noGrp="1"/>
          </p:cNvSpPr>
          <p:nvPr>
            <p:ph type="title"/>
          </p:nvPr>
        </p:nvSpPr>
        <p:spPr>
          <a:xfrm>
            <a:off x="1206500" y="952554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4DC65E4-E178-AE4B-A34A-6D1991EEB045}"/>
              </a:ext>
            </a:extLst>
          </p:cNvPr>
          <p:cNvGrpSpPr/>
          <p:nvPr/>
        </p:nvGrpSpPr>
        <p:grpSpPr>
          <a:xfrm>
            <a:off x="12192000" y="2033258"/>
            <a:ext cx="9565022" cy="3816758"/>
            <a:chOff x="4912867" y="1977604"/>
            <a:chExt cx="4558487" cy="1818986"/>
          </a:xfrm>
        </p:grpSpPr>
        <p:sp>
          <p:nvSpPr>
            <p:cNvPr id="3" name="Rectangle: Diagonal Corners Snipped 1">
              <a:extLst>
                <a:ext uri="{FF2B5EF4-FFF2-40B4-BE49-F238E27FC236}">
                  <a16:creationId xmlns:a16="http://schemas.microsoft.com/office/drawing/2014/main" id="{A1F63ADF-18B7-43CF-AF0E-989B24026AD4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995BF26-84DF-A51A-9695-88EB81A1EB30}"/>
                </a:ext>
              </a:extLst>
            </p:cNvPr>
            <p:cNvSpPr/>
            <p:nvPr/>
          </p:nvSpPr>
          <p:spPr>
            <a:xfrm>
              <a:off x="4971974" y="2460814"/>
              <a:ext cx="4440272" cy="115877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28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pPr algn="l"/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D505551-7AB5-A70E-F2E0-8AF6284FDE03}"/>
                </a:ext>
              </a:extLst>
            </p:cNvPr>
            <p:cNvSpPr/>
            <p:nvPr/>
          </p:nvSpPr>
          <p:spPr>
            <a:xfrm>
              <a:off x="7082207" y="2020774"/>
              <a:ext cx="2251535" cy="4400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6" name="Tabelle 35">
            <a:extLst>
              <a:ext uri="{FF2B5EF4-FFF2-40B4-BE49-F238E27FC236}">
                <a16:creationId xmlns:a16="http://schemas.microsoft.com/office/drawing/2014/main" id="{734B76F2-9DEE-59FE-660D-AB850FDB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8917"/>
              </p:ext>
            </p:extLst>
          </p:nvPr>
        </p:nvGraphicFramePr>
        <p:xfrm>
          <a:off x="12192001" y="6180557"/>
          <a:ext cx="9565021" cy="67970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165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7050856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METHOD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Description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JOIN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Dynamic discovery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SET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setter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GET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getter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1343073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REDIRECT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Message forwarding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Raise 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RMI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method invocation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DC3CB8E-BEF4-1467-22EB-45E9A3CA23D2}"/>
              </a:ext>
            </a:extLst>
          </p:cNvPr>
          <p:cNvGrpSpPr/>
          <p:nvPr/>
        </p:nvGrpSpPr>
        <p:grpSpPr>
          <a:xfrm>
            <a:off x="787131" y="2856887"/>
            <a:ext cx="9984391" cy="9868405"/>
            <a:chOff x="1145572" y="2990022"/>
            <a:chExt cx="8765709" cy="8663880"/>
          </a:xfrm>
        </p:grpSpPr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E0FB0C1A-9BC5-E2A8-06D7-CE6F155A1002}"/>
                </a:ext>
              </a:extLst>
            </p:cNvPr>
            <p:cNvSpPr/>
            <p:nvPr/>
          </p:nvSpPr>
          <p:spPr>
            <a:xfrm>
              <a:off x="1822721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Flussdiagramm: Grenzstelle 8">
              <a:extLst>
                <a:ext uri="{FF2B5EF4-FFF2-40B4-BE49-F238E27FC236}">
                  <a16:creationId xmlns:a16="http://schemas.microsoft.com/office/drawing/2014/main" id="{77714D33-40DD-26DE-ED4A-D2BD4EA02E31}"/>
                </a:ext>
              </a:extLst>
            </p:cNvPr>
            <p:cNvSpPr/>
            <p:nvPr/>
          </p:nvSpPr>
          <p:spPr>
            <a:xfrm>
              <a:off x="5746475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95ACF0A-07F5-97D0-7268-9891D6F4C8F3}"/>
                </a:ext>
              </a:extLst>
            </p:cNvPr>
            <p:cNvSpPr/>
            <p:nvPr/>
          </p:nvSpPr>
          <p:spPr>
            <a:xfrm>
              <a:off x="1566150" y="299002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Flussdiagramm: Grenzstelle 10">
              <a:extLst>
                <a:ext uri="{FF2B5EF4-FFF2-40B4-BE49-F238E27FC236}">
                  <a16:creationId xmlns:a16="http://schemas.microsoft.com/office/drawing/2014/main" id="{27714D51-F3BB-27DC-7CD8-96E580CFAB74}"/>
                </a:ext>
              </a:extLst>
            </p:cNvPr>
            <p:cNvSpPr/>
            <p:nvPr/>
          </p:nvSpPr>
          <p:spPr>
            <a:xfrm>
              <a:off x="1145572" y="2990023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Auction Component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Flussdiagramm: Grenzstelle 11">
              <a:extLst>
                <a:ext uri="{FF2B5EF4-FFF2-40B4-BE49-F238E27FC236}">
                  <a16:creationId xmlns:a16="http://schemas.microsoft.com/office/drawing/2014/main" id="{31E1A244-73BF-E407-6A55-E84B748A929F}"/>
                </a:ext>
              </a:extLst>
            </p:cNvPr>
            <p:cNvSpPr/>
            <p:nvPr/>
          </p:nvSpPr>
          <p:spPr>
            <a:xfrm>
              <a:off x="1822721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Flussdiagramm: Grenzstelle 12">
              <a:extLst>
                <a:ext uri="{FF2B5EF4-FFF2-40B4-BE49-F238E27FC236}">
                  <a16:creationId xmlns:a16="http://schemas.microsoft.com/office/drawing/2014/main" id="{3CC2A856-84C0-45F2-6DCC-96502995748E}"/>
                </a:ext>
              </a:extLst>
            </p:cNvPr>
            <p:cNvSpPr/>
            <p:nvPr/>
          </p:nvSpPr>
          <p:spPr>
            <a:xfrm>
              <a:off x="5746475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B08E844-366B-E831-5C82-1DA641DC6F20}"/>
                </a:ext>
              </a:extLst>
            </p:cNvPr>
            <p:cNvSpPr/>
            <p:nvPr/>
          </p:nvSpPr>
          <p:spPr>
            <a:xfrm>
              <a:off x="1566150" y="557529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2AF495E5-4589-113D-9DAB-B5E88DD97FA2}"/>
                </a:ext>
              </a:extLst>
            </p:cNvPr>
            <p:cNvSpPr/>
            <p:nvPr/>
          </p:nvSpPr>
          <p:spPr>
            <a:xfrm>
              <a:off x="1459897" y="5563701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Group member service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5FEB087-1E87-487D-758D-A67C9550E805}"/>
                </a:ext>
              </a:extLst>
            </p:cNvPr>
            <p:cNvSpPr/>
            <p:nvPr/>
          </p:nvSpPr>
          <p:spPr>
            <a:xfrm>
              <a:off x="1581669" y="8160563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785A60E5-665B-2799-253F-5DDDD1C59603}"/>
                </a:ext>
              </a:extLst>
            </p:cNvPr>
            <p:cNvSpPr/>
            <p:nvPr/>
          </p:nvSpPr>
          <p:spPr>
            <a:xfrm>
              <a:off x="1459897" y="8160562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Global time synchronizer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9CE393-0A1E-EA6E-B32E-D293956A334E}"/>
                </a:ext>
              </a:extLst>
            </p:cNvPr>
            <p:cNvSpPr/>
            <p:nvPr/>
          </p:nvSpPr>
          <p:spPr>
            <a:xfrm>
              <a:off x="1581669" y="9402309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19114B03-B608-94DE-C3F6-7F2641821876}"/>
                </a:ext>
              </a:extLst>
            </p:cNvPr>
            <p:cNvSpPr/>
            <p:nvPr/>
          </p:nvSpPr>
          <p:spPr>
            <a:xfrm>
              <a:off x="1459897" y="9402308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Utils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B6DBE9A-5B88-CECB-A54B-622571D91783}"/>
                </a:ext>
              </a:extLst>
            </p:cNvPr>
            <p:cNvSpPr/>
            <p:nvPr/>
          </p:nvSpPr>
          <p:spPr>
            <a:xfrm>
              <a:off x="1566150" y="10644055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Flussdiagramm: Grenzstelle 20">
              <a:extLst>
                <a:ext uri="{FF2B5EF4-FFF2-40B4-BE49-F238E27FC236}">
                  <a16:creationId xmlns:a16="http://schemas.microsoft.com/office/drawing/2014/main" id="{42543836-6833-0EC2-721F-3192CA23FB41}"/>
                </a:ext>
              </a:extLst>
            </p:cNvPr>
            <p:cNvSpPr/>
            <p:nvPr/>
          </p:nvSpPr>
          <p:spPr>
            <a:xfrm>
              <a:off x="1444378" y="10644054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Config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C5F4343-5474-D17E-7C16-ACBAAB3E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1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172" name="Group Member Service…"/>
          <p:cNvSpPr txBox="1">
            <a:spLocks noGrp="1"/>
          </p:cNvSpPr>
          <p:nvPr>
            <p:ph type="body" sz="half" idx="1"/>
          </p:nvPr>
        </p:nvSpPr>
        <p:spPr>
          <a:xfrm>
            <a:off x="14286245" y="3736137"/>
            <a:ext cx="9509926" cy="918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Port design</a:t>
            </a:r>
          </a:p>
          <a:p>
            <a:r>
              <a:rPr lang="en-US" dirty="0"/>
              <a:t>Logic Unit</a:t>
            </a:r>
          </a:p>
          <a:p>
            <a:r>
              <a:rPr dirty="0"/>
              <a:t>Group Member Service</a:t>
            </a:r>
          </a:p>
          <a:p>
            <a:r>
              <a:rPr dirty="0"/>
              <a:t>Global Time Sync</a:t>
            </a:r>
            <a:r>
              <a:rPr lang="en-US" dirty="0"/>
              <a:t>hronizer</a:t>
            </a:r>
            <a:endParaRPr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83AA94-D15D-8799-5D40-337BC1E35654}"/>
              </a:ext>
            </a:extLst>
          </p:cNvPr>
          <p:cNvGrpSpPr/>
          <p:nvPr/>
        </p:nvGrpSpPr>
        <p:grpSpPr>
          <a:xfrm>
            <a:off x="370220" y="2715057"/>
            <a:ext cx="13328196" cy="10514020"/>
            <a:chOff x="219409" y="611531"/>
            <a:chExt cx="7304060" cy="5566026"/>
          </a:xfrm>
          <a:effectLst/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710C1D-ACDB-D3A1-C972-5C9801341FC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TIM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D5DAAD-5344-361A-C7D3-BE62C9A2BF96}"/>
                </a:ext>
              </a:extLst>
            </p:cNvPr>
            <p:cNvGrpSpPr/>
            <p:nvPr/>
          </p:nvGrpSpPr>
          <p:grpSpPr>
            <a:xfrm>
              <a:off x="1180960" y="611531"/>
              <a:ext cx="5329402" cy="5566026"/>
              <a:chOff x="1332309" y="611531"/>
              <a:chExt cx="5329402" cy="5566026"/>
            </a:xfrm>
          </p:grpSpPr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2068F6A1-8B79-8C9A-6C4B-F34F3C966C09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DE1B43AE-219A-06D6-6F38-CCEE97759F8C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B8C0DB38-B21D-EBC8-388E-E65C52C3EABC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2CBB6DF-A6B7-82A0-FE03-2A3D4BBEB44B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0C52411E-A655-593C-028E-B8369C7D4C6D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6DE8DAC-5BCE-A885-8231-70172255B19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EF2C9D-BB5C-D81E-8E9D-1246EBC065BB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8B0B844-5815-7047-FE98-E7988D029532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194930AC-501D-1BED-BC8E-9216E6C0E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53FD3BC4-EA14-82DE-C7DE-B8F7227A0BC3}"/>
                  </a:ext>
                </a:extLst>
              </p:cNvPr>
              <p:cNvSpPr/>
              <p:nvPr/>
            </p:nvSpPr>
            <p:spPr>
              <a:xfrm>
                <a:off x="1457325" y="611531"/>
                <a:ext cx="5079206" cy="5566026"/>
              </a:xfrm>
              <a:prstGeom prst="roundRect">
                <a:avLst>
                  <a:gd name="adj" fmla="val 5634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4A75D16-52B1-6BC7-9527-588270832899}"/>
                  </a:ext>
                </a:extLst>
              </p:cNvPr>
              <p:cNvSpPr/>
              <p:nvPr/>
            </p:nvSpPr>
            <p:spPr>
              <a:xfrm>
                <a:off x="1332309" y="1989531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C80D388-F789-461B-2B84-248473F9B5A9}"/>
                  </a:ext>
                </a:extLst>
              </p:cNvPr>
              <p:cNvSpPr/>
              <p:nvPr/>
            </p:nvSpPr>
            <p:spPr>
              <a:xfrm>
                <a:off x="6411680" y="1869960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A16D466-BB98-D29B-7036-0B43116F3F93}"/>
                  </a:ext>
                </a:extLst>
              </p:cNvPr>
              <p:cNvCxnSpPr>
                <a:stCxn id="32" idx="2"/>
              </p:cNvCxnSpPr>
              <p:nvPr/>
            </p:nvCxnSpPr>
            <p:spPr>
              <a:xfrm flipH="1">
                <a:off x="6139025" y="1994975"/>
                <a:ext cx="272655" cy="11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6961674-57CE-4543-A844-559EA30FAD73}"/>
                  </a:ext>
                </a:extLst>
              </p:cNvPr>
              <p:cNvSpPr/>
              <p:nvPr/>
            </p:nvSpPr>
            <p:spPr>
              <a:xfrm>
                <a:off x="1332309" y="1509220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4480C39-76BA-6EA7-3B87-BAA3BAA17BFC}"/>
                  </a:ext>
                </a:extLst>
              </p:cNvPr>
              <p:cNvCxnSpPr>
                <a:cxnSpLocks/>
                <a:endCxn id="37" idx="6"/>
              </p:cNvCxnSpPr>
              <p:nvPr/>
            </p:nvCxnSpPr>
            <p:spPr>
              <a:xfrm flipH="1">
                <a:off x="1582340" y="1634235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3D38692D-BAF4-6BF1-C2FC-452442B6A624}"/>
                  </a:ext>
                </a:extLst>
              </p:cNvPr>
              <p:cNvSpPr/>
              <p:nvPr/>
            </p:nvSpPr>
            <p:spPr>
              <a:xfrm>
                <a:off x="1332309" y="1988445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FA46A2-9793-20F8-945D-0FA8A26E5E8E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C5EFF478-E564-EDE8-74D5-4D3B63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300D5606-2C48-0F01-0305-CC0AFCC9C4B3}"/>
                </a:ext>
              </a:extLst>
            </p:cNvPr>
            <p:cNvSpPr txBox="1"/>
            <p:nvPr/>
          </p:nvSpPr>
          <p:spPr>
            <a:xfrm>
              <a:off x="1523559" y="1372420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Group Member Service</a:t>
              </a:r>
              <a:endParaRPr lang="zh-CN" altLang="en-US" sz="4000" b="1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BE93D5-AAFD-AF03-A42E-DA2BD96D40AF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Global Time Synchronizer</a:t>
              </a:r>
              <a:endParaRPr lang="zh-CN" altLang="en-US" sz="4000" b="1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E79A09B-C4EB-B9A2-3B11-53633240EABF}"/>
                </a:ext>
              </a:extLst>
            </p:cNvPr>
            <p:cNvSpPr txBox="1"/>
            <p:nvPr/>
          </p:nvSpPr>
          <p:spPr>
            <a:xfrm>
              <a:off x="1495790" y="4865322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Utils &amp; Gadgets</a:t>
              </a:r>
              <a:endParaRPr lang="zh-CN" altLang="en-US" sz="40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7FE4679-30DE-D9F3-9A08-74BF3397CAAC}"/>
                </a:ext>
              </a:extLst>
            </p:cNvPr>
            <p:cNvSpPr txBox="1"/>
            <p:nvPr/>
          </p:nvSpPr>
          <p:spPr>
            <a:xfrm>
              <a:off x="3963221" y="4998003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Config</a:t>
              </a:r>
              <a:endParaRPr lang="zh-CN" altLang="en-US" sz="4400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B3A472-9EB9-EBFB-F7C3-17D63B45FA8E}"/>
                </a:ext>
              </a:extLst>
            </p:cNvPr>
            <p:cNvSpPr txBox="1"/>
            <p:nvPr/>
          </p:nvSpPr>
          <p:spPr>
            <a:xfrm>
              <a:off x="3970276" y="2440233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Logic</a:t>
              </a:r>
              <a:endParaRPr lang="zh-CN" altLang="en-US" sz="4400" b="1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BDD4A0D-2B2E-1813-0E10-01A29E160818}"/>
                </a:ext>
              </a:extLst>
            </p:cNvPr>
            <p:cNvSpPr txBox="1"/>
            <p:nvPr/>
          </p:nvSpPr>
          <p:spPr>
            <a:xfrm>
              <a:off x="6338475" y="1812095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UDP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11F9EC8-433B-385B-7FFB-A2DE4AE81CE2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GMS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352DF70-ED6E-07EA-87F4-769FDF6B9E84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5F5F58F-E126-E40F-C56E-D762195B6118}"/>
                </a:ext>
              </a:extLst>
            </p:cNvPr>
            <p:cNvSpPr txBox="1"/>
            <p:nvPr/>
          </p:nvSpPr>
          <p:spPr>
            <a:xfrm>
              <a:off x="226947" y="144886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</p:grpSp>
      <p:sp>
        <p:nvSpPr>
          <p:cNvPr id="28" name="Ellipse 27">
            <a:extLst>
              <a:ext uri="{FF2B5EF4-FFF2-40B4-BE49-F238E27FC236}">
                <a16:creationId xmlns:a16="http://schemas.microsoft.com/office/drawing/2014/main" id="{6860E0FC-CF0C-FE23-C564-062840B4F64A}"/>
              </a:ext>
            </a:extLst>
          </p:cNvPr>
          <p:cNvSpPr/>
          <p:nvPr/>
        </p:nvSpPr>
        <p:spPr>
          <a:xfrm>
            <a:off x="11392471" y="7930092"/>
            <a:ext cx="470720" cy="48728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248F62B-6204-9A50-C644-267B15220283}"/>
              </a:ext>
            </a:extLst>
          </p:cNvPr>
          <p:cNvCxnSpPr>
            <a:stCxn id="28" idx="2"/>
          </p:cNvCxnSpPr>
          <p:nvPr/>
        </p:nvCxnSpPr>
        <p:spPr>
          <a:xfrm flipH="1">
            <a:off x="10879157" y="8173733"/>
            <a:ext cx="513313" cy="2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D9E79E-2B11-2142-31A4-C0ECEF2099DA}"/>
              </a:ext>
            </a:extLst>
          </p:cNvPr>
          <p:cNvSpPr txBox="1"/>
          <p:nvPr/>
        </p:nvSpPr>
        <p:spPr>
          <a:xfrm>
            <a:off x="11539589" y="7817321"/>
            <a:ext cx="223092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BROA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3F9AD2-3815-9D38-9814-A350EBFF9E33}"/>
              </a:ext>
            </a:extLst>
          </p:cNvPr>
          <p:cNvSpPr/>
          <p:nvPr/>
        </p:nvSpPr>
        <p:spPr>
          <a:xfrm>
            <a:off x="11392471" y="6508630"/>
            <a:ext cx="470720" cy="48728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2BE4D39-08F7-799C-1DCA-A80DC2FEE673}"/>
              </a:ext>
            </a:extLst>
          </p:cNvPr>
          <p:cNvCxnSpPr>
            <a:stCxn id="36" idx="2"/>
          </p:cNvCxnSpPr>
          <p:nvPr/>
        </p:nvCxnSpPr>
        <p:spPr>
          <a:xfrm flipH="1">
            <a:off x="10879157" y="6752271"/>
            <a:ext cx="513313" cy="2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7B3542C-5ED4-9E02-09FD-B42440FCBB3F}"/>
              </a:ext>
            </a:extLst>
          </p:cNvPr>
          <p:cNvSpPr txBox="1"/>
          <p:nvPr/>
        </p:nvSpPr>
        <p:spPr>
          <a:xfrm>
            <a:off x="11539589" y="6395859"/>
            <a:ext cx="223092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MUL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FC76F39-60D3-6F0D-39F7-7BB8FF5908E7}"/>
              </a:ext>
            </a:extLst>
          </p:cNvPr>
          <p:cNvSpPr txBox="1"/>
          <p:nvPr/>
        </p:nvSpPr>
        <p:spPr>
          <a:xfrm>
            <a:off x="2352949" y="2863066"/>
            <a:ext cx="7206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Auction Component</a:t>
            </a:r>
            <a:endParaRPr lang="zh-CN" altLang="en-US" sz="44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6DB482E8-77BF-7592-68A6-7A8CF76F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83" name="Fault tolerance"/>
          <p:cNvSpPr txBox="1">
            <a:spLocks noGrp="1"/>
          </p:cNvSpPr>
          <p:nvPr>
            <p:ph type="title"/>
          </p:nvPr>
        </p:nvSpPr>
        <p:spPr>
          <a:xfrm>
            <a:off x="1155273" y="219381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Fault tolerance</a:t>
            </a:r>
          </a:p>
        </p:txBody>
      </p:sp>
      <p:sp>
        <p:nvSpPr>
          <p:cNvPr id="184" name="Heartbeat signal"/>
          <p:cNvSpPr txBox="1">
            <a:spLocks noGrp="1"/>
          </p:cNvSpPr>
          <p:nvPr>
            <p:ph type="body" sz="quarter" idx="1"/>
          </p:nvPr>
        </p:nvSpPr>
        <p:spPr>
          <a:xfrm>
            <a:off x="1155273" y="3380206"/>
            <a:ext cx="21383316" cy="12232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Process crash, message omission, Byzantine Fault</a:t>
            </a:r>
            <a:endParaRPr dirty="0"/>
          </a:p>
        </p:txBody>
      </p:sp>
      <p:sp>
        <p:nvSpPr>
          <p:cNvPr id="185" name="Voting"/>
          <p:cNvSpPr txBox="1"/>
          <p:nvPr/>
        </p:nvSpPr>
        <p:spPr>
          <a:xfrm>
            <a:off x="1155273" y="5633082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Voting</a:t>
            </a:r>
          </a:p>
        </p:txBody>
      </p:sp>
      <p:sp>
        <p:nvSpPr>
          <p:cNvPr id="186" name="Ring structure…"/>
          <p:cNvSpPr txBox="1"/>
          <p:nvPr/>
        </p:nvSpPr>
        <p:spPr>
          <a:xfrm>
            <a:off x="1206500" y="6631167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42544" indent="-542544" algn="l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272"/>
            </a:pPr>
            <a:r>
              <a:rPr dirty="0"/>
              <a:t>The </a:t>
            </a:r>
            <a:r>
              <a:rPr dirty="0" err="1"/>
              <a:t>LaLann</a:t>
            </a:r>
            <a:r>
              <a:rPr dirty="0"/>
              <a:t>-Chang-Roberts algorithm</a:t>
            </a:r>
          </a:p>
        </p:txBody>
      </p:sp>
      <p:sp>
        <p:nvSpPr>
          <p:cNvPr id="187" name="Ordered reliable multicast"/>
          <p:cNvSpPr txBox="1"/>
          <p:nvPr/>
        </p:nvSpPr>
        <p:spPr>
          <a:xfrm>
            <a:off x="1206500" y="9396357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dirty="0"/>
              <a:t>Ordered reliable multicast</a:t>
            </a:r>
          </a:p>
        </p:txBody>
      </p:sp>
      <p:sp>
        <p:nvSpPr>
          <p:cNvPr id="188" name="Server use UDP with totally ordered reliable multicast"/>
          <p:cNvSpPr txBox="1"/>
          <p:nvPr/>
        </p:nvSpPr>
        <p:spPr>
          <a:xfrm>
            <a:off x="1206500" y="10402511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lvl1pPr>
          </a:lstStyle>
          <a:p>
            <a:r>
              <a:rPr lang="de-DE" dirty="0" err="1"/>
              <a:t>Totally</a:t>
            </a:r>
            <a:r>
              <a:rPr lang="zh-CN" altLang="en-US" dirty="0"/>
              <a:t> </a:t>
            </a:r>
            <a:r>
              <a:rPr lang="de-DE" dirty="0" err="1"/>
              <a:t>ordered</a:t>
            </a:r>
            <a:r>
              <a:rPr lang="zh-CN" altLang="en-US" dirty="0"/>
              <a:t> </a:t>
            </a:r>
            <a:r>
              <a:rPr lang="de-DE" dirty="0"/>
              <a:t>reliable</a:t>
            </a:r>
            <a:r>
              <a:rPr lang="zh-CN" altLang="en-US" dirty="0"/>
              <a:t> </a:t>
            </a:r>
            <a:r>
              <a:rPr lang="de-DE" dirty="0" err="1"/>
              <a:t>multicast</a:t>
            </a:r>
            <a:r>
              <a:rPr lang="de-DE" dirty="0"/>
              <a:t>, B-multicast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CBD4B1B9-DB8F-3116-8CAD-F7C2A557F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Dynamic Discovery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C71ACB1-65A7-7E21-C555-25A6F298CC27}"/>
              </a:ext>
            </a:extLst>
          </p:cNvPr>
          <p:cNvGrpSpPr/>
          <p:nvPr/>
        </p:nvGrpSpPr>
        <p:grpSpPr>
          <a:xfrm>
            <a:off x="1640078" y="2626044"/>
            <a:ext cx="14065968" cy="9638139"/>
            <a:chOff x="2467402" y="874291"/>
            <a:chExt cx="7329954" cy="535937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B260979-1628-DED1-6D2D-0705606FBF49}"/>
                </a:ext>
              </a:extLst>
            </p:cNvPr>
            <p:cNvSpPr/>
            <p:nvPr/>
          </p:nvSpPr>
          <p:spPr>
            <a:xfrm>
              <a:off x="5250656" y="2650332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8E35B1B-08A9-5910-A09D-E242A02AAB88}"/>
                </a:ext>
              </a:extLst>
            </p:cNvPr>
            <p:cNvSpPr/>
            <p:nvPr/>
          </p:nvSpPr>
          <p:spPr>
            <a:xfrm>
              <a:off x="6785372" y="110512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2" name="Stern: 5 Zacken 31">
              <a:extLst>
                <a:ext uri="{FF2B5EF4-FFF2-40B4-BE49-F238E27FC236}">
                  <a16:creationId xmlns:a16="http://schemas.microsoft.com/office/drawing/2014/main" id="{A543400C-F1B5-47DD-8C5C-CA3EB56D2BB4}"/>
                </a:ext>
              </a:extLst>
            </p:cNvPr>
            <p:cNvSpPr/>
            <p:nvPr/>
          </p:nvSpPr>
          <p:spPr>
            <a:xfrm>
              <a:off x="6098679" y="238512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913F1EF-F45E-399E-A582-D0C576BFBA24}"/>
                </a:ext>
              </a:extLst>
            </p:cNvPr>
            <p:cNvCxnSpPr>
              <a:cxnSpLocks/>
              <a:stCxn id="31" idx="2"/>
              <a:endCxn id="30" idx="3"/>
            </p:cNvCxnSpPr>
            <p:nvPr/>
          </p:nvCxnSpPr>
          <p:spPr>
            <a:xfrm flipH="1">
              <a:off x="6486524" y="1998093"/>
              <a:ext cx="916782" cy="10987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FE151B4-2580-98E0-423D-F1403AD55AD2}"/>
                </a:ext>
              </a:extLst>
            </p:cNvPr>
            <p:cNvCxnSpPr>
              <a:cxnSpLocks/>
              <a:stCxn id="55" idx="2"/>
              <a:endCxn id="54" idx="0"/>
            </p:cNvCxnSpPr>
            <p:nvPr/>
          </p:nvCxnSpPr>
          <p:spPr>
            <a:xfrm>
              <a:off x="6828235" y="4987900"/>
              <a:ext cx="1434404" cy="75284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9E384EF-5787-F797-14C6-EA808C1EAE2E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440090" y="4987900"/>
              <a:ext cx="388145" cy="7552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2AD26B3-B1C8-A876-27C4-58C2EC39A037}"/>
                </a:ext>
              </a:extLst>
            </p:cNvPr>
            <p:cNvCxnSpPr>
              <a:cxnSpLocks/>
              <a:stCxn id="30" idx="3"/>
              <a:endCxn id="55" idx="0"/>
            </p:cNvCxnSpPr>
            <p:nvPr/>
          </p:nvCxnSpPr>
          <p:spPr>
            <a:xfrm>
              <a:off x="6486524" y="3096816"/>
              <a:ext cx="341711" cy="9981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CDC7C30-89F6-1D56-853A-D128E8E39C4C}"/>
                </a:ext>
              </a:extLst>
            </p:cNvPr>
            <p:cNvGrpSpPr/>
            <p:nvPr/>
          </p:nvGrpSpPr>
          <p:grpSpPr>
            <a:xfrm>
              <a:off x="2601811" y="1105125"/>
              <a:ext cx="6278762" cy="5128544"/>
              <a:chOff x="1294505" y="1437309"/>
              <a:chExt cx="6278762" cy="5128544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14D8B8F1-EFFB-7E13-4A19-F0D3D6978249}"/>
                  </a:ext>
                </a:extLst>
              </p:cNvPr>
              <p:cNvSpPr/>
              <p:nvPr/>
            </p:nvSpPr>
            <p:spPr>
              <a:xfrm>
                <a:off x="1294505" y="2470545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362818C-5B3B-6DE1-A4E6-BDB9F98F19D3}"/>
                  </a:ext>
                </a:extLst>
              </p:cNvPr>
              <p:cNvSpPr/>
              <p:nvPr/>
            </p:nvSpPr>
            <p:spPr>
              <a:xfrm>
                <a:off x="3943350" y="29825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70CA03C2-96D1-8BD2-0815-AC6CE5E05F08}"/>
                  </a:ext>
                </a:extLst>
              </p:cNvPr>
              <p:cNvSpPr/>
              <p:nvPr/>
            </p:nvSpPr>
            <p:spPr>
              <a:xfrm>
                <a:off x="5478066" y="1437309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3" name="Stern: 5 Zacken 52">
                <a:extLst>
                  <a:ext uri="{FF2B5EF4-FFF2-40B4-BE49-F238E27FC236}">
                    <a16:creationId xmlns:a16="http://schemas.microsoft.com/office/drawing/2014/main" id="{B0AE2CCC-E76C-68BD-B40A-A61084BA769E}"/>
                  </a:ext>
                </a:extLst>
              </p:cNvPr>
              <p:cNvSpPr/>
              <p:nvPr/>
            </p:nvSpPr>
            <p:spPr>
              <a:xfrm>
                <a:off x="4791373" y="2717305"/>
                <a:ext cx="588762" cy="530422"/>
              </a:xfrm>
              <a:prstGeom prst="star5">
                <a:avLst>
                  <a:gd name="adj" fmla="val 30109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FA7E5412-A98C-ECF8-8457-71544D1107BB}"/>
                  </a:ext>
                </a:extLst>
              </p:cNvPr>
              <p:cNvSpPr/>
              <p:nvPr/>
            </p:nvSpPr>
            <p:spPr>
              <a:xfrm>
                <a:off x="6337399" y="6072930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76ADD4F-BED4-6068-4F33-A973033A0F62}"/>
                  </a:ext>
                </a:extLst>
              </p:cNvPr>
              <p:cNvSpPr/>
              <p:nvPr/>
            </p:nvSpPr>
            <p:spPr>
              <a:xfrm>
                <a:off x="4902995" y="44271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807A1A8B-6134-6994-6792-DEF9357B7A51}"/>
                  </a:ext>
                </a:extLst>
              </p:cNvPr>
              <p:cNvSpPr/>
              <p:nvPr/>
            </p:nvSpPr>
            <p:spPr>
              <a:xfrm>
                <a:off x="4514850" y="6075314"/>
                <a:ext cx="1235868" cy="49053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Verbinder: gekrümmt 37">
              <a:extLst>
                <a:ext uri="{FF2B5EF4-FFF2-40B4-BE49-F238E27FC236}">
                  <a16:creationId xmlns:a16="http://schemas.microsoft.com/office/drawing/2014/main" id="{520F0D3C-5C7A-6A20-DD9B-B3DA8E1CA4F8}"/>
                </a:ext>
              </a:extLst>
            </p:cNvPr>
            <p:cNvCxnSpPr>
              <a:cxnSpLocks/>
              <a:stCxn id="56" idx="1"/>
              <a:endCxn id="51" idx="1"/>
            </p:cNvCxnSpPr>
            <p:nvPr/>
          </p:nvCxnSpPr>
          <p:spPr>
            <a:xfrm rot="10800000">
              <a:off x="5250656" y="3096816"/>
              <a:ext cx="571500" cy="2891584"/>
            </a:xfrm>
            <a:prstGeom prst="curvedConnector3">
              <a:avLst>
                <a:gd name="adj1" fmla="val 140000"/>
              </a:avLst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krümmt 38">
              <a:extLst>
                <a:ext uri="{FF2B5EF4-FFF2-40B4-BE49-F238E27FC236}">
                  <a16:creationId xmlns:a16="http://schemas.microsoft.com/office/drawing/2014/main" id="{BCFE3DC4-1757-C456-C88F-87A6D863D4EA}"/>
                </a:ext>
              </a:extLst>
            </p:cNvPr>
            <p:cNvCxnSpPr>
              <a:cxnSpLocks/>
              <a:stCxn id="54" idx="0"/>
              <a:endCxn id="51" idx="3"/>
            </p:cNvCxnSpPr>
            <p:nvPr/>
          </p:nvCxnSpPr>
          <p:spPr>
            <a:xfrm rot="16200000" flipV="1">
              <a:off x="6052617" y="3530723"/>
              <a:ext cx="2643930" cy="1776115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krümmt 39">
              <a:extLst>
                <a:ext uri="{FF2B5EF4-FFF2-40B4-BE49-F238E27FC236}">
                  <a16:creationId xmlns:a16="http://schemas.microsoft.com/office/drawing/2014/main" id="{5C516FB0-DB05-7974-51D5-0E73F57236D3}"/>
                </a:ext>
              </a:extLst>
            </p:cNvPr>
            <p:cNvCxnSpPr>
              <a:cxnSpLocks/>
              <a:stCxn id="55" idx="1"/>
              <a:endCxn id="51" idx="2"/>
            </p:cNvCxnSpPr>
            <p:nvPr/>
          </p:nvCxnSpPr>
          <p:spPr>
            <a:xfrm rot="10800000">
              <a:off x="5868591" y="3543300"/>
              <a:ext cx="341711" cy="998116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krümmt 40">
              <a:extLst>
                <a:ext uri="{FF2B5EF4-FFF2-40B4-BE49-F238E27FC236}">
                  <a16:creationId xmlns:a16="http://schemas.microsoft.com/office/drawing/2014/main" id="{5D58663A-7D24-06FB-818B-9A92DE7618E6}"/>
                </a:ext>
              </a:extLst>
            </p:cNvPr>
            <p:cNvCxnSpPr>
              <a:cxnSpLocks/>
              <a:stCxn id="52" idx="1"/>
              <a:endCxn id="51" idx="0"/>
            </p:cNvCxnSpPr>
            <p:nvPr/>
          </p:nvCxnSpPr>
          <p:spPr>
            <a:xfrm rot="10800000" flipV="1">
              <a:off x="5868590" y="1551608"/>
              <a:ext cx="916782" cy="1098723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D6AB82BB-C060-B53B-49BD-81D861F076AB}"/>
                </a:ext>
              </a:extLst>
            </p:cNvPr>
            <p:cNvCxnSpPr>
              <a:cxnSpLocks/>
              <a:stCxn id="51" idx="1"/>
              <a:endCxn id="50" idx="2"/>
            </p:cNvCxnSpPr>
            <p:nvPr/>
          </p:nvCxnSpPr>
          <p:spPr>
            <a:xfrm rot="10800000">
              <a:off x="3219746" y="2628900"/>
              <a:ext cx="2030911" cy="467916"/>
            </a:xfrm>
            <a:prstGeom prst="curvedConnector2">
              <a:avLst/>
            </a:prstGeom>
            <a:ln w="139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krümmt 42">
              <a:extLst>
                <a:ext uri="{FF2B5EF4-FFF2-40B4-BE49-F238E27FC236}">
                  <a16:creationId xmlns:a16="http://schemas.microsoft.com/office/drawing/2014/main" id="{392A6DFD-BF50-DDF0-A8F5-61A971F5D346}"/>
                </a:ext>
              </a:extLst>
            </p:cNvPr>
            <p:cNvCxnSpPr>
              <a:cxnSpLocks/>
              <a:stCxn id="50" idx="0"/>
              <a:endCxn id="52" idx="0"/>
            </p:cNvCxnSpPr>
            <p:nvPr/>
          </p:nvCxnSpPr>
          <p:spPr>
            <a:xfrm rot="5400000" flipH="1" flipV="1">
              <a:off x="4794907" y="-470037"/>
              <a:ext cx="1033236" cy="4183561"/>
            </a:xfrm>
            <a:prstGeom prst="curvedConnector3">
              <a:avLst>
                <a:gd name="adj1" fmla="val 130422"/>
              </a:avLst>
            </a:prstGeom>
            <a:ln w="139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CC3DE6B-C621-47D5-4551-4275B29365BC}"/>
                </a:ext>
              </a:extLst>
            </p:cNvPr>
            <p:cNvSpPr txBox="1"/>
            <p:nvPr/>
          </p:nvSpPr>
          <p:spPr>
            <a:xfrm>
              <a:off x="8021240" y="4149812"/>
              <a:ext cx="1776116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2">
                      <a:lumMod val="75000"/>
                    </a:schemeClr>
                  </a:solidFill>
                </a:rPr>
                <a:t>2. Forward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668849-A60E-DF77-3A65-343571CFC57A}"/>
                </a:ext>
              </a:extLst>
            </p:cNvPr>
            <p:cNvSpPr txBox="1"/>
            <p:nvPr/>
          </p:nvSpPr>
          <p:spPr>
            <a:xfrm>
              <a:off x="3271182" y="3081635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6">
                      <a:lumMod val="75000"/>
                    </a:schemeClr>
                  </a:solidFill>
                </a:rPr>
                <a:t>3. Assign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AAA2DC1-9F32-C7DA-73DE-29916D6FCEA8}"/>
                </a:ext>
              </a:extLst>
            </p:cNvPr>
            <p:cNvSpPr txBox="1"/>
            <p:nvPr/>
          </p:nvSpPr>
          <p:spPr>
            <a:xfrm>
              <a:off x="4185586" y="874291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7030A0"/>
                  </a:solidFill>
                </a:rPr>
                <a:t>4. Join</a:t>
              </a:r>
            </a:p>
          </p:txBody>
        </p:sp>
        <p:cxnSp>
          <p:nvCxnSpPr>
            <p:cNvPr id="47" name="Verbinder: gekrümmt 46">
              <a:extLst>
                <a:ext uri="{FF2B5EF4-FFF2-40B4-BE49-F238E27FC236}">
                  <a16:creationId xmlns:a16="http://schemas.microsoft.com/office/drawing/2014/main" id="{3862F894-9A5D-E551-9CE0-23B1BEA4F15F}"/>
                </a:ext>
              </a:extLst>
            </p:cNvPr>
            <p:cNvCxnSpPr>
              <a:cxnSpLocks/>
              <a:stCxn id="52" idx="1"/>
              <a:endCxn id="50" idx="3"/>
            </p:cNvCxnSpPr>
            <p:nvPr/>
          </p:nvCxnSpPr>
          <p:spPr>
            <a:xfrm rot="10800000" flipV="1">
              <a:off x="3837680" y="1551609"/>
              <a:ext cx="2947693" cy="832022"/>
            </a:xfrm>
            <a:prstGeom prst="curvedConnector3">
              <a:avLst>
                <a:gd name="adj1" fmla="val 33035"/>
              </a:avLst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240133E-0116-892E-5ECB-57649E06CA65}"/>
                </a:ext>
              </a:extLst>
            </p:cNvPr>
            <p:cNvSpPr txBox="1"/>
            <p:nvPr/>
          </p:nvSpPr>
          <p:spPr>
            <a:xfrm>
              <a:off x="3947143" y="1731467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5. Accept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9592616-6D67-349B-21B8-E1A19201B1A6}"/>
                </a:ext>
              </a:extLst>
            </p:cNvPr>
            <p:cNvSpPr txBox="1"/>
            <p:nvPr/>
          </p:nvSpPr>
          <p:spPr>
            <a:xfrm>
              <a:off x="2467402" y="5750642"/>
              <a:ext cx="1921407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F0000"/>
                  </a:solidFill>
                </a:rPr>
                <a:t>1. 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Discovery</a:t>
              </a:r>
              <a:endParaRPr lang="en-US" altLang="zh-CN" sz="4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Broadcast">
            <a:extLst>
              <a:ext uri="{FF2B5EF4-FFF2-40B4-BE49-F238E27FC236}">
                <a16:creationId xmlns:a16="http://schemas.microsoft.com/office/drawing/2014/main" id="{3A198B34-19DC-1CC8-CD7D-A4C0778A2678}"/>
              </a:ext>
            </a:extLst>
          </p:cNvPr>
          <p:cNvSpPr txBox="1">
            <a:spLocks/>
          </p:cNvSpPr>
          <p:nvPr/>
        </p:nvSpPr>
        <p:spPr>
          <a:xfrm>
            <a:off x="13987600" y="2978070"/>
            <a:ext cx="8921726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Discovery and join</a:t>
            </a:r>
          </a:p>
          <a:p>
            <a:pPr hangingPunct="1"/>
            <a:r>
              <a:rPr lang="en-US" sz="5400" dirty="0"/>
              <a:t>Assign and Accept</a:t>
            </a:r>
          </a:p>
          <a:p>
            <a:pPr hangingPunct="1"/>
            <a:r>
              <a:rPr lang="en-US" sz="5400" dirty="0"/>
              <a:t>Message forwarding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860675CD-7ED8-E6ED-7C56-65AC3ACD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8858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Byzantine Agreement</a:t>
            </a:r>
            <a:endParaRPr dirty="0"/>
          </a:p>
        </p:txBody>
      </p:sp>
      <p:sp>
        <p:nvSpPr>
          <p:cNvPr id="178" name="Broadcast"/>
          <p:cNvSpPr txBox="1">
            <a:spLocks noGrp="1"/>
          </p:cNvSpPr>
          <p:nvPr>
            <p:ph type="body" sz="quarter" idx="1"/>
          </p:nvPr>
        </p:nvSpPr>
        <p:spPr>
          <a:xfrm>
            <a:off x="14572653" y="2694305"/>
            <a:ext cx="8921726" cy="32928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Recursive Phase King Algorithm</a:t>
            </a:r>
          </a:p>
          <a:p>
            <a:r>
              <a:rPr lang="en-US" sz="5400" dirty="0"/>
              <a:t>King-stack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ABCD6C-C4E0-A915-402D-3F00AA3FBCC8}"/>
              </a:ext>
            </a:extLst>
          </p:cNvPr>
          <p:cNvGrpSpPr/>
          <p:nvPr/>
        </p:nvGrpSpPr>
        <p:grpSpPr>
          <a:xfrm>
            <a:off x="1794205" y="2950683"/>
            <a:ext cx="11188017" cy="9553833"/>
            <a:chOff x="1108405" y="1062662"/>
            <a:chExt cx="4878947" cy="4166301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02B42DCB-BBE8-917F-7008-5892712971E5}"/>
                </a:ext>
              </a:extLst>
            </p:cNvPr>
            <p:cNvCxnSpPr/>
            <p:nvPr/>
          </p:nvCxnSpPr>
          <p:spPr>
            <a:xfrm>
              <a:off x="1399212" y="1071301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6C5EEA-0EF9-3E5F-A4DD-61E6E69E27F9}"/>
                </a:ext>
              </a:extLst>
            </p:cNvPr>
            <p:cNvSpPr/>
            <p:nvPr/>
          </p:nvSpPr>
          <p:spPr>
            <a:xfrm>
              <a:off x="1272411" y="154539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5E152B-5634-428E-C9CA-B56FF7D18AD5}"/>
                </a:ext>
              </a:extLst>
            </p:cNvPr>
            <p:cNvSpPr/>
            <p:nvPr/>
          </p:nvSpPr>
          <p:spPr>
            <a:xfrm>
              <a:off x="1272411" y="247976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DF5A5C-2D66-2F6A-03AE-C923EEAD5274}"/>
                </a:ext>
              </a:extLst>
            </p:cNvPr>
            <p:cNvSpPr/>
            <p:nvPr/>
          </p:nvSpPr>
          <p:spPr>
            <a:xfrm>
              <a:off x="1272411" y="341413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74919E9-43F5-717C-0432-ED0E4FC6443D}"/>
                </a:ext>
              </a:extLst>
            </p:cNvPr>
            <p:cNvSpPr/>
            <p:nvPr/>
          </p:nvSpPr>
          <p:spPr>
            <a:xfrm>
              <a:off x="1272411" y="434850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6D3F202-DEA9-61C2-9BF2-781F2745F76C}"/>
                </a:ext>
              </a:extLst>
            </p:cNvPr>
            <p:cNvCxnSpPr/>
            <p:nvPr/>
          </p:nvCxnSpPr>
          <p:spPr>
            <a:xfrm>
              <a:off x="2564460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C9E9931-50F7-0805-0FB7-90CCFD7EA668}"/>
                </a:ext>
              </a:extLst>
            </p:cNvPr>
            <p:cNvSpPr/>
            <p:nvPr/>
          </p:nvSpPr>
          <p:spPr>
            <a:xfrm>
              <a:off x="2437659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3E68558-4DC6-83DC-DA04-2E94CDFB5263}"/>
                </a:ext>
              </a:extLst>
            </p:cNvPr>
            <p:cNvCxnSpPr/>
            <p:nvPr/>
          </p:nvCxnSpPr>
          <p:spPr>
            <a:xfrm>
              <a:off x="3767101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586CA68-336C-5B97-C73D-CDFF0C5D5375}"/>
                </a:ext>
              </a:extLst>
            </p:cNvPr>
            <p:cNvSpPr/>
            <p:nvPr/>
          </p:nvSpPr>
          <p:spPr>
            <a:xfrm>
              <a:off x="3640300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5BC4DA2-510E-CD44-D72B-0EC9F156F277}"/>
                </a:ext>
              </a:extLst>
            </p:cNvPr>
            <p:cNvSpPr/>
            <p:nvPr/>
          </p:nvSpPr>
          <p:spPr>
            <a:xfrm>
              <a:off x="3640300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390DC9C-CE06-0596-807C-3527365CA7F4}"/>
                </a:ext>
              </a:extLst>
            </p:cNvPr>
            <p:cNvSpPr/>
            <p:nvPr/>
          </p:nvSpPr>
          <p:spPr>
            <a:xfrm>
              <a:off x="3640300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93F2FFE-A505-D38D-8E19-B69C00D6902E}"/>
                </a:ext>
              </a:extLst>
            </p:cNvPr>
            <p:cNvSpPr/>
            <p:nvPr/>
          </p:nvSpPr>
          <p:spPr>
            <a:xfrm>
              <a:off x="3640300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Stern: 5 Zacken 19">
              <a:extLst>
                <a:ext uri="{FF2B5EF4-FFF2-40B4-BE49-F238E27FC236}">
                  <a16:creationId xmlns:a16="http://schemas.microsoft.com/office/drawing/2014/main" id="{8F1A2D16-04CC-DAEE-C067-A6122A98B427}"/>
                </a:ext>
              </a:extLst>
            </p:cNvPr>
            <p:cNvSpPr/>
            <p:nvPr/>
          </p:nvSpPr>
          <p:spPr>
            <a:xfrm>
              <a:off x="2277224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Stern: 5 Zacken 20">
              <a:extLst>
                <a:ext uri="{FF2B5EF4-FFF2-40B4-BE49-F238E27FC236}">
                  <a16:creationId xmlns:a16="http://schemas.microsoft.com/office/drawing/2014/main" id="{F2A88077-9592-A19C-CA8A-2E2DBB1DAB93}"/>
                </a:ext>
              </a:extLst>
            </p:cNvPr>
            <p:cNvSpPr/>
            <p:nvPr/>
          </p:nvSpPr>
          <p:spPr>
            <a:xfrm>
              <a:off x="3469148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05AD4A5-A4DB-F928-4B24-1BDCE6D56512}"/>
                </a:ext>
              </a:extLst>
            </p:cNvPr>
            <p:cNvCxnSpPr/>
            <p:nvPr/>
          </p:nvCxnSpPr>
          <p:spPr>
            <a:xfrm>
              <a:off x="5696543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84C1E95-BDFD-1097-C541-87EFA24C6EFB}"/>
                </a:ext>
              </a:extLst>
            </p:cNvPr>
            <p:cNvSpPr/>
            <p:nvPr/>
          </p:nvSpPr>
          <p:spPr>
            <a:xfrm>
              <a:off x="5569742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DB4D9FF-107A-B071-1114-1A8732687A3D}"/>
                </a:ext>
              </a:extLst>
            </p:cNvPr>
            <p:cNvSpPr/>
            <p:nvPr/>
          </p:nvSpPr>
          <p:spPr>
            <a:xfrm>
              <a:off x="5569742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0AD5645-9279-D403-B68A-63B9A56E176A}"/>
                </a:ext>
              </a:extLst>
            </p:cNvPr>
            <p:cNvSpPr/>
            <p:nvPr/>
          </p:nvSpPr>
          <p:spPr>
            <a:xfrm>
              <a:off x="5569742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58EB0DA-F9A1-6AB0-ED27-E999BB01C3A4}"/>
                </a:ext>
              </a:extLst>
            </p:cNvPr>
            <p:cNvSpPr/>
            <p:nvPr/>
          </p:nvSpPr>
          <p:spPr>
            <a:xfrm>
              <a:off x="5569742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Stern: 5 Zacken 26">
              <a:extLst>
                <a:ext uri="{FF2B5EF4-FFF2-40B4-BE49-F238E27FC236}">
                  <a16:creationId xmlns:a16="http://schemas.microsoft.com/office/drawing/2014/main" id="{B58CBCE5-D2F4-494C-3590-3A183E3397D8}"/>
                </a:ext>
              </a:extLst>
            </p:cNvPr>
            <p:cNvSpPr/>
            <p:nvPr/>
          </p:nvSpPr>
          <p:spPr>
            <a:xfrm>
              <a:off x="5398590" y="232736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57B2A69-E7FA-EAD3-1954-DBF9A117B197}"/>
                </a:ext>
              </a:extLst>
            </p:cNvPr>
            <p:cNvGrpSpPr/>
            <p:nvPr/>
          </p:nvGrpSpPr>
          <p:grpSpPr>
            <a:xfrm>
              <a:off x="1428413" y="1271541"/>
              <a:ext cx="632603" cy="934370"/>
              <a:chOff x="8074325" y="1871662"/>
              <a:chExt cx="632603" cy="934370"/>
            </a:xfrm>
          </p:grpSpPr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729B5091-E5EC-578B-FF2F-CD7C4BABF58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D03EA26F-2876-90DB-D74E-6037BEBA62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>
                <a:extLst>
                  <a:ext uri="{FF2B5EF4-FFF2-40B4-BE49-F238E27FC236}">
                    <a16:creationId xmlns:a16="http://schemas.microsoft.com/office/drawing/2014/main" id="{F8A5DD44-16FB-894C-45D1-DBB6A58E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mit Pfeil 143">
                <a:extLst>
                  <a:ext uri="{FF2B5EF4-FFF2-40B4-BE49-F238E27FC236}">
                    <a16:creationId xmlns:a16="http://schemas.microsoft.com/office/drawing/2014/main" id="{F02F706B-55DB-6531-2780-BD8D4C81F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Stern: 5 Zacken 56">
              <a:extLst>
                <a:ext uri="{FF2B5EF4-FFF2-40B4-BE49-F238E27FC236}">
                  <a16:creationId xmlns:a16="http://schemas.microsoft.com/office/drawing/2014/main" id="{31F20217-0160-6D73-21D5-67BBC97CEFAF}"/>
                </a:ext>
              </a:extLst>
            </p:cNvPr>
            <p:cNvSpPr/>
            <p:nvPr/>
          </p:nvSpPr>
          <p:spPr>
            <a:xfrm>
              <a:off x="1108405" y="140163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073776A9-5A69-F828-5924-3886F9A45782}"/>
                </a:ext>
              </a:extLst>
            </p:cNvPr>
            <p:cNvGrpSpPr/>
            <p:nvPr/>
          </p:nvGrpSpPr>
          <p:grpSpPr>
            <a:xfrm>
              <a:off x="2591779" y="2160995"/>
              <a:ext cx="632603" cy="934370"/>
              <a:chOff x="8074325" y="1871662"/>
              <a:chExt cx="632603" cy="934370"/>
            </a:xfrm>
          </p:grpSpPr>
          <p:cxnSp>
            <p:nvCxnSpPr>
              <p:cNvPr id="137" name="Gerade Verbindung mit Pfeil 136">
                <a:extLst>
                  <a:ext uri="{FF2B5EF4-FFF2-40B4-BE49-F238E27FC236}">
                    <a16:creationId xmlns:a16="http://schemas.microsoft.com/office/drawing/2014/main" id="{6438EA57-B0A2-015F-91B4-3B697E5A7C6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4A0970BC-BB9E-DC53-48AD-B9B7B47C6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520FD895-0395-0124-2B36-279A63C6A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AE48EA1E-3DD2-62D5-B3F7-A23E852AE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869B2ADB-435A-C7B7-C960-6FD426C428F3}"/>
                </a:ext>
              </a:extLst>
            </p:cNvPr>
            <p:cNvGrpSpPr/>
            <p:nvPr/>
          </p:nvGrpSpPr>
          <p:grpSpPr>
            <a:xfrm>
              <a:off x="2576704" y="3095365"/>
              <a:ext cx="632603" cy="934370"/>
              <a:chOff x="8074325" y="1871662"/>
              <a:chExt cx="632603" cy="934370"/>
            </a:xfrm>
          </p:grpSpPr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32E047E6-3ADA-C101-6E7F-755E5F5B37C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mit Pfeil 133">
                <a:extLst>
                  <a:ext uri="{FF2B5EF4-FFF2-40B4-BE49-F238E27FC236}">
                    <a16:creationId xmlns:a16="http://schemas.microsoft.com/office/drawing/2014/main" id="{F269B89A-C41A-459E-EB40-5184030B6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mit Pfeil 134">
                <a:extLst>
                  <a:ext uri="{FF2B5EF4-FFF2-40B4-BE49-F238E27FC236}">
                    <a16:creationId xmlns:a16="http://schemas.microsoft.com/office/drawing/2014/main" id="{22EB9DCA-1400-5BA2-9C09-A301FCC9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35">
                <a:extLst>
                  <a:ext uri="{FF2B5EF4-FFF2-40B4-BE49-F238E27FC236}">
                    <a16:creationId xmlns:a16="http://schemas.microsoft.com/office/drawing/2014/main" id="{245F047D-30CB-95B2-13E5-19A2C23A4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20988A18-6578-F87C-33E8-F124A68A2547}"/>
                </a:ext>
              </a:extLst>
            </p:cNvPr>
            <p:cNvGrpSpPr/>
            <p:nvPr/>
          </p:nvGrpSpPr>
          <p:grpSpPr>
            <a:xfrm>
              <a:off x="2560887" y="4035698"/>
              <a:ext cx="632603" cy="934370"/>
              <a:chOff x="8074325" y="1871662"/>
              <a:chExt cx="632603" cy="934370"/>
            </a:xfrm>
          </p:grpSpPr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BA635A5E-9B13-01F8-2DB0-820DA62D9709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A2FC8D95-0014-E102-46FF-40F9021B9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ED5F5ED0-284F-556C-3E6F-E88C5175E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DF6E72AF-659C-413A-0896-04443F1F0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1B40C06F-3F7D-F3B4-0223-2BE391D5E2B1}"/>
                </a:ext>
              </a:extLst>
            </p:cNvPr>
            <p:cNvCxnSpPr>
              <a:cxnSpLocks/>
              <a:stCxn id="20" idx="1"/>
              <a:endCxn id="12" idx="2"/>
            </p:cNvCxnSpPr>
            <p:nvPr/>
          </p:nvCxnSpPr>
          <p:spPr>
            <a:xfrm rot="10800000" flipH="1" flipV="1">
              <a:off x="2277225" y="1595595"/>
              <a:ext cx="160434" cy="996978"/>
            </a:xfrm>
            <a:prstGeom prst="curvedConnector3">
              <a:avLst>
                <a:gd name="adj1" fmla="val -8872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Verbinder: gekrümmt 61">
              <a:extLst>
                <a:ext uri="{FF2B5EF4-FFF2-40B4-BE49-F238E27FC236}">
                  <a16:creationId xmlns:a16="http://schemas.microsoft.com/office/drawing/2014/main" id="{1BF5E796-8A50-586E-B4FF-A402CBCC112E}"/>
                </a:ext>
              </a:extLst>
            </p:cNvPr>
            <p:cNvCxnSpPr>
              <a:cxnSpLocks/>
              <a:stCxn id="20" idx="1"/>
              <a:endCxn id="13" idx="2"/>
            </p:cNvCxnSpPr>
            <p:nvPr/>
          </p:nvCxnSpPr>
          <p:spPr>
            <a:xfrm rot="10800000" flipH="1" flipV="1">
              <a:off x="2277225" y="1595595"/>
              <a:ext cx="160434" cy="193134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krümmt 62">
              <a:extLst>
                <a:ext uri="{FF2B5EF4-FFF2-40B4-BE49-F238E27FC236}">
                  <a16:creationId xmlns:a16="http://schemas.microsoft.com/office/drawing/2014/main" id="{CF6AC6D5-0022-D415-5D32-44B02F4467AE}"/>
                </a:ext>
              </a:extLst>
            </p:cNvPr>
            <p:cNvCxnSpPr>
              <a:cxnSpLocks/>
              <a:stCxn id="20" idx="1"/>
              <a:endCxn id="14" idx="2"/>
            </p:cNvCxnSpPr>
            <p:nvPr/>
          </p:nvCxnSpPr>
          <p:spPr>
            <a:xfrm rot="10800000" flipH="1" flipV="1">
              <a:off x="2277225" y="1595595"/>
              <a:ext cx="160434" cy="286571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8AE206E-E6AD-F662-69BC-76F2F3FA89F3}"/>
                </a:ext>
              </a:extLst>
            </p:cNvPr>
            <p:cNvCxnSpPr>
              <a:cxnSpLocks/>
              <a:stCxn id="21" idx="4"/>
              <a:endCxn id="27" idx="1"/>
            </p:cNvCxnSpPr>
            <p:nvPr/>
          </p:nvCxnSpPr>
          <p:spPr>
            <a:xfrm>
              <a:off x="4057909" y="1595595"/>
              <a:ext cx="1340682" cy="9343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8F00D81-4672-253B-611A-F90EA09C8C46}"/>
                </a:ext>
              </a:extLst>
            </p:cNvPr>
            <p:cNvSpPr/>
            <p:nvPr/>
          </p:nvSpPr>
          <p:spPr>
            <a:xfrm>
              <a:off x="2437659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5BF373F-F350-74B8-EB71-74DEBDC8F6A8}"/>
                </a:ext>
              </a:extLst>
            </p:cNvPr>
            <p:cNvSpPr/>
            <p:nvPr/>
          </p:nvSpPr>
          <p:spPr>
            <a:xfrm>
              <a:off x="2437659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D7B3143-A7F4-47AE-7067-92E50325B508}"/>
                </a:ext>
              </a:extLst>
            </p:cNvPr>
            <p:cNvSpPr/>
            <p:nvPr/>
          </p:nvSpPr>
          <p:spPr>
            <a:xfrm>
              <a:off x="2437659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5" name="Rechteck 144">
            <a:extLst>
              <a:ext uri="{FF2B5EF4-FFF2-40B4-BE49-F238E27FC236}">
                <a16:creationId xmlns:a16="http://schemas.microsoft.com/office/drawing/2014/main" id="{77EA857A-9E65-7C1E-E077-83F70DFCD6D7}"/>
              </a:ext>
            </a:extLst>
          </p:cNvPr>
          <p:cNvSpPr/>
          <p:nvPr/>
        </p:nvSpPr>
        <p:spPr>
          <a:xfrm>
            <a:off x="1678815" y="12381460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37E0340-80B5-C882-B01F-5C4CFF8BD8A4}"/>
              </a:ext>
            </a:extLst>
          </p:cNvPr>
          <p:cNvSpPr/>
          <p:nvPr/>
        </p:nvSpPr>
        <p:spPr>
          <a:xfrm>
            <a:off x="4187481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E946F73-9849-61D8-4548-6ED514148EDD}"/>
              </a:ext>
            </a:extLst>
          </p:cNvPr>
          <p:cNvSpPr/>
          <p:nvPr/>
        </p:nvSpPr>
        <p:spPr>
          <a:xfrm>
            <a:off x="6976893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D7C073D-0826-9BF8-38EF-62737A4CEEA9}"/>
              </a:ext>
            </a:extLst>
          </p:cNvPr>
          <p:cNvSpPr/>
          <p:nvPr/>
        </p:nvSpPr>
        <p:spPr>
          <a:xfrm>
            <a:off x="10724931" y="12379451"/>
            <a:ext cx="29498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Phase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9BBCB02-789D-DEAD-505D-CBC1B2E72FA5}"/>
              </a:ext>
            </a:extLst>
          </p:cNvPr>
          <p:cNvSpPr/>
          <p:nvPr/>
        </p:nvSpPr>
        <p:spPr>
          <a:xfrm>
            <a:off x="17050903" y="7292171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tiebreaker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A01211C-9FFB-10A5-A5C6-337E53AFBA67}"/>
              </a:ext>
            </a:extLst>
          </p:cNvPr>
          <p:cNvSpPr/>
          <p:nvPr/>
        </p:nvSpPr>
        <p:spPr>
          <a:xfrm>
            <a:off x="17050903" y="8899874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Majority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232348A-21E7-E879-AAF3-52393368EC90}"/>
              </a:ext>
            </a:extLst>
          </p:cNvPr>
          <p:cNvSpPr/>
          <p:nvPr/>
        </p:nvSpPr>
        <p:spPr>
          <a:xfrm>
            <a:off x="17050903" y="10575703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Update value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EC8A7F11-ECA5-4531-EBB4-FF7D37B3488B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19486921" y="8225760"/>
            <a:ext cx="0" cy="67411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13A0B08-00AC-F311-9BC3-BA351C9DB46B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19486921" y="9833463"/>
            <a:ext cx="0" cy="7422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3EAEFAFB-8B40-EADE-B1B4-C907A29A569F}"/>
              </a:ext>
            </a:extLst>
          </p:cNvPr>
          <p:cNvSpPr/>
          <p:nvPr/>
        </p:nvSpPr>
        <p:spPr>
          <a:xfrm>
            <a:off x="15158925" y="7408766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5E0EE74-7789-0823-B583-12F59CD6DBB8}"/>
              </a:ext>
            </a:extLst>
          </p:cNvPr>
          <p:cNvSpPr/>
          <p:nvPr/>
        </p:nvSpPr>
        <p:spPr>
          <a:xfrm>
            <a:off x="15159983" y="9012725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9AC57B3-0C1C-2911-266C-8A72168B5250}"/>
              </a:ext>
            </a:extLst>
          </p:cNvPr>
          <p:cNvSpPr/>
          <p:nvPr/>
        </p:nvSpPr>
        <p:spPr>
          <a:xfrm>
            <a:off x="15158925" y="10667752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6167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E0E671E0-0B64-2406-6AAB-A0BAAF858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90" name="Demo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Demostration</a:t>
            </a:r>
          </a:p>
        </p:txBody>
      </p:sp>
      <p:sp>
        <p:nvSpPr>
          <p:cNvPr id="2" name="Broadcast">
            <a:extLst>
              <a:ext uri="{FF2B5EF4-FFF2-40B4-BE49-F238E27FC236}">
                <a16:creationId xmlns:a16="http://schemas.microsoft.com/office/drawing/2014/main" id="{9ECE78C5-0DB3-BD76-D9EB-1E17E64BBD00}"/>
              </a:ext>
            </a:extLst>
          </p:cNvPr>
          <p:cNvSpPr txBox="1">
            <a:spLocks/>
          </p:cNvSpPr>
          <p:nvPr/>
        </p:nvSpPr>
        <p:spPr>
          <a:xfrm>
            <a:off x="913803" y="2556914"/>
            <a:ext cx="6229948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System Layout: </a:t>
            </a:r>
          </a:p>
          <a:p>
            <a:pPr marL="0" indent="0" hangingPunct="1">
              <a:buNone/>
            </a:pPr>
            <a:r>
              <a:rPr lang="en-US" sz="5400" dirty="0"/>
              <a:t>   4-servers</a:t>
            </a:r>
          </a:p>
          <a:p>
            <a:pPr marL="0" indent="0" hangingPunct="1">
              <a:buNone/>
            </a:pPr>
            <a:r>
              <a:rPr lang="en-US" sz="5400" dirty="0"/>
              <a:t>   5-Clients</a:t>
            </a:r>
          </a:p>
        </p:txBody>
      </p:sp>
      <p:graphicFrame>
        <p:nvGraphicFramePr>
          <p:cNvPr id="4" name="Tabelle 35">
            <a:extLst>
              <a:ext uri="{FF2B5EF4-FFF2-40B4-BE49-F238E27FC236}">
                <a16:creationId xmlns:a16="http://schemas.microsoft.com/office/drawing/2014/main" id="{55B81213-C639-A83F-3293-D995C9DE0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22720"/>
              </p:ext>
            </p:extLst>
          </p:nvPr>
        </p:nvGraphicFramePr>
        <p:xfrm>
          <a:off x="12815290" y="2188426"/>
          <a:ext cx="9565021" cy="9084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6924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2728912">
                  <a:extLst>
                    <a:ext uri="{9D8B030D-6E8A-4147-A177-3AD203B41FA5}">
                      <a16:colId xmlns:a16="http://schemas.microsoft.com/office/drawing/2014/main" val="1036603227"/>
                    </a:ext>
                  </a:extLst>
                </a:gridCol>
                <a:gridCol w="4769185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87296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ID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PC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PORT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10000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10010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3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10020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87296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4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10030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5720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6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5710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7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5730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8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2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5740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12454522"/>
                  </a:ext>
                </a:extLst>
              </a:tr>
              <a:tr h="917311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9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3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57??</a:t>
                      </a:r>
                      <a:endParaRPr lang="zh-CN" altLang="en-US" sz="3600" b="1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25174586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DAE6F7B6-BF8F-69C0-EB69-F3A3F674F2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7"/>
          <a:stretch/>
        </p:blipFill>
        <p:spPr>
          <a:xfrm>
            <a:off x="924144" y="9446908"/>
            <a:ext cx="9095869" cy="33165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F1761C9-79A3-866F-CA98-5F093ACAD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44" y="6285367"/>
            <a:ext cx="11327606" cy="31615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shot 2023-01-25 at 21.47.14.png" descr="Screenshot 2023-01-25 at 21.47.14.png"/>
          <p:cNvPicPr>
            <a:picLocks noChangeAspect="1"/>
          </p:cNvPicPr>
          <p:nvPr/>
        </p:nvPicPr>
        <p:blipFill>
          <a:blip r:embed="rId2">
            <a:alphaModFix amt="41067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9702" b="4562"/>
          <a:stretch>
            <a:fillRect/>
          </a:stretch>
        </p:blipFill>
        <p:spPr>
          <a:xfrm>
            <a:off x="76795" y="-45046"/>
            <a:ext cx="24230234" cy="1380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15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478" y="15372"/>
                </a:moveTo>
                <a:cubicBezTo>
                  <a:pt x="18501" y="15366"/>
                  <a:pt x="18525" y="15383"/>
                  <a:pt x="18538" y="15421"/>
                </a:cubicBezTo>
                <a:cubicBezTo>
                  <a:pt x="18556" y="15470"/>
                  <a:pt x="18547" y="15536"/>
                  <a:pt x="18519" y="15567"/>
                </a:cubicBezTo>
                <a:cubicBezTo>
                  <a:pt x="18491" y="15597"/>
                  <a:pt x="18453" y="15582"/>
                  <a:pt x="18436" y="15532"/>
                </a:cubicBezTo>
                <a:cubicBezTo>
                  <a:pt x="18418" y="15483"/>
                  <a:pt x="18427" y="15417"/>
                  <a:pt x="18456" y="15386"/>
                </a:cubicBezTo>
                <a:cubicBezTo>
                  <a:pt x="18463" y="15379"/>
                  <a:pt x="18470" y="15374"/>
                  <a:pt x="18478" y="1537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Q &amp; A"/>
          <p:cNvSpPr txBox="1">
            <a:spLocks noGrp="1"/>
          </p:cNvSpPr>
          <p:nvPr>
            <p:ph type="title"/>
          </p:nvPr>
        </p:nvSpPr>
        <p:spPr>
          <a:xfrm>
            <a:off x="1206412" y="6141418"/>
            <a:ext cx="21971000" cy="14331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sz="11500" dirty="0"/>
              <a:t>Q &amp; 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281</Words>
  <Application>Microsoft Office PowerPoint</Application>
  <PresentationFormat>Benutzerdefiniert</PresentationFormat>
  <Paragraphs>146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Helvetica Neue</vt:lpstr>
      <vt:lpstr>Helvetica Neue Medium</vt:lpstr>
      <vt:lpstr>Arial</vt:lpstr>
      <vt:lpstr>20_BasicBlack</vt:lpstr>
      <vt:lpstr>PowerPoint-Präsentation</vt:lpstr>
      <vt:lpstr>System Architecture</vt:lpstr>
      <vt:lpstr>Implementation</vt:lpstr>
      <vt:lpstr>Implementation</vt:lpstr>
      <vt:lpstr>Fault tolerance</vt:lpstr>
      <vt:lpstr>Dynamic Discovery</vt:lpstr>
      <vt:lpstr>Byzantine Agreement</vt:lpstr>
      <vt:lpstr>Demostration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Ye Yun</cp:lastModifiedBy>
  <cp:revision>41</cp:revision>
  <dcterms:modified xsi:type="dcterms:W3CDTF">2023-02-02T18:41:49Z</dcterms:modified>
</cp:coreProperties>
</file>