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2" r:id="rId9"/>
    <p:sldId id="263" r:id="rId10"/>
    <p:sldId id="264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78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Close-up of a wild plant growing between lava rocks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Moss-covered rocks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ebruary, 2023"/>
          <p:cNvSpPr txBox="1">
            <a:spLocks noGrp="1"/>
          </p:cNvSpPr>
          <p:nvPr>
            <p:ph type="body" idx="21"/>
          </p:nvPr>
        </p:nvSpPr>
        <p:spPr>
          <a:xfrm>
            <a:off x="1206499" y="12360631"/>
            <a:ext cx="21971002" cy="6369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t>February, 2023</a:t>
            </a:r>
          </a:p>
        </p:txBody>
      </p:sp>
      <p:pic>
        <p:nvPicPr>
          <p:cNvPr id="152" name="Screenshot 2023-01-25 at 22.29.05.png" descr="Screenshot 2023-01-25 at 22.29.05.png"/>
          <p:cNvPicPr>
            <a:picLocks noChangeAspect="1"/>
          </p:cNvPicPr>
          <p:nvPr/>
        </p:nvPicPr>
        <p:blipFill rotWithShape="1">
          <a:blip r:embed="rId2">
            <a:alphaModFix amt="38858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53" name="Auction System"/>
          <p:cNvSpPr txBox="1"/>
          <p:nvPr/>
        </p:nvSpPr>
        <p:spPr>
          <a:xfrm>
            <a:off x="7307516" y="5778730"/>
            <a:ext cx="15869985" cy="21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11600" b="1" spc="-232"/>
            </a:lvl1pPr>
          </a:lstStyle>
          <a:p>
            <a:r>
              <a:rPr sz="167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Auction System</a:t>
            </a:r>
          </a:p>
        </p:txBody>
      </p:sp>
      <p:sp>
        <p:nvSpPr>
          <p:cNvPr id="155" name="Group 3"/>
          <p:cNvSpPr txBox="1"/>
          <p:nvPr/>
        </p:nvSpPr>
        <p:spPr>
          <a:xfrm>
            <a:off x="1649583" y="6385860"/>
            <a:ext cx="4031232" cy="118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sz="8800" b="0" dirty="0">
                <a:latin typeface="Arial" panose="020B0604020202020204" pitchFamily="34" charset="0"/>
                <a:cs typeface="Arial" panose="020B0604020202020204" pitchFamily="34" charset="0"/>
              </a:rPr>
              <a:t>Group 3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A924A7C-CE02-75A1-798D-CA0E0D012108}"/>
              </a:ext>
            </a:extLst>
          </p:cNvPr>
          <p:cNvCxnSpPr/>
          <p:nvPr/>
        </p:nvCxnSpPr>
        <p:spPr>
          <a:xfrm>
            <a:off x="1474789" y="7538364"/>
            <a:ext cx="21702712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08A8690-934D-9ED2-CA49-0B6C87DEA124}"/>
              </a:ext>
            </a:extLst>
          </p:cNvPr>
          <p:cNvSpPr txBox="1"/>
          <p:nvPr/>
        </p:nvSpPr>
        <p:spPr>
          <a:xfrm flipH="1">
            <a:off x="1248661" y="7571826"/>
            <a:ext cx="849820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e-DE" altLang="zh-CN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Sena Tarpan, Peter Hoesch , Yun Ye 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creenshot 2023-01-25 at 22.12.06.png" descr="Screenshot 2023-01-25 at 22.12.06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78042"/>
            <a:ext cx="24384001" cy="8917579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Thanks for attention!"/>
          <p:cNvSpPr txBox="1"/>
          <p:nvPr/>
        </p:nvSpPr>
        <p:spPr>
          <a:xfrm>
            <a:off x="5035874" y="3337132"/>
            <a:ext cx="14312251" cy="1518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sz="11500" dirty="0"/>
              <a:t>Thanks for attention!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creenshot 2023-01-25 at 22.29.05.png" descr="Screenshot 2023-01-25 at 22.29.05.png">
            <a:extLst>
              <a:ext uri="{FF2B5EF4-FFF2-40B4-BE49-F238E27FC236}">
                <a16:creationId xmlns:a16="http://schemas.microsoft.com/office/drawing/2014/main" id="{439BD49F-59B5-B907-47B0-A92C08DCBD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858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57" name="System Architecture"/>
          <p:cNvSpPr txBox="1">
            <a:spLocks noGrp="1"/>
          </p:cNvSpPr>
          <p:nvPr>
            <p:ph type="title"/>
          </p:nvPr>
        </p:nvSpPr>
        <p:spPr>
          <a:xfrm>
            <a:off x="941683" y="1065827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rPr dirty="0"/>
              <a:t>System Architecture</a:t>
            </a:r>
          </a:p>
        </p:txBody>
      </p:sp>
      <p:sp>
        <p:nvSpPr>
          <p:cNvPr id="158" name="multi-server multi-client…"/>
          <p:cNvSpPr txBox="1">
            <a:spLocks noGrp="1"/>
          </p:cNvSpPr>
          <p:nvPr>
            <p:ph type="body" sz="half" idx="1"/>
          </p:nvPr>
        </p:nvSpPr>
        <p:spPr>
          <a:xfrm>
            <a:off x="15591266" y="3545949"/>
            <a:ext cx="8205614" cy="8256011"/>
          </a:xfrm>
          <a:prstGeom prst="rect">
            <a:avLst/>
          </a:prstGeom>
        </p:spPr>
        <p:txBody>
          <a:bodyPr/>
          <a:lstStyle/>
          <a:p>
            <a:r>
              <a:t>multi-server multi-client</a:t>
            </a:r>
          </a:p>
          <a:p>
            <a:r>
              <a:t>main server and supplementary servers</a:t>
            </a:r>
          </a:p>
          <a:p>
            <a:r>
              <a:t>UDP connection between clients and servers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E28061C-A6C4-9B87-AF18-5F7BE2ABB3EB}"/>
              </a:ext>
            </a:extLst>
          </p:cNvPr>
          <p:cNvGrpSpPr/>
          <p:nvPr/>
        </p:nvGrpSpPr>
        <p:grpSpPr>
          <a:xfrm>
            <a:off x="1392091" y="2385662"/>
            <a:ext cx="12341162" cy="9913712"/>
            <a:chOff x="2237480" y="283214"/>
            <a:chExt cx="7838780" cy="6296928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BFDCC461-625E-CFD1-B514-435CFB10F7CC}"/>
                </a:ext>
              </a:extLst>
            </p:cNvPr>
            <p:cNvSpPr/>
            <p:nvPr/>
          </p:nvSpPr>
          <p:spPr>
            <a:xfrm>
              <a:off x="4488061" y="1883792"/>
              <a:ext cx="3215878" cy="30904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84545E3-3393-6E78-98B4-47F1F2140EAA}"/>
                </a:ext>
              </a:extLst>
            </p:cNvPr>
            <p:cNvSpPr/>
            <p:nvPr/>
          </p:nvSpPr>
          <p:spPr>
            <a:xfrm>
              <a:off x="3943350" y="2982515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</a:rPr>
                <a:t>Server</a:t>
              </a:r>
              <a:endParaRPr lang="zh-CN" altLang="en-US" sz="3600" b="1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23797D0-BB25-15C3-5FCA-56CDEDA5BE4D}"/>
                </a:ext>
              </a:extLst>
            </p:cNvPr>
            <p:cNvSpPr/>
            <p:nvPr/>
          </p:nvSpPr>
          <p:spPr>
            <a:xfrm>
              <a:off x="5478066" y="1437308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</a:rPr>
                <a:t>Server</a:t>
              </a:r>
              <a:endParaRPr lang="zh-CN" altLang="en-US" sz="3600" b="1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A8FE41E-1C80-7D84-B0C6-C746748F321B}"/>
                </a:ext>
              </a:extLst>
            </p:cNvPr>
            <p:cNvSpPr/>
            <p:nvPr/>
          </p:nvSpPr>
          <p:spPr>
            <a:xfrm>
              <a:off x="5478066" y="4527723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</a:rPr>
                <a:t>Server</a:t>
              </a:r>
              <a:endParaRPr lang="zh-CN" altLang="en-US" sz="3600" b="1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E6B7C0F-93F2-3F40-B21A-DD6F8D832C20}"/>
                </a:ext>
              </a:extLst>
            </p:cNvPr>
            <p:cNvSpPr/>
            <p:nvPr/>
          </p:nvSpPr>
          <p:spPr>
            <a:xfrm>
              <a:off x="7086005" y="2982515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tx1"/>
                  </a:solidFill>
                </a:rPr>
                <a:t>Server</a:t>
              </a:r>
              <a:endParaRPr lang="zh-CN" altLang="en-US" sz="3600" b="1" dirty="0"/>
            </a:p>
          </p:txBody>
        </p:sp>
        <p:sp>
          <p:nvSpPr>
            <p:cNvPr id="8" name="Geschweifte Klammer links 7">
              <a:extLst>
                <a:ext uri="{FF2B5EF4-FFF2-40B4-BE49-F238E27FC236}">
                  <a16:creationId xmlns:a16="http://schemas.microsoft.com/office/drawing/2014/main" id="{CA42C5F5-AE49-0B3F-33E9-3CAB702BDD97}"/>
                </a:ext>
              </a:extLst>
            </p:cNvPr>
            <p:cNvSpPr/>
            <p:nvPr/>
          </p:nvSpPr>
          <p:spPr>
            <a:xfrm rot="16200000">
              <a:off x="5782271" y="160363"/>
              <a:ext cx="607219" cy="200025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9" name="Geschweifte Klammer links 8">
              <a:extLst>
                <a:ext uri="{FF2B5EF4-FFF2-40B4-BE49-F238E27FC236}">
                  <a16:creationId xmlns:a16="http://schemas.microsoft.com/office/drawing/2014/main" id="{A7F5A41B-2F43-3B72-BA68-951FE73E57DE}"/>
                </a:ext>
              </a:extLst>
            </p:cNvPr>
            <p:cNvSpPr/>
            <p:nvPr/>
          </p:nvSpPr>
          <p:spPr>
            <a:xfrm rot="10800000">
              <a:off x="3336131" y="2428874"/>
              <a:ext cx="607219" cy="200025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0" name="Geschweifte Klammer links 9">
              <a:extLst>
                <a:ext uri="{FF2B5EF4-FFF2-40B4-BE49-F238E27FC236}">
                  <a16:creationId xmlns:a16="http://schemas.microsoft.com/office/drawing/2014/main" id="{9D0A53E6-8BB6-D3A0-A605-CC05597295E3}"/>
                </a:ext>
              </a:extLst>
            </p:cNvPr>
            <p:cNvSpPr/>
            <p:nvPr/>
          </p:nvSpPr>
          <p:spPr>
            <a:xfrm>
              <a:off x="8321873" y="2428874"/>
              <a:ext cx="607219" cy="200025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1" name="Geschweifte Klammer links 10">
              <a:extLst>
                <a:ext uri="{FF2B5EF4-FFF2-40B4-BE49-F238E27FC236}">
                  <a16:creationId xmlns:a16="http://schemas.microsoft.com/office/drawing/2014/main" id="{5125487B-3B8F-E91A-8F36-B66D11889DF7}"/>
                </a:ext>
              </a:extLst>
            </p:cNvPr>
            <p:cNvSpPr/>
            <p:nvPr/>
          </p:nvSpPr>
          <p:spPr>
            <a:xfrm rot="5400000">
              <a:off x="5782270" y="4724176"/>
              <a:ext cx="607219" cy="200025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2" name="Stern: 5 Zacken 11">
              <a:extLst>
                <a:ext uri="{FF2B5EF4-FFF2-40B4-BE49-F238E27FC236}">
                  <a16:creationId xmlns:a16="http://schemas.microsoft.com/office/drawing/2014/main" id="{B21E4FCF-6C0E-0BEF-7375-A83B793C2CD0}"/>
                </a:ext>
              </a:extLst>
            </p:cNvPr>
            <p:cNvSpPr/>
            <p:nvPr/>
          </p:nvSpPr>
          <p:spPr>
            <a:xfrm>
              <a:off x="4791373" y="2717304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32BDBF3-255B-CCBD-A5E9-3A2CF3861E0F}"/>
                </a:ext>
              </a:extLst>
            </p:cNvPr>
            <p:cNvSpPr/>
            <p:nvPr/>
          </p:nvSpPr>
          <p:spPr>
            <a:xfrm>
              <a:off x="2237480" y="2581274"/>
              <a:ext cx="1235868" cy="49053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DAFBF60-88EC-5E03-71B0-2CB46A15B429}"/>
                </a:ext>
              </a:extLst>
            </p:cNvPr>
            <p:cNvSpPr/>
            <p:nvPr/>
          </p:nvSpPr>
          <p:spPr>
            <a:xfrm>
              <a:off x="2237480" y="3713803"/>
              <a:ext cx="1184890" cy="48672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2D28E32-CE8F-7230-BA21-89EFFEA29127}"/>
                </a:ext>
              </a:extLst>
            </p:cNvPr>
            <p:cNvSpPr/>
            <p:nvPr/>
          </p:nvSpPr>
          <p:spPr>
            <a:xfrm>
              <a:off x="2237480" y="3145632"/>
              <a:ext cx="1235868" cy="490539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…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88F0ECA-4E80-8CCA-8B9F-301ACBC712FE}"/>
                </a:ext>
              </a:extLst>
            </p:cNvPr>
            <p:cNvSpPr/>
            <p:nvPr/>
          </p:nvSpPr>
          <p:spPr>
            <a:xfrm>
              <a:off x="8840392" y="2655091"/>
              <a:ext cx="1235868" cy="49053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F67D96A-EC88-60A4-88A2-3BCE047D784F}"/>
                </a:ext>
              </a:extLst>
            </p:cNvPr>
            <p:cNvSpPr/>
            <p:nvPr/>
          </p:nvSpPr>
          <p:spPr>
            <a:xfrm>
              <a:off x="8840392" y="3786185"/>
              <a:ext cx="1235868" cy="49053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A168D24-D7FE-B753-52DC-1766C2F67272}"/>
                </a:ext>
              </a:extLst>
            </p:cNvPr>
            <p:cNvSpPr/>
            <p:nvPr/>
          </p:nvSpPr>
          <p:spPr>
            <a:xfrm>
              <a:off x="8840392" y="3219449"/>
              <a:ext cx="1235868" cy="490539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…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196A599-B568-0E7B-C3E6-55C0297B4A9E}"/>
                </a:ext>
              </a:extLst>
            </p:cNvPr>
            <p:cNvSpPr/>
            <p:nvPr/>
          </p:nvSpPr>
          <p:spPr>
            <a:xfrm>
              <a:off x="4514850" y="6075314"/>
              <a:ext cx="1235868" cy="49053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2C0697D-48A7-F25D-ACE1-41D18FCC6EE0}"/>
                </a:ext>
              </a:extLst>
            </p:cNvPr>
            <p:cNvSpPr/>
            <p:nvPr/>
          </p:nvSpPr>
          <p:spPr>
            <a:xfrm>
              <a:off x="6337399" y="6072930"/>
              <a:ext cx="1235868" cy="49053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BDD523C-1055-E379-906D-FEE1B6E2C20F}"/>
                </a:ext>
              </a:extLst>
            </p:cNvPr>
            <p:cNvSpPr/>
            <p:nvPr/>
          </p:nvSpPr>
          <p:spPr>
            <a:xfrm>
              <a:off x="5768278" y="6093418"/>
              <a:ext cx="615848" cy="486724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…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C47ED61-7B65-40FD-8473-01BE0E502FA7}"/>
                </a:ext>
              </a:extLst>
            </p:cNvPr>
            <p:cNvSpPr/>
            <p:nvPr/>
          </p:nvSpPr>
          <p:spPr>
            <a:xfrm>
              <a:off x="4588073" y="285598"/>
              <a:ext cx="1235868" cy="49053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721122F-E695-AE3B-B6A4-AB850A59B6BF}"/>
                </a:ext>
              </a:extLst>
            </p:cNvPr>
            <p:cNvSpPr/>
            <p:nvPr/>
          </p:nvSpPr>
          <p:spPr>
            <a:xfrm>
              <a:off x="6410622" y="283214"/>
              <a:ext cx="1235868" cy="49053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Client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F186BFC-E84A-CED8-BC45-46CE12CAE937}"/>
                </a:ext>
              </a:extLst>
            </p:cNvPr>
            <p:cNvSpPr/>
            <p:nvPr/>
          </p:nvSpPr>
          <p:spPr>
            <a:xfrm>
              <a:off x="5841501" y="302267"/>
              <a:ext cx="642344" cy="490539"/>
            </a:xfrm>
            <a:prstGeom prst="rect">
              <a:avLst/>
            </a:prstGeom>
            <a:no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…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F14AF3B6-E6E5-F226-EAA1-8C9039114F8D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5179218" y="3428999"/>
              <a:ext cx="19067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B1C287E-E1D6-9ADB-E250-89863C792130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flipV="1">
              <a:off x="6096000" y="2330276"/>
              <a:ext cx="0" cy="21974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creenshot 2023-01-25 at 22.29.05.png" descr="Screenshot 2023-01-25 at 22.29.05.png">
            <a:extLst>
              <a:ext uri="{FF2B5EF4-FFF2-40B4-BE49-F238E27FC236}">
                <a16:creationId xmlns:a16="http://schemas.microsoft.com/office/drawing/2014/main" id="{35CAD588-3A28-E2D0-4F7D-D1090BA6AA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858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63" name="Implementation"/>
          <p:cNvSpPr txBox="1">
            <a:spLocks noGrp="1"/>
          </p:cNvSpPr>
          <p:nvPr>
            <p:ph type="title"/>
          </p:nvPr>
        </p:nvSpPr>
        <p:spPr>
          <a:xfrm>
            <a:off x="1206500" y="952554"/>
            <a:ext cx="21971000" cy="1433163"/>
          </a:xfrm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4DC65E4-E178-AE4B-A34A-6D1991EEB045}"/>
              </a:ext>
            </a:extLst>
          </p:cNvPr>
          <p:cNvGrpSpPr/>
          <p:nvPr/>
        </p:nvGrpSpPr>
        <p:grpSpPr>
          <a:xfrm>
            <a:off x="12192000" y="2033258"/>
            <a:ext cx="9565022" cy="3816758"/>
            <a:chOff x="4912867" y="1977604"/>
            <a:chExt cx="4558487" cy="1818986"/>
          </a:xfrm>
        </p:grpSpPr>
        <p:sp>
          <p:nvSpPr>
            <p:cNvPr id="3" name="Rectangle: Diagonal Corners Snipped 1">
              <a:extLst>
                <a:ext uri="{FF2B5EF4-FFF2-40B4-BE49-F238E27FC236}">
                  <a16:creationId xmlns:a16="http://schemas.microsoft.com/office/drawing/2014/main" id="{A1F63ADF-18B7-43CF-AF0E-989B24026AD4}"/>
                </a:ext>
              </a:extLst>
            </p:cNvPr>
            <p:cNvSpPr/>
            <p:nvPr/>
          </p:nvSpPr>
          <p:spPr>
            <a:xfrm>
              <a:off x="4912867" y="1977604"/>
              <a:ext cx="4558487" cy="1818986"/>
            </a:xfrm>
            <a:prstGeom prst="snip2Diag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C995BF26-84DF-A51A-9695-88EB81A1EB30}"/>
                </a:ext>
              </a:extLst>
            </p:cNvPr>
            <p:cNvSpPr/>
            <p:nvPr/>
          </p:nvSpPr>
          <p:spPr>
            <a:xfrm>
              <a:off x="4971974" y="2460814"/>
              <a:ext cx="4440272" cy="115877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l"/>
              <a:r>
                <a:rPr lang="en-US" altLang="zh-CN" sz="3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ID: </a:t>
              </a:r>
              <a:r>
                <a:rPr lang="en-US" altLang="zh-CN" sz="3200" cap="none" spc="0" dirty="0">
                  <a:ln w="0"/>
                  <a:solidFill>
                    <a:schemeClr val="tx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YhK7HvtYyvjbnyiFaU00FQ</a:t>
              </a:r>
              <a:r>
                <a:rPr lang="en-US" altLang="zh-CN" sz="2800" cap="none" spc="0" dirty="0">
                  <a:ln w="0"/>
                  <a:solidFill>
                    <a:schemeClr val="tx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</a:p>
            <a:p>
              <a:pPr algn="l"/>
              <a:r>
                <a:rPr lang="en-US" altLang="zh-CN" sz="3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METHOD: </a:t>
              </a:r>
              <a:r>
                <a:rPr lang="en-US" altLang="zh-CN" sz="3200" cap="none" spc="0" dirty="0">
                  <a:ln w="0"/>
                  <a:solidFill>
                    <a:schemeClr val="tx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 </a:t>
              </a:r>
            </a:p>
            <a:p>
              <a:pPr algn="l"/>
              <a:r>
                <a:rPr lang="en-US" altLang="zh-CN" sz="3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SEQ: </a:t>
              </a:r>
              <a:r>
                <a:rPr lang="en-US" altLang="zh-CN" sz="3200" cap="none" spc="0" dirty="0">
                  <a:ln w="0"/>
                  <a:solidFill>
                    <a:schemeClr val="tx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 </a:t>
              </a:r>
            </a:p>
            <a:p>
              <a:pPr algn="l"/>
              <a:r>
                <a:rPr lang="en-US" altLang="zh-CN" sz="3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CONTENT: </a:t>
              </a:r>
              <a:r>
                <a:rPr lang="en-US" altLang="zh-CN" cap="none" spc="0" dirty="0">
                  <a:ln w="0"/>
                  <a:solidFill>
                    <a:schemeClr val="tx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{'MAIN_SERVER': ['172.17.112.1', 10001],</a:t>
              </a:r>
            </a:p>
            <a:p>
              <a:pPr algn="l"/>
              <a:r>
                <a:rPr lang="en-US" altLang="zh-CN" cap="none" spc="0" dirty="0">
                  <a:ln w="0"/>
                  <a:solidFill>
                    <a:schemeClr val="tx1">
                      <a:lumMod val="6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'is_member': True, 'CONTACT_SERVER': ['172.17.112.1', 10001]}</a:t>
              </a: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9D505551-7AB5-A70E-F2E0-8AF6284FDE03}"/>
                </a:ext>
              </a:extLst>
            </p:cNvPr>
            <p:cNvSpPr/>
            <p:nvPr/>
          </p:nvSpPr>
          <p:spPr>
            <a:xfrm>
              <a:off x="7082207" y="2020774"/>
              <a:ext cx="2251535" cy="4400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Message.json</a:t>
              </a:r>
              <a:endParaRPr lang="en-US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aphicFrame>
        <p:nvGraphicFramePr>
          <p:cNvPr id="6" name="Tabelle 35">
            <a:extLst>
              <a:ext uri="{FF2B5EF4-FFF2-40B4-BE49-F238E27FC236}">
                <a16:creationId xmlns:a16="http://schemas.microsoft.com/office/drawing/2014/main" id="{734B76F2-9DEE-59FE-660D-AB850FDBF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68917"/>
              </p:ext>
            </p:extLst>
          </p:nvPr>
        </p:nvGraphicFramePr>
        <p:xfrm>
          <a:off x="12192001" y="6180557"/>
          <a:ext cx="9565021" cy="679701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14165">
                  <a:extLst>
                    <a:ext uri="{9D8B030D-6E8A-4147-A177-3AD203B41FA5}">
                      <a16:colId xmlns:a16="http://schemas.microsoft.com/office/drawing/2014/main" val="3224942333"/>
                    </a:ext>
                  </a:extLst>
                </a:gridCol>
                <a:gridCol w="7050856">
                  <a:extLst>
                    <a:ext uri="{9D8B030D-6E8A-4147-A177-3AD203B41FA5}">
                      <a16:colId xmlns:a16="http://schemas.microsoft.com/office/drawing/2014/main" val="1782319088"/>
                    </a:ext>
                  </a:extLst>
                </a:gridCol>
              </a:tblGrid>
              <a:tr h="778129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METHOD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Description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4259097548"/>
                  </a:ext>
                </a:extLst>
              </a:tr>
              <a:tr h="778129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JOIN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Dynamic discovery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914357271"/>
                  </a:ext>
                </a:extLst>
              </a:tr>
              <a:tr h="778129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SET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Remote parameter setter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877249333"/>
                  </a:ext>
                </a:extLst>
              </a:tr>
              <a:tr h="778129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GET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Remote parameter getter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90801550"/>
                  </a:ext>
                </a:extLst>
              </a:tr>
              <a:tr h="1343073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REDIRECT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Message forwarding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1082659908"/>
                  </a:ext>
                </a:extLst>
              </a:tr>
              <a:tr h="778129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BIT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Raise bit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100510378"/>
                  </a:ext>
                </a:extLst>
              </a:tr>
              <a:tr h="778129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RMI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Remote method invocation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4235580934"/>
                  </a:ext>
                </a:extLst>
              </a:tr>
              <a:tr h="778129"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…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…</a:t>
                      </a:r>
                      <a:endParaRPr lang="zh-CN" altLang="en-US" sz="38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1838427567"/>
                  </a:ext>
                </a:extLst>
              </a:tr>
            </a:tbl>
          </a:graphicData>
        </a:graphic>
      </p:graphicFrame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DC3CB8E-BEF4-1467-22EB-45E9A3CA23D2}"/>
              </a:ext>
            </a:extLst>
          </p:cNvPr>
          <p:cNvGrpSpPr/>
          <p:nvPr/>
        </p:nvGrpSpPr>
        <p:grpSpPr>
          <a:xfrm>
            <a:off x="787131" y="2856887"/>
            <a:ext cx="9984391" cy="9868405"/>
            <a:chOff x="1145572" y="2990022"/>
            <a:chExt cx="8765709" cy="8663880"/>
          </a:xfrm>
        </p:grpSpPr>
        <p:sp>
          <p:nvSpPr>
            <p:cNvPr id="8" name="Flussdiagramm: Grenzstelle 7">
              <a:extLst>
                <a:ext uri="{FF2B5EF4-FFF2-40B4-BE49-F238E27FC236}">
                  <a16:creationId xmlns:a16="http://schemas.microsoft.com/office/drawing/2014/main" id="{E0FB0C1A-9BC5-E2A8-06D7-CE6F155A1002}"/>
                </a:ext>
              </a:extLst>
            </p:cNvPr>
            <p:cNvSpPr/>
            <p:nvPr/>
          </p:nvSpPr>
          <p:spPr>
            <a:xfrm>
              <a:off x="1822721" y="3945417"/>
              <a:ext cx="3343879" cy="1009848"/>
            </a:xfrm>
            <a:prstGeom prst="flowChartTerminator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b="1" dirty="0">
                  <a:solidFill>
                    <a:schemeClr val="tx1">
                      <a:lumMod val="95000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Server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" name="Flussdiagramm: Grenzstelle 8">
              <a:extLst>
                <a:ext uri="{FF2B5EF4-FFF2-40B4-BE49-F238E27FC236}">
                  <a16:creationId xmlns:a16="http://schemas.microsoft.com/office/drawing/2014/main" id="{77714D33-40DD-26DE-ED4A-D2BD4EA02E31}"/>
                </a:ext>
              </a:extLst>
            </p:cNvPr>
            <p:cNvSpPr/>
            <p:nvPr/>
          </p:nvSpPr>
          <p:spPr>
            <a:xfrm>
              <a:off x="5746475" y="3945417"/>
              <a:ext cx="3343879" cy="1009848"/>
            </a:xfrm>
            <a:prstGeom prst="flowChartTerminator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Client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95ACF0A-07F5-97D0-7268-9891D6F4C8F3}"/>
                </a:ext>
              </a:extLst>
            </p:cNvPr>
            <p:cNvSpPr/>
            <p:nvPr/>
          </p:nvSpPr>
          <p:spPr>
            <a:xfrm>
              <a:off x="1566150" y="2990022"/>
              <a:ext cx="8329612" cy="2339651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Flussdiagramm: Grenzstelle 10">
              <a:extLst>
                <a:ext uri="{FF2B5EF4-FFF2-40B4-BE49-F238E27FC236}">
                  <a16:creationId xmlns:a16="http://schemas.microsoft.com/office/drawing/2014/main" id="{27714D51-F3BB-27DC-7CD8-96E580CFAB74}"/>
                </a:ext>
              </a:extLst>
            </p:cNvPr>
            <p:cNvSpPr/>
            <p:nvPr/>
          </p:nvSpPr>
          <p:spPr>
            <a:xfrm>
              <a:off x="1145572" y="2990023"/>
              <a:ext cx="6515817" cy="1009848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Auction Component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Flussdiagramm: Grenzstelle 11">
              <a:extLst>
                <a:ext uri="{FF2B5EF4-FFF2-40B4-BE49-F238E27FC236}">
                  <a16:creationId xmlns:a16="http://schemas.microsoft.com/office/drawing/2014/main" id="{31E1A244-73BF-E407-6A55-E84B748A929F}"/>
                </a:ext>
              </a:extLst>
            </p:cNvPr>
            <p:cNvSpPr/>
            <p:nvPr/>
          </p:nvSpPr>
          <p:spPr>
            <a:xfrm>
              <a:off x="1822721" y="6530687"/>
              <a:ext cx="3343879" cy="1009848"/>
            </a:xfrm>
            <a:prstGeom prst="flowChartTerminator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b="1" dirty="0">
                  <a:solidFill>
                    <a:schemeClr val="tx1">
                      <a:lumMod val="95000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Server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Flussdiagramm: Grenzstelle 12">
              <a:extLst>
                <a:ext uri="{FF2B5EF4-FFF2-40B4-BE49-F238E27FC236}">
                  <a16:creationId xmlns:a16="http://schemas.microsoft.com/office/drawing/2014/main" id="{3CC2A856-84C0-45F2-6DCC-96502995748E}"/>
                </a:ext>
              </a:extLst>
            </p:cNvPr>
            <p:cNvSpPr/>
            <p:nvPr/>
          </p:nvSpPr>
          <p:spPr>
            <a:xfrm>
              <a:off x="5746475" y="6530687"/>
              <a:ext cx="3343879" cy="1009848"/>
            </a:xfrm>
            <a:prstGeom prst="flowChartTerminator">
              <a:avLst/>
            </a:prstGeom>
            <a:noFill/>
            <a:ln w="5715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Client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B08E844-366B-E831-5C82-1DA641DC6F20}"/>
                </a:ext>
              </a:extLst>
            </p:cNvPr>
            <p:cNvSpPr/>
            <p:nvPr/>
          </p:nvSpPr>
          <p:spPr>
            <a:xfrm>
              <a:off x="1566150" y="5575292"/>
              <a:ext cx="8329612" cy="2339651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Flussdiagramm: Grenzstelle 14">
              <a:extLst>
                <a:ext uri="{FF2B5EF4-FFF2-40B4-BE49-F238E27FC236}">
                  <a16:creationId xmlns:a16="http://schemas.microsoft.com/office/drawing/2014/main" id="{2AF495E5-4589-113D-9DAB-B5E88DD97FA2}"/>
                </a:ext>
              </a:extLst>
            </p:cNvPr>
            <p:cNvSpPr/>
            <p:nvPr/>
          </p:nvSpPr>
          <p:spPr>
            <a:xfrm>
              <a:off x="1459897" y="5563701"/>
              <a:ext cx="6515817" cy="1009848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b="1" dirty="0">
                  <a:solidFill>
                    <a:schemeClr val="tx1">
                      <a:lumMod val="95000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Group member service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5FEB087-1E87-487D-758D-A67C9550E805}"/>
                </a:ext>
              </a:extLst>
            </p:cNvPr>
            <p:cNvSpPr/>
            <p:nvPr/>
          </p:nvSpPr>
          <p:spPr>
            <a:xfrm>
              <a:off x="1581669" y="8160563"/>
              <a:ext cx="8329612" cy="1009847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Flussdiagramm: Grenzstelle 16">
              <a:extLst>
                <a:ext uri="{FF2B5EF4-FFF2-40B4-BE49-F238E27FC236}">
                  <a16:creationId xmlns:a16="http://schemas.microsoft.com/office/drawing/2014/main" id="{785A60E5-665B-2799-253F-5DDDD1C59603}"/>
                </a:ext>
              </a:extLst>
            </p:cNvPr>
            <p:cNvSpPr/>
            <p:nvPr/>
          </p:nvSpPr>
          <p:spPr>
            <a:xfrm>
              <a:off x="1459897" y="8160562"/>
              <a:ext cx="8329612" cy="1009848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000" b="1" dirty="0">
                  <a:solidFill>
                    <a:schemeClr val="tx1">
                      <a:lumMod val="95000"/>
                    </a:schemeClr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Global time synchronizer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C9CE393-0A1E-EA6E-B32E-D293956A334E}"/>
                </a:ext>
              </a:extLst>
            </p:cNvPr>
            <p:cNvSpPr/>
            <p:nvPr/>
          </p:nvSpPr>
          <p:spPr>
            <a:xfrm>
              <a:off x="1581669" y="9402309"/>
              <a:ext cx="8329612" cy="1009847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Flussdiagramm: Grenzstelle 18">
              <a:extLst>
                <a:ext uri="{FF2B5EF4-FFF2-40B4-BE49-F238E27FC236}">
                  <a16:creationId xmlns:a16="http://schemas.microsoft.com/office/drawing/2014/main" id="{19114B03-B608-94DE-C3F6-7F2641821876}"/>
                </a:ext>
              </a:extLst>
            </p:cNvPr>
            <p:cNvSpPr/>
            <p:nvPr/>
          </p:nvSpPr>
          <p:spPr>
            <a:xfrm>
              <a:off x="1459897" y="9402308"/>
              <a:ext cx="8329612" cy="1009848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Utils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B6DBE9A-5B88-CECB-A54B-622571D91783}"/>
                </a:ext>
              </a:extLst>
            </p:cNvPr>
            <p:cNvSpPr/>
            <p:nvPr/>
          </p:nvSpPr>
          <p:spPr>
            <a:xfrm>
              <a:off x="1566150" y="10644055"/>
              <a:ext cx="8329612" cy="1009847"/>
            </a:xfrm>
            <a:prstGeom prst="rect">
              <a:avLst/>
            </a:prstGeom>
            <a:noFill/>
            <a:ln w="28575" cap="flat">
              <a:solidFill>
                <a:schemeClr val="tx1">
                  <a:lumMod val="95000"/>
                </a:schemeClr>
              </a:solidFill>
              <a:prstDash val="sys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1" name="Flussdiagramm: Grenzstelle 20">
              <a:extLst>
                <a:ext uri="{FF2B5EF4-FFF2-40B4-BE49-F238E27FC236}">
                  <a16:creationId xmlns:a16="http://schemas.microsoft.com/office/drawing/2014/main" id="{42543836-6833-0EC2-721F-3192CA23FB41}"/>
                </a:ext>
              </a:extLst>
            </p:cNvPr>
            <p:cNvSpPr/>
            <p:nvPr/>
          </p:nvSpPr>
          <p:spPr>
            <a:xfrm>
              <a:off x="1444378" y="10644054"/>
              <a:ext cx="8329612" cy="1009848"/>
            </a:xfrm>
            <a:prstGeom prst="flowChartTerminator">
              <a:avLst/>
            </a:prstGeom>
            <a:noFill/>
            <a:ln w="5715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4000" b="1" i="0" u="none" strike="noStrike" cap="none" spc="0" normalizeH="0" baseline="0" dirty="0">
                  <a:ln>
                    <a:noFill/>
                  </a:ln>
                  <a:solidFill>
                    <a:schemeClr val="tx1">
                      <a:lumMod val="95000"/>
                    </a:schemeClr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Config</a:t>
              </a:r>
              <a:endPara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creenshot 2023-01-25 at 22.29.05.png" descr="Screenshot 2023-01-25 at 22.29.05.png">
            <a:extLst>
              <a:ext uri="{FF2B5EF4-FFF2-40B4-BE49-F238E27FC236}">
                <a16:creationId xmlns:a16="http://schemas.microsoft.com/office/drawing/2014/main" id="{4C5F4343-5474-D17E-7C16-ACBAAB3E5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858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71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Implementation</a:t>
            </a:r>
          </a:p>
        </p:txBody>
      </p:sp>
      <p:sp>
        <p:nvSpPr>
          <p:cNvPr id="172" name="Group Member Service…"/>
          <p:cNvSpPr txBox="1">
            <a:spLocks noGrp="1"/>
          </p:cNvSpPr>
          <p:nvPr>
            <p:ph type="body" sz="half" idx="1"/>
          </p:nvPr>
        </p:nvSpPr>
        <p:spPr>
          <a:xfrm>
            <a:off x="14286245" y="3736137"/>
            <a:ext cx="9509926" cy="91867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Port design</a:t>
            </a:r>
          </a:p>
          <a:p>
            <a:r>
              <a:rPr lang="en-US" dirty="0"/>
              <a:t>Logic Unit</a:t>
            </a:r>
          </a:p>
          <a:p>
            <a:r>
              <a:rPr dirty="0"/>
              <a:t>Group Member Service</a:t>
            </a:r>
          </a:p>
          <a:p>
            <a:r>
              <a:rPr dirty="0"/>
              <a:t>Global Time Sync</a:t>
            </a:r>
            <a:r>
              <a:rPr lang="en-US" dirty="0"/>
              <a:t>hronizer</a:t>
            </a:r>
            <a:endParaRPr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C83AA94-D15D-8799-5D40-337BC1E35654}"/>
              </a:ext>
            </a:extLst>
          </p:cNvPr>
          <p:cNvGrpSpPr/>
          <p:nvPr/>
        </p:nvGrpSpPr>
        <p:grpSpPr>
          <a:xfrm>
            <a:off x="587829" y="2594714"/>
            <a:ext cx="13750668" cy="10285127"/>
            <a:chOff x="219409" y="901897"/>
            <a:chExt cx="7303896" cy="5277447"/>
          </a:xfrm>
          <a:effectLst/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D710C1D-ACDB-D3A1-C972-5C9801341FC1}"/>
                </a:ext>
              </a:extLst>
            </p:cNvPr>
            <p:cNvSpPr txBox="1"/>
            <p:nvPr/>
          </p:nvSpPr>
          <p:spPr>
            <a:xfrm>
              <a:off x="259395" y="3372323"/>
              <a:ext cx="1184994" cy="363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TIM</a:t>
              </a:r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4AD5DAAD-5344-361A-C7D3-BE62C9A2BF96}"/>
                </a:ext>
              </a:extLst>
            </p:cNvPr>
            <p:cNvGrpSpPr/>
            <p:nvPr/>
          </p:nvGrpSpPr>
          <p:grpSpPr>
            <a:xfrm>
              <a:off x="1180960" y="901897"/>
              <a:ext cx="5329239" cy="5277447"/>
              <a:chOff x="1332309" y="901897"/>
              <a:chExt cx="5329239" cy="5277447"/>
            </a:xfrm>
          </p:grpSpPr>
          <p:sp>
            <p:nvSpPr>
              <p:cNvPr id="13" name="Rechteck: abgerundete Ecken 12">
                <a:extLst>
                  <a:ext uri="{FF2B5EF4-FFF2-40B4-BE49-F238E27FC236}">
                    <a16:creationId xmlns:a16="http://schemas.microsoft.com/office/drawing/2014/main" id="{1D25D2DF-275B-1244-E248-8DFB7DAFB921}"/>
                  </a:ext>
                </a:extLst>
              </p:cNvPr>
              <p:cNvSpPr/>
              <p:nvPr/>
            </p:nvSpPr>
            <p:spPr>
              <a:xfrm>
                <a:off x="1457326" y="903684"/>
                <a:ext cx="5079206" cy="5275660"/>
              </a:xfrm>
              <a:prstGeom prst="roundRect">
                <a:avLst>
                  <a:gd name="adj" fmla="val 5634"/>
                </a:avLst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2068F6A1-8B79-8C9A-6C4B-F34F3C966C09}"/>
                  </a:ext>
                </a:extLst>
              </p:cNvPr>
              <p:cNvSpPr/>
              <p:nvPr/>
            </p:nvSpPr>
            <p:spPr>
              <a:xfrm>
                <a:off x="1688307" y="1156096"/>
                <a:ext cx="2026443" cy="141565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DE1B43AE-219A-06D6-6F38-CCEE97759F8C}"/>
                  </a:ext>
                </a:extLst>
              </p:cNvPr>
              <p:cNvSpPr/>
              <p:nvPr/>
            </p:nvSpPr>
            <p:spPr>
              <a:xfrm>
                <a:off x="1688306" y="2824161"/>
                <a:ext cx="2026443" cy="141565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Rechteck: abgerundete Ecken 15">
                <a:extLst>
                  <a:ext uri="{FF2B5EF4-FFF2-40B4-BE49-F238E27FC236}">
                    <a16:creationId xmlns:a16="http://schemas.microsoft.com/office/drawing/2014/main" id="{B8C0DB38-B21D-EBC8-388E-E65C52C3EABC}"/>
                  </a:ext>
                </a:extLst>
              </p:cNvPr>
              <p:cNvSpPr/>
              <p:nvPr/>
            </p:nvSpPr>
            <p:spPr>
              <a:xfrm>
                <a:off x="4112419" y="1156096"/>
                <a:ext cx="2026443" cy="30837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52CBB6DF-A6B7-82A0-FE03-2A3D4BBEB44B}"/>
                  </a:ext>
                </a:extLst>
              </p:cNvPr>
              <p:cNvSpPr/>
              <p:nvPr/>
            </p:nvSpPr>
            <p:spPr>
              <a:xfrm>
                <a:off x="1688306" y="4492226"/>
                <a:ext cx="2026443" cy="141565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0C52411E-A655-593C-028E-B8369C7D4C6D}"/>
                  </a:ext>
                </a:extLst>
              </p:cNvPr>
              <p:cNvSpPr/>
              <p:nvPr/>
            </p:nvSpPr>
            <p:spPr>
              <a:xfrm>
                <a:off x="4112419" y="4492225"/>
                <a:ext cx="2026443" cy="141565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36DE8DAC-5BCE-A885-8231-70172255B190}"/>
                  </a:ext>
                </a:extLst>
              </p:cNvPr>
              <p:cNvSpPr/>
              <p:nvPr/>
            </p:nvSpPr>
            <p:spPr>
              <a:xfrm>
                <a:off x="1332309" y="1510306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4AEF2C9D-BB5C-D81E-8E9D-1246EBC065BB}"/>
                  </a:ext>
                </a:extLst>
              </p:cNvPr>
              <p:cNvSpPr/>
              <p:nvPr/>
            </p:nvSpPr>
            <p:spPr>
              <a:xfrm>
                <a:off x="1332310" y="1991318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20C3B1C0-001F-2F21-70B3-126C8B57F18B}"/>
                  </a:ext>
                </a:extLst>
              </p:cNvPr>
              <p:cNvSpPr/>
              <p:nvPr/>
            </p:nvSpPr>
            <p:spPr>
              <a:xfrm>
                <a:off x="6411517" y="2571749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51207B05-A513-611C-1E76-86871E21C6D0}"/>
                  </a:ext>
                </a:extLst>
              </p:cNvPr>
              <p:cNvCxnSpPr>
                <a:stCxn id="22" idx="2"/>
                <a:endCxn id="16" idx="3"/>
              </p:cNvCxnSpPr>
              <p:nvPr/>
            </p:nvCxnSpPr>
            <p:spPr>
              <a:xfrm flipH="1">
                <a:off x="6138862" y="2696765"/>
                <a:ext cx="272655" cy="119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58B0B844-5815-7047-FE98-E7988D029532}"/>
                  </a:ext>
                </a:extLst>
              </p:cNvPr>
              <p:cNvCxnSpPr>
                <a:cxnSpLocks/>
                <a:endCxn id="19" idx="6"/>
              </p:cNvCxnSpPr>
              <p:nvPr/>
            </p:nvCxnSpPr>
            <p:spPr>
              <a:xfrm flipH="1">
                <a:off x="1582340" y="1635321"/>
                <a:ext cx="105966" cy="1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194930AC-501D-1BED-BC8E-9216E6C0E8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2340" y="2114547"/>
                <a:ext cx="105966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hteck: abgerundete Ecken 29">
                <a:extLst>
                  <a:ext uri="{FF2B5EF4-FFF2-40B4-BE49-F238E27FC236}">
                    <a16:creationId xmlns:a16="http://schemas.microsoft.com/office/drawing/2014/main" id="{53FD3BC4-EA14-82DE-C7DE-B8F7227A0BC3}"/>
                  </a:ext>
                </a:extLst>
              </p:cNvPr>
              <p:cNvSpPr/>
              <p:nvPr/>
            </p:nvSpPr>
            <p:spPr>
              <a:xfrm>
                <a:off x="1457325" y="901897"/>
                <a:ext cx="5079206" cy="5275660"/>
              </a:xfrm>
              <a:prstGeom prst="roundRect">
                <a:avLst>
                  <a:gd name="adj" fmla="val 5634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4A75D16-52B1-6BC7-9527-588270832899}"/>
                  </a:ext>
                </a:extLst>
              </p:cNvPr>
              <p:cNvSpPr/>
              <p:nvPr/>
            </p:nvSpPr>
            <p:spPr>
              <a:xfrm>
                <a:off x="1332309" y="1989531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FC80D388-F789-461B-2B84-248473F9B5A9}"/>
                  </a:ext>
                </a:extLst>
              </p:cNvPr>
              <p:cNvSpPr/>
              <p:nvPr/>
            </p:nvSpPr>
            <p:spPr>
              <a:xfrm>
                <a:off x="6411516" y="2569962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3A16D466-BB98-D29B-7036-0B43116F3F93}"/>
                  </a:ext>
                </a:extLst>
              </p:cNvPr>
              <p:cNvCxnSpPr>
                <a:stCxn id="32" idx="2"/>
              </p:cNvCxnSpPr>
              <p:nvPr/>
            </p:nvCxnSpPr>
            <p:spPr>
              <a:xfrm flipH="1">
                <a:off x="6138861" y="2694978"/>
                <a:ext cx="272655" cy="11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D6961674-57CE-4543-A844-559EA30FAD73}"/>
                  </a:ext>
                </a:extLst>
              </p:cNvPr>
              <p:cNvSpPr/>
              <p:nvPr/>
            </p:nvSpPr>
            <p:spPr>
              <a:xfrm>
                <a:off x="1332309" y="1509220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C4480C39-76BA-6EA7-3B87-BAA3BAA17BFC}"/>
                  </a:ext>
                </a:extLst>
              </p:cNvPr>
              <p:cNvCxnSpPr>
                <a:cxnSpLocks/>
                <a:endCxn id="37" idx="6"/>
              </p:cNvCxnSpPr>
              <p:nvPr/>
            </p:nvCxnSpPr>
            <p:spPr>
              <a:xfrm flipH="1">
                <a:off x="1582340" y="1634235"/>
                <a:ext cx="105966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3D38692D-BAF4-6BF1-C2FC-452442B6A624}"/>
                  </a:ext>
                </a:extLst>
              </p:cNvPr>
              <p:cNvSpPr/>
              <p:nvPr/>
            </p:nvSpPr>
            <p:spPr>
              <a:xfrm>
                <a:off x="1332309" y="1988445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6DFA46A2-9793-20F8-945D-0FA8A26E5E8E}"/>
                  </a:ext>
                </a:extLst>
              </p:cNvPr>
              <p:cNvSpPr/>
              <p:nvPr/>
            </p:nvSpPr>
            <p:spPr>
              <a:xfrm>
                <a:off x="1332309" y="3431974"/>
                <a:ext cx="250031" cy="250031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C5EFF478-E564-EDE8-74D5-4D3B63E97E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95738" y="3562684"/>
                <a:ext cx="105966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300D5606-2C48-0F01-0305-CC0AFCC9C4B3}"/>
                </a:ext>
              </a:extLst>
            </p:cNvPr>
            <p:cNvSpPr txBox="1"/>
            <p:nvPr/>
          </p:nvSpPr>
          <p:spPr>
            <a:xfrm>
              <a:off x="1539108" y="1598389"/>
              <a:ext cx="2024292" cy="679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Group Member Service</a:t>
              </a:r>
              <a:endParaRPr lang="zh-CN" altLang="en-US" sz="4000" b="1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99BE93D5-AAFD-AF03-A42E-DA2BD96D40AF}"/>
                </a:ext>
              </a:extLst>
            </p:cNvPr>
            <p:cNvSpPr txBox="1"/>
            <p:nvPr/>
          </p:nvSpPr>
          <p:spPr>
            <a:xfrm>
              <a:off x="1523559" y="3218348"/>
              <a:ext cx="2024292" cy="679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Global Time Synchronizer</a:t>
              </a:r>
              <a:endParaRPr lang="zh-CN" altLang="en-US" sz="4000" b="1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CE79A09B-C4EB-B9A2-3B11-53633240EABF}"/>
                </a:ext>
              </a:extLst>
            </p:cNvPr>
            <p:cNvSpPr txBox="1"/>
            <p:nvPr/>
          </p:nvSpPr>
          <p:spPr>
            <a:xfrm>
              <a:off x="1492611" y="4955150"/>
              <a:ext cx="2024292" cy="679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Utils &amp; Gadgets</a:t>
              </a:r>
              <a:endParaRPr lang="zh-CN" altLang="en-US" sz="4000" b="1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7FE4679-30DE-D9F3-9A08-74BF3397CAAC}"/>
                </a:ext>
              </a:extLst>
            </p:cNvPr>
            <p:cNvSpPr txBox="1"/>
            <p:nvPr/>
          </p:nvSpPr>
          <p:spPr>
            <a:xfrm>
              <a:off x="3963221" y="4878206"/>
              <a:ext cx="2024292" cy="394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/>
                <a:t>Config</a:t>
              </a:r>
              <a:endParaRPr lang="zh-CN" altLang="en-US" sz="4400" b="1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EB3A472-9EB9-EBFB-F7C3-17D63B45FA8E}"/>
                </a:ext>
              </a:extLst>
            </p:cNvPr>
            <p:cNvSpPr txBox="1"/>
            <p:nvPr/>
          </p:nvSpPr>
          <p:spPr>
            <a:xfrm>
              <a:off x="3980314" y="2435154"/>
              <a:ext cx="2024292" cy="394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/>
                <a:t>Logic</a:t>
              </a:r>
              <a:endParaRPr lang="zh-CN" altLang="en-US" sz="4400" b="1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BDD4A0D-2B2E-1813-0E10-01A29E160818}"/>
                </a:ext>
              </a:extLst>
            </p:cNvPr>
            <p:cNvSpPr txBox="1"/>
            <p:nvPr/>
          </p:nvSpPr>
          <p:spPr>
            <a:xfrm>
              <a:off x="6338311" y="2512098"/>
              <a:ext cx="1184994" cy="363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UDP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11F9EC8-433B-385B-7FFB-A2DE4AE81CE2}"/>
                </a:ext>
              </a:extLst>
            </p:cNvPr>
            <p:cNvSpPr txBox="1"/>
            <p:nvPr/>
          </p:nvSpPr>
          <p:spPr>
            <a:xfrm>
              <a:off x="219409" y="1930408"/>
              <a:ext cx="1184994" cy="363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GMS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9352DF70-ED6E-07EA-87F4-769FDF6B9E84}"/>
                </a:ext>
              </a:extLst>
            </p:cNvPr>
            <p:cNvSpPr txBox="1"/>
            <p:nvPr/>
          </p:nvSpPr>
          <p:spPr>
            <a:xfrm>
              <a:off x="226948" y="1450655"/>
              <a:ext cx="1184994" cy="363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ELE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45F5F58F-E126-E40F-C56E-D762195B6118}"/>
                </a:ext>
              </a:extLst>
            </p:cNvPr>
            <p:cNvSpPr txBox="1"/>
            <p:nvPr/>
          </p:nvSpPr>
          <p:spPr>
            <a:xfrm>
              <a:off x="226947" y="1448868"/>
              <a:ext cx="1184994" cy="363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/>
                <a:t>ELE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creenshot 2023-01-25 at 22.29.05.png" descr="Screenshot 2023-01-25 at 22.29.05.png">
            <a:extLst>
              <a:ext uri="{FF2B5EF4-FFF2-40B4-BE49-F238E27FC236}">
                <a16:creationId xmlns:a16="http://schemas.microsoft.com/office/drawing/2014/main" id="{6DB482E8-77BF-7592-68A6-7A8CF76F3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858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83" name="Fault tolerance"/>
          <p:cNvSpPr txBox="1">
            <a:spLocks noGrp="1"/>
          </p:cNvSpPr>
          <p:nvPr>
            <p:ph type="title"/>
          </p:nvPr>
        </p:nvSpPr>
        <p:spPr>
          <a:xfrm>
            <a:off x="1155273" y="2193810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rPr dirty="0"/>
              <a:t>Fault tolerance</a:t>
            </a:r>
          </a:p>
        </p:txBody>
      </p:sp>
      <p:sp>
        <p:nvSpPr>
          <p:cNvPr id="184" name="Heartbeat signal"/>
          <p:cNvSpPr txBox="1">
            <a:spLocks noGrp="1"/>
          </p:cNvSpPr>
          <p:nvPr>
            <p:ph type="body" sz="quarter" idx="1"/>
          </p:nvPr>
        </p:nvSpPr>
        <p:spPr>
          <a:xfrm>
            <a:off x="1155273" y="3380206"/>
            <a:ext cx="21383316" cy="122321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Process crash, message omission, Byzantine Fault</a:t>
            </a:r>
            <a:endParaRPr dirty="0"/>
          </a:p>
        </p:txBody>
      </p:sp>
      <p:sp>
        <p:nvSpPr>
          <p:cNvPr id="185" name="Voting"/>
          <p:cNvSpPr txBox="1"/>
          <p:nvPr/>
        </p:nvSpPr>
        <p:spPr>
          <a:xfrm>
            <a:off x="1155273" y="5633082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t>Voting</a:t>
            </a:r>
          </a:p>
        </p:txBody>
      </p:sp>
      <p:sp>
        <p:nvSpPr>
          <p:cNvPr id="186" name="Ring structure…"/>
          <p:cNvSpPr txBox="1"/>
          <p:nvPr/>
        </p:nvSpPr>
        <p:spPr>
          <a:xfrm>
            <a:off x="1206500" y="6631167"/>
            <a:ext cx="21971000" cy="182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542544" indent="-542544" algn="l" defTabSz="2170121">
              <a:lnSpc>
                <a:spcPct val="90000"/>
              </a:lnSpc>
              <a:spcBef>
                <a:spcPts val="4000"/>
              </a:spcBef>
              <a:buSzPct val="123000"/>
              <a:buChar char="•"/>
              <a:defRPr sz="4272"/>
            </a:pPr>
            <a:r>
              <a:rPr dirty="0"/>
              <a:t>The </a:t>
            </a:r>
            <a:r>
              <a:rPr dirty="0" err="1"/>
              <a:t>LaLann</a:t>
            </a:r>
            <a:r>
              <a:rPr dirty="0"/>
              <a:t>-Chang-Roberts algorithm</a:t>
            </a:r>
          </a:p>
        </p:txBody>
      </p:sp>
      <p:sp>
        <p:nvSpPr>
          <p:cNvPr id="187" name="Ordered reliable multicast"/>
          <p:cNvSpPr txBox="1"/>
          <p:nvPr/>
        </p:nvSpPr>
        <p:spPr>
          <a:xfrm>
            <a:off x="1206500" y="9396357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lnSpc>
                <a:spcPct val="80000"/>
              </a:lnSpc>
              <a:defRPr sz="8500" b="1" spc="-170"/>
            </a:lvl1pPr>
          </a:lstStyle>
          <a:p>
            <a:r>
              <a:rPr dirty="0"/>
              <a:t>Ordered reliable multicast</a:t>
            </a:r>
          </a:p>
        </p:txBody>
      </p:sp>
      <p:sp>
        <p:nvSpPr>
          <p:cNvPr id="188" name="Server use UDP with totally ordered reliable multicast"/>
          <p:cNvSpPr txBox="1"/>
          <p:nvPr/>
        </p:nvSpPr>
        <p:spPr>
          <a:xfrm>
            <a:off x="1206500" y="10402511"/>
            <a:ext cx="21971000" cy="182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/>
            </a:lvl1pPr>
          </a:lstStyle>
          <a:p>
            <a:r>
              <a:rPr lang="de-DE" dirty="0" err="1"/>
              <a:t>Totally</a:t>
            </a:r>
            <a:r>
              <a:rPr lang="zh-CN" altLang="en-US" dirty="0"/>
              <a:t> </a:t>
            </a:r>
            <a:r>
              <a:rPr lang="de-DE" dirty="0" err="1"/>
              <a:t>ordered</a:t>
            </a:r>
            <a:r>
              <a:rPr lang="zh-CN" altLang="en-US" dirty="0"/>
              <a:t> </a:t>
            </a:r>
            <a:r>
              <a:rPr lang="de-DE" dirty="0"/>
              <a:t>reliable</a:t>
            </a:r>
            <a:r>
              <a:rPr lang="zh-CN" altLang="en-US" dirty="0"/>
              <a:t> </a:t>
            </a:r>
            <a:r>
              <a:rPr lang="de-DE" dirty="0" err="1"/>
              <a:t>multicast</a:t>
            </a:r>
            <a:r>
              <a:rPr lang="de-DE" dirty="0"/>
              <a:t>, B-multicast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creenshot 2023-01-25 at 22.29.05.png" descr="Screenshot 2023-01-25 at 22.29.05.png">
            <a:extLst>
              <a:ext uri="{FF2B5EF4-FFF2-40B4-BE49-F238E27FC236}">
                <a16:creationId xmlns:a16="http://schemas.microsoft.com/office/drawing/2014/main" id="{CBD4B1B9-DB8F-3116-8CAD-F7C2A557F3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858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77" name="Dynamic Discove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Dynamic Discovery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C71ACB1-65A7-7E21-C555-25A6F298CC27}"/>
              </a:ext>
            </a:extLst>
          </p:cNvPr>
          <p:cNvGrpSpPr/>
          <p:nvPr/>
        </p:nvGrpSpPr>
        <p:grpSpPr>
          <a:xfrm>
            <a:off x="1640078" y="2626044"/>
            <a:ext cx="14065968" cy="9638139"/>
            <a:chOff x="2467402" y="874291"/>
            <a:chExt cx="7329954" cy="5359378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7B260979-1628-DED1-6D2D-0705606FBF49}"/>
                </a:ext>
              </a:extLst>
            </p:cNvPr>
            <p:cNvSpPr/>
            <p:nvPr/>
          </p:nvSpPr>
          <p:spPr>
            <a:xfrm>
              <a:off x="5250656" y="2650332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solidFill>
                    <a:schemeClr val="tx1"/>
                  </a:solidFill>
                </a:rPr>
                <a:t>Server</a:t>
              </a:r>
              <a:endParaRPr lang="zh-CN" altLang="en-US" sz="4800" b="1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8E35B1B-08A9-5910-A09D-E242A02AAB88}"/>
                </a:ext>
              </a:extLst>
            </p:cNvPr>
            <p:cNvSpPr/>
            <p:nvPr/>
          </p:nvSpPr>
          <p:spPr>
            <a:xfrm>
              <a:off x="6785372" y="1105125"/>
              <a:ext cx="1235868" cy="89296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solidFill>
                    <a:schemeClr val="tx1"/>
                  </a:solidFill>
                </a:rPr>
                <a:t>Server</a:t>
              </a:r>
              <a:endParaRPr lang="zh-CN" altLang="en-US" sz="4800" b="1" dirty="0"/>
            </a:p>
          </p:txBody>
        </p:sp>
        <p:sp>
          <p:nvSpPr>
            <p:cNvPr id="32" name="Stern: 5 Zacken 31">
              <a:extLst>
                <a:ext uri="{FF2B5EF4-FFF2-40B4-BE49-F238E27FC236}">
                  <a16:creationId xmlns:a16="http://schemas.microsoft.com/office/drawing/2014/main" id="{A543400C-F1B5-47DD-8C5C-CA3EB56D2BB4}"/>
                </a:ext>
              </a:extLst>
            </p:cNvPr>
            <p:cNvSpPr/>
            <p:nvPr/>
          </p:nvSpPr>
          <p:spPr>
            <a:xfrm>
              <a:off x="6098679" y="2385121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8913F1EF-F45E-399E-A582-D0C576BFBA24}"/>
                </a:ext>
              </a:extLst>
            </p:cNvPr>
            <p:cNvCxnSpPr>
              <a:cxnSpLocks/>
              <a:stCxn id="31" idx="2"/>
              <a:endCxn id="30" idx="3"/>
            </p:cNvCxnSpPr>
            <p:nvPr/>
          </p:nvCxnSpPr>
          <p:spPr>
            <a:xfrm flipH="1">
              <a:off x="6486524" y="1998093"/>
              <a:ext cx="916782" cy="10987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3FE151B4-2580-98E0-423D-F1403AD55AD2}"/>
                </a:ext>
              </a:extLst>
            </p:cNvPr>
            <p:cNvCxnSpPr>
              <a:cxnSpLocks/>
              <a:stCxn id="55" idx="2"/>
              <a:endCxn id="54" idx="0"/>
            </p:cNvCxnSpPr>
            <p:nvPr/>
          </p:nvCxnSpPr>
          <p:spPr>
            <a:xfrm>
              <a:off x="6828235" y="4987900"/>
              <a:ext cx="1434404" cy="75284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89E384EF-5787-F797-14C6-EA808C1EAE2E}"/>
                </a:ext>
              </a:extLst>
            </p:cNvPr>
            <p:cNvCxnSpPr>
              <a:cxnSpLocks/>
              <a:stCxn id="56" idx="0"/>
              <a:endCxn id="55" idx="2"/>
            </p:cNvCxnSpPr>
            <p:nvPr/>
          </p:nvCxnSpPr>
          <p:spPr>
            <a:xfrm flipV="1">
              <a:off x="6440090" y="4987900"/>
              <a:ext cx="388145" cy="75523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2AD26B3-B1C8-A876-27C4-58C2EC39A037}"/>
                </a:ext>
              </a:extLst>
            </p:cNvPr>
            <p:cNvCxnSpPr>
              <a:cxnSpLocks/>
              <a:stCxn id="30" idx="3"/>
              <a:endCxn id="55" idx="0"/>
            </p:cNvCxnSpPr>
            <p:nvPr/>
          </p:nvCxnSpPr>
          <p:spPr>
            <a:xfrm>
              <a:off x="6486524" y="3096816"/>
              <a:ext cx="341711" cy="99811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7CDC7C30-89F6-1D56-853A-D128E8E39C4C}"/>
                </a:ext>
              </a:extLst>
            </p:cNvPr>
            <p:cNvGrpSpPr/>
            <p:nvPr/>
          </p:nvGrpSpPr>
          <p:grpSpPr>
            <a:xfrm>
              <a:off x="2601811" y="1105125"/>
              <a:ext cx="6278762" cy="5128544"/>
              <a:chOff x="1294505" y="1437309"/>
              <a:chExt cx="6278762" cy="5128544"/>
            </a:xfrm>
          </p:grpSpPr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14D8B8F1-EFFB-7E13-4A19-F0D3D6978249}"/>
                  </a:ext>
                </a:extLst>
              </p:cNvPr>
              <p:cNvSpPr/>
              <p:nvPr/>
            </p:nvSpPr>
            <p:spPr>
              <a:xfrm>
                <a:off x="1294505" y="2470545"/>
                <a:ext cx="1235868" cy="490539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b="1" dirty="0">
                    <a:solidFill>
                      <a:schemeClr val="tx1"/>
                    </a:solidFill>
                  </a:rPr>
                  <a:t>Client</a:t>
                </a:r>
                <a:endParaRPr lang="zh-CN" altLang="en-US" sz="4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1362818C-5B3B-6DE1-A4E6-BDB9F98F19D3}"/>
                  </a:ext>
                </a:extLst>
              </p:cNvPr>
              <p:cNvSpPr/>
              <p:nvPr/>
            </p:nvSpPr>
            <p:spPr>
              <a:xfrm>
                <a:off x="3943350" y="2982516"/>
                <a:ext cx="1235868" cy="89296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b="1" dirty="0">
                    <a:solidFill>
                      <a:schemeClr val="tx1"/>
                    </a:solidFill>
                  </a:rPr>
                  <a:t>Server</a:t>
                </a:r>
                <a:endParaRPr lang="zh-CN" altLang="en-US" sz="4800" b="1" dirty="0"/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70CA03C2-96D1-8BD2-0815-AC6CE5E05F08}"/>
                  </a:ext>
                </a:extLst>
              </p:cNvPr>
              <p:cNvSpPr/>
              <p:nvPr/>
            </p:nvSpPr>
            <p:spPr>
              <a:xfrm>
                <a:off x="5478066" y="1437309"/>
                <a:ext cx="1235868" cy="89296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b="1" dirty="0">
                    <a:solidFill>
                      <a:schemeClr val="tx1"/>
                    </a:solidFill>
                  </a:rPr>
                  <a:t>Server</a:t>
                </a:r>
                <a:endParaRPr lang="zh-CN" altLang="en-US" sz="4800" b="1" dirty="0"/>
              </a:p>
            </p:txBody>
          </p:sp>
          <p:sp>
            <p:nvSpPr>
              <p:cNvPr id="53" name="Stern: 5 Zacken 52">
                <a:extLst>
                  <a:ext uri="{FF2B5EF4-FFF2-40B4-BE49-F238E27FC236}">
                    <a16:creationId xmlns:a16="http://schemas.microsoft.com/office/drawing/2014/main" id="{B0AE2CCC-E76C-68BD-B40A-A61084BA769E}"/>
                  </a:ext>
                </a:extLst>
              </p:cNvPr>
              <p:cNvSpPr/>
              <p:nvPr/>
            </p:nvSpPr>
            <p:spPr>
              <a:xfrm>
                <a:off x="4791373" y="2717305"/>
                <a:ext cx="588762" cy="530422"/>
              </a:xfrm>
              <a:prstGeom prst="star5">
                <a:avLst>
                  <a:gd name="adj" fmla="val 30109"/>
                  <a:gd name="hf" fmla="val 105146"/>
                  <a:gd name="vf" fmla="val 11055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800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FA7E5412-A98C-ECF8-8457-71544D1107BB}"/>
                  </a:ext>
                </a:extLst>
              </p:cNvPr>
              <p:cNvSpPr/>
              <p:nvPr/>
            </p:nvSpPr>
            <p:spPr>
              <a:xfrm>
                <a:off x="6337399" y="6072930"/>
                <a:ext cx="1235868" cy="490539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b="1" dirty="0">
                    <a:solidFill>
                      <a:schemeClr val="tx1"/>
                    </a:solidFill>
                  </a:rPr>
                  <a:t>Client</a:t>
                </a:r>
                <a:endParaRPr lang="zh-CN" altLang="en-US" sz="4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676ADD4F-BED4-6068-4F33-A973033A0F62}"/>
                  </a:ext>
                </a:extLst>
              </p:cNvPr>
              <p:cNvSpPr/>
              <p:nvPr/>
            </p:nvSpPr>
            <p:spPr>
              <a:xfrm>
                <a:off x="4902995" y="4427116"/>
                <a:ext cx="1235868" cy="89296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b="1" dirty="0">
                    <a:solidFill>
                      <a:schemeClr val="tx1"/>
                    </a:solidFill>
                  </a:rPr>
                  <a:t>Server</a:t>
                </a:r>
                <a:endParaRPr lang="zh-CN" altLang="en-US" sz="4800" b="1" dirty="0"/>
              </a:p>
            </p:txBody>
          </p: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807A1A8B-6134-6994-6792-DEF9357B7A51}"/>
                  </a:ext>
                </a:extLst>
              </p:cNvPr>
              <p:cNvSpPr/>
              <p:nvPr/>
            </p:nvSpPr>
            <p:spPr>
              <a:xfrm>
                <a:off x="4514850" y="6075314"/>
                <a:ext cx="1235868" cy="490539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b="1" dirty="0">
                    <a:solidFill>
                      <a:schemeClr val="tx1"/>
                    </a:solidFill>
                  </a:rPr>
                  <a:t>Client</a:t>
                </a:r>
                <a:endParaRPr lang="zh-CN" altLang="en-US" sz="4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8" name="Verbinder: gekrümmt 37">
              <a:extLst>
                <a:ext uri="{FF2B5EF4-FFF2-40B4-BE49-F238E27FC236}">
                  <a16:creationId xmlns:a16="http://schemas.microsoft.com/office/drawing/2014/main" id="{520F0D3C-5C7A-6A20-DD9B-B3DA8E1CA4F8}"/>
                </a:ext>
              </a:extLst>
            </p:cNvPr>
            <p:cNvCxnSpPr>
              <a:cxnSpLocks/>
              <a:stCxn id="56" idx="1"/>
              <a:endCxn id="51" idx="1"/>
            </p:cNvCxnSpPr>
            <p:nvPr/>
          </p:nvCxnSpPr>
          <p:spPr>
            <a:xfrm rot="10800000">
              <a:off x="5250656" y="3096816"/>
              <a:ext cx="571500" cy="2891584"/>
            </a:xfrm>
            <a:prstGeom prst="curvedConnector3">
              <a:avLst>
                <a:gd name="adj1" fmla="val 140000"/>
              </a:avLst>
            </a:prstGeom>
            <a:ln w="139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Verbinder: gekrümmt 38">
              <a:extLst>
                <a:ext uri="{FF2B5EF4-FFF2-40B4-BE49-F238E27FC236}">
                  <a16:creationId xmlns:a16="http://schemas.microsoft.com/office/drawing/2014/main" id="{BCFE3DC4-1757-C456-C88F-87A6D863D4EA}"/>
                </a:ext>
              </a:extLst>
            </p:cNvPr>
            <p:cNvCxnSpPr>
              <a:cxnSpLocks/>
              <a:stCxn id="54" idx="0"/>
              <a:endCxn id="51" idx="3"/>
            </p:cNvCxnSpPr>
            <p:nvPr/>
          </p:nvCxnSpPr>
          <p:spPr>
            <a:xfrm rot="16200000" flipV="1">
              <a:off x="6052617" y="3530723"/>
              <a:ext cx="2643930" cy="1776115"/>
            </a:xfrm>
            <a:prstGeom prst="curvedConnector2">
              <a:avLst/>
            </a:prstGeom>
            <a:ln w="139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krümmt 39">
              <a:extLst>
                <a:ext uri="{FF2B5EF4-FFF2-40B4-BE49-F238E27FC236}">
                  <a16:creationId xmlns:a16="http://schemas.microsoft.com/office/drawing/2014/main" id="{5C516FB0-DB05-7974-51D5-0E73F57236D3}"/>
                </a:ext>
              </a:extLst>
            </p:cNvPr>
            <p:cNvCxnSpPr>
              <a:cxnSpLocks/>
              <a:stCxn id="55" idx="1"/>
              <a:endCxn id="51" idx="2"/>
            </p:cNvCxnSpPr>
            <p:nvPr/>
          </p:nvCxnSpPr>
          <p:spPr>
            <a:xfrm rot="10800000">
              <a:off x="5868591" y="3543300"/>
              <a:ext cx="341711" cy="998116"/>
            </a:xfrm>
            <a:prstGeom prst="curvedConnector2">
              <a:avLst/>
            </a:prstGeom>
            <a:ln w="139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Verbinder: gekrümmt 40">
              <a:extLst>
                <a:ext uri="{FF2B5EF4-FFF2-40B4-BE49-F238E27FC236}">
                  <a16:creationId xmlns:a16="http://schemas.microsoft.com/office/drawing/2014/main" id="{5D58663A-7D24-06FB-818B-9A92DE7618E6}"/>
                </a:ext>
              </a:extLst>
            </p:cNvPr>
            <p:cNvCxnSpPr>
              <a:cxnSpLocks/>
              <a:stCxn id="52" idx="1"/>
              <a:endCxn id="51" idx="0"/>
            </p:cNvCxnSpPr>
            <p:nvPr/>
          </p:nvCxnSpPr>
          <p:spPr>
            <a:xfrm rot="10800000" flipV="1">
              <a:off x="5868590" y="1551608"/>
              <a:ext cx="916782" cy="1098723"/>
            </a:xfrm>
            <a:prstGeom prst="curvedConnector2">
              <a:avLst/>
            </a:prstGeom>
            <a:ln w="139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Verbinder: gekrümmt 41">
              <a:extLst>
                <a:ext uri="{FF2B5EF4-FFF2-40B4-BE49-F238E27FC236}">
                  <a16:creationId xmlns:a16="http://schemas.microsoft.com/office/drawing/2014/main" id="{D6AB82BB-C060-B53B-49BD-81D861F076AB}"/>
                </a:ext>
              </a:extLst>
            </p:cNvPr>
            <p:cNvCxnSpPr>
              <a:cxnSpLocks/>
              <a:stCxn id="51" idx="1"/>
              <a:endCxn id="50" idx="2"/>
            </p:cNvCxnSpPr>
            <p:nvPr/>
          </p:nvCxnSpPr>
          <p:spPr>
            <a:xfrm rot="10800000">
              <a:off x="3219746" y="2628900"/>
              <a:ext cx="2030911" cy="467916"/>
            </a:xfrm>
            <a:prstGeom prst="curvedConnector2">
              <a:avLst/>
            </a:prstGeom>
            <a:ln w="139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Verbinder: gekrümmt 42">
              <a:extLst>
                <a:ext uri="{FF2B5EF4-FFF2-40B4-BE49-F238E27FC236}">
                  <a16:creationId xmlns:a16="http://schemas.microsoft.com/office/drawing/2014/main" id="{392A6DFD-BF50-DDF0-A8F5-61A971F5D346}"/>
                </a:ext>
              </a:extLst>
            </p:cNvPr>
            <p:cNvCxnSpPr>
              <a:cxnSpLocks/>
              <a:stCxn id="50" idx="0"/>
              <a:endCxn id="52" idx="0"/>
            </p:cNvCxnSpPr>
            <p:nvPr/>
          </p:nvCxnSpPr>
          <p:spPr>
            <a:xfrm rot="5400000" flipH="1" flipV="1">
              <a:off x="4794907" y="-470037"/>
              <a:ext cx="1033236" cy="4183561"/>
            </a:xfrm>
            <a:prstGeom prst="curvedConnector3">
              <a:avLst>
                <a:gd name="adj1" fmla="val 130422"/>
              </a:avLst>
            </a:prstGeom>
            <a:ln w="139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8CC3DE6B-C621-47D5-4551-4275B29365BC}"/>
                </a:ext>
              </a:extLst>
            </p:cNvPr>
            <p:cNvSpPr txBox="1"/>
            <p:nvPr/>
          </p:nvSpPr>
          <p:spPr>
            <a:xfrm>
              <a:off x="8021240" y="4149812"/>
              <a:ext cx="1776116" cy="46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accent2">
                      <a:lumMod val="75000"/>
                    </a:schemeClr>
                  </a:solidFill>
                </a:rPr>
                <a:t>2. Forward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E5668849-A60E-DF77-3A65-343571CFC57A}"/>
                </a:ext>
              </a:extLst>
            </p:cNvPr>
            <p:cNvSpPr txBox="1"/>
            <p:nvPr/>
          </p:nvSpPr>
          <p:spPr>
            <a:xfrm>
              <a:off x="3271182" y="3081635"/>
              <a:ext cx="1633575" cy="46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accent6">
                      <a:lumMod val="75000"/>
                    </a:schemeClr>
                  </a:solidFill>
                </a:rPr>
                <a:t>3. Assign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DAAA2DC1-9F32-C7DA-73DE-29916D6FCEA8}"/>
                </a:ext>
              </a:extLst>
            </p:cNvPr>
            <p:cNvSpPr txBox="1"/>
            <p:nvPr/>
          </p:nvSpPr>
          <p:spPr>
            <a:xfrm>
              <a:off x="4185586" y="874291"/>
              <a:ext cx="1633575" cy="46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7030A0"/>
                  </a:solidFill>
                </a:rPr>
                <a:t>4. Join</a:t>
              </a:r>
            </a:p>
          </p:txBody>
        </p:sp>
        <p:cxnSp>
          <p:nvCxnSpPr>
            <p:cNvPr id="47" name="Verbinder: gekrümmt 46">
              <a:extLst>
                <a:ext uri="{FF2B5EF4-FFF2-40B4-BE49-F238E27FC236}">
                  <a16:creationId xmlns:a16="http://schemas.microsoft.com/office/drawing/2014/main" id="{3862F894-9A5D-E551-9CE0-23B1BEA4F15F}"/>
                </a:ext>
              </a:extLst>
            </p:cNvPr>
            <p:cNvCxnSpPr>
              <a:cxnSpLocks/>
              <a:stCxn id="52" idx="1"/>
              <a:endCxn id="50" idx="3"/>
            </p:cNvCxnSpPr>
            <p:nvPr/>
          </p:nvCxnSpPr>
          <p:spPr>
            <a:xfrm rot="10800000" flipV="1">
              <a:off x="3837680" y="1551609"/>
              <a:ext cx="2947693" cy="832022"/>
            </a:xfrm>
            <a:prstGeom prst="curvedConnector3">
              <a:avLst>
                <a:gd name="adj1" fmla="val 33035"/>
              </a:avLst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240133E-0116-892E-5ECB-57649E06CA65}"/>
                </a:ext>
              </a:extLst>
            </p:cNvPr>
            <p:cNvSpPr txBox="1"/>
            <p:nvPr/>
          </p:nvSpPr>
          <p:spPr>
            <a:xfrm>
              <a:off x="3947143" y="1731467"/>
              <a:ext cx="1633575" cy="46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5. Accept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D9592616-6D67-349B-21B8-E1A19201B1A6}"/>
                </a:ext>
              </a:extLst>
            </p:cNvPr>
            <p:cNvSpPr txBox="1"/>
            <p:nvPr/>
          </p:nvSpPr>
          <p:spPr>
            <a:xfrm>
              <a:off x="2467402" y="5750642"/>
              <a:ext cx="1921407" cy="46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FF0000"/>
                  </a:solidFill>
                </a:rPr>
                <a:t>1. </a:t>
              </a:r>
              <a:r>
                <a:rPr lang="en-US" altLang="zh-CN" sz="4400" b="1" dirty="0">
                  <a:solidFill>
                    <a:srgbClr val="FF0000"/>
                  </a:solidFill>
                </a:rPr>
                <a:t>Discovery</a:t>
              </a:r>
              <a:endParaRPr lang="en-US" altLang="zh-CN" sz="4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7" name="Broadcast">
            <a:extLst>
              <a:ext uri="{FF2B5EF4-FFF2-40B4-BE49-F238E27FC236}">
                <a16:creationId xmlns:a16="http://schemas.microsoft.com/office/drawing/2014/main" id="{3A198B34-19DC-1CC8-CD7D-A4C0778A2678}"/>
              </a:ext>
            </a:extLst>
          </p:cNvPr>
          <p:cNvSpPr txBox="1">
            <a:spLocks/>
          </p:cNvSpPr>
          <p:nvPr/>
        </p:nvSpPr>
        <p:spPr>
          <a:xfrm>
            <a:off x="13987600" y="2978070"/>
            <a:ext cx="8921726" cy="3292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sz="5400" dirty="0"/>
              <a:t>Discovery and join</a:t>
            </a:r>
          </a:p>
          <a:p>
            <a:pPr hangingPunct="1"/>
            <a:r>
              <a:rPr lang="en-US" sz="5400" dirty="0"/>
              <a:t>Assign and Accept</a:t>
            </a:r>
          </a:p>
          <a:p>
            <a:pPr hangingPunct="1"/>
            <a:r>
              <a:rPr lang="en-US" sz="5400" dirty="0"/>
              <a:t>Message forwarding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creenshot 2023-01-25 at 22.29.05.png" descr="Screenshot 2023-01-25 at 22.29.05.png">
            <a:extLst>
              <a:ext uri="{FF2B5EF4-FFF2-40B4-BE49-F238E27FC236}">
                <a16:creationId xmlns:a16="http://schemas.microsoft.com/office/drawing/2014/main" id="{860675CD-7ED8-E6ED-7C56-65AC3ACD01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8858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-335" t="-4138" r="49284" b="4138"/>
          <a:stretch/>
        </p:blipFill>
        <p:spPr>
          <a:xfrm>
            <a:off x="13661186" y="-397974"/>
            <a:ext cx="10722814" cy="14285424"/>
          </a:xfrm>
          <a:prstGeom prst="rect">
            <a:avLst/>
          </a:prstGeom>
          <a:ln w="12700">
            <a:miter lim="400000"/>
          </a:ln>
          <a:effectLst>
            <a:softEdge rad="635000"/>
          </a:effectLst>
        </p:spPr>
      </p:pic>
      <p:sp>
        <p:nvSpPr>
          <p:cNvPr id="177" name="Dynamic Discove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Byzantine Agreement</a:t>
            </a:r>
            <a:endParaRPr dirty="0"/>
          </a:p>
        </p:txBody>
      </p:sp>
      <p:sp>
        <p:nvSpPr>
          <p:cNvPr id="178" name="Broadcast"/>
          <p:cNvSpPr txBox="1">
            <a:spLocks noGrp="1"/>
          </p:cNvSpPr>
          <p:nvPr>
            <p:ph type="body" sz="quarter" idx="1"/>
          </p:nvPr>
        </p:nvSpPr>
        <p:spPr>
          <a:xfrm>
            <a:off x="14572653" y="2694305"/>
            <a:ext cx="8921726" cy="329281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5400" dirty="0"/>
              <a:t>Recursive Phase King Algorithm</a:t>
            </a:r>
          </a:p>
          <a:p>
            <a:r>
              <a:rPr lang="en-US" sz="5400" dirty="0"/>
              <a:t>King-stack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6ABCD6C-C4E0-A915-402D-3F00AA3FBCC8}"/>
              </a:ext>
            </a:extLst>
          </p:cNvPr>
          <p:cNvGrpSpPr/>
          <p:nvPr/>
        </p:nvGrpSpPr>
        <p:grpSpPr>
          <a:xfrm>
            <a:off x="1794205" y="2950683"/>
            <a:ext cx="11188017" cy="9553833"/>
            <a:chOff x="1108405" y="1062662"/>
            <a:chExt cx="4878947" cy="4166301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02B42DCB-BBE8-917F-7008-5892712971E5}"/>
                </a:ext>
              </a:extLst>
            </p:cNvPr>
            <p:cNvCxnSpPr/>
            <p:nvPr/>
          </p:nvCxnSpPr>
          <p:spPr>
            <a:xfrm>
              <a:off x="1399212" y="1071301"/>
              <a:ext cx="0" cy="4157662"/>
            </a:xfrm>
            <a:prstGeom prst="line">
              <a:avLst/>
            </a:prstGeom>
            <a:ln w="571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906C5EEA-0EF9-3E5F-A4DD-61E6E69E27F9}"/>
                </a:ext>
              </a:extLst>
            </p:cNvPr>
            <p:cNvSpPr/>
            <p:nvPr/>
          </p:nvSpPr>
          <p:spPr>
            <a:xfrm>
              <a:off x="1272411" y="1545398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55E152B-5634-428E-C9CA-B56FF7D18AD5}"/>
                </a:ext>
              </a:extLst>
            </p:cNvPr>
            <p:cNvSpPr/>
            <p:nvPr/>
          </p:nvSpPr>
          <p:spPr>
            <a:xfrm>
              <a:off x="1272411" y="2479768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9DF5A5C-2D66-2F6A-03AE-C923EEAD5274}"/>
                </a:ext>
              </a:extLst>
            </p:cNvPr>
            <p:cNvSpPr/>
            <p:nvPr/>
          </p:nvSpPr>
          <p:spPr>
            <a:xfrm>
              <a:off x="1272411" y="3414138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74919E9-43F5-717C-0432-ED0E4FC6443D}"/>
                </a:ext>
              </a:extLst>
            </p:cNvPr>
            <p:cNvSpPr/>
            <p:nvPr/>
          </p:nvSpPr>
          <p:spPr>
            <a:xfrm>
              <a:off x="1272411" y="4348508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6D3F202-DEA9-61C2-9BF2-781F2745F76C}"/>
                </a:ext>
              </a:extLst>
            </p:cNvPr>
            <p:cNvCxnSpPr/>
            <p:nvPr/>
          </p:nvCxnSpPr>
          <p:spPr>
            <a:xfrm>
              <a:off x="2564460" y="1062662"/>
              <a:ext cx="0" cy="4157662"/>
            </a:xfrm>
            <a:prstGeom prst="line">
              <a:avLst/>
            </a:prstGeom>
            <a:ln w="571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C9E9931-50F7-0805-0FB7-90CCFD7EA668}"/>
                </a:ext>
              </a:extLst>
            </p:cNvPr>
            <p:cNvSpPr/>
            <p:nvPr/>
          </p:nvSpPr>
          <p:spPr>
            <a:xfrm>
              <a:off x="2437659" y="153675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B8F00D81-4672-253B-611A-F90EA09C8C46}"/>
                </a:ext>
              </a:extLst>
            </p:cNvPr>
            <p:cNvSpPr/>
            <p:nvPr/>
          </p:nvSpPr>
          <p:spPr>
            <a:xfrm>
              <a:off x="2437659" y="247112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5BF373F-F350-74B8-EB71-74DEBDC8F6A8}"/>
                </a:ext>
              </a:extLst>
            </p:cNvPr>
            <p:cNvSpPr/>
            <p:nvPr/>
          </p:nvSpPr>
          <p:spPr>
            <a:xfrm>
              <a:off x="2437659" y="340549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ED7B3143-A7F4-47AE-7067-92E50325B508}"/>
                </a:ext>
              </a:extLst>
            </p:cNvPr>
            <p:cNvSpPr/>
            <p:nvPr/>
          </p:nvSpPr>
          <p:spPr>
            <a:xfrm>
              <a:off x="2437659" y="433986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63E68558-4DC6-83DC-DA04-2E94CDFB5263}"/>
                </a:ext>
              </a:extLst>
            </p:cNvPr>
            <p:cNvCxnSpPr/>
            <p:nvPr/>
          </p:nvCxnSpPr>
          <p:spPr>
            <a:xfrm>
              <a:off x="3767101" y="1062662"/>
              <a:ext cx="0" cy="4157662"/>
            </a:xfrm>
            <a:prstGeom prst="line">
              <a:avLst/>
            </a:prstGeom>
            <a:ln w="571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C586CA68-336C-5B97-C73D-CDFF0C5D5375}"/>
                </a:ext>
              </a:extLst>
            </p:cNvPr>
            <p:cNvSpPr/>
            <p:nvPr/>
          </p:nvSpPr>
          <p:spPr>
            <a:xfrm>
              <a:off x="3640300" y="153675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75BC4DA2-510E-CD44-D72B-0EC9F156F277}"/>
                </a:ext>
              </a:extLst>
            </p:cNvPr>
            <p:cNvSpPr/>
            <p:nvPr/>
          </p:nvSpPr>
          <p:spPr>
            <a:xfrm>
              <a:off x="3640300" y="247112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390DC9C-CE06-0596-807C-3527365CA7F4}"/>
                </a:ext>
              </a:extLst>
            </p:cNvPr>
            <p:cNvSpPr/>
            <p:nvPr/>
          </p:nvSpPr>
          <p:spPr>
            <a:xfrm>
              <a:off x="3640300" y="340549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93F2FFE-A505-D38D-8E19-B69C00D6902E}"/>
                </a:ext>
              </a:extLst>
            </p:cNvPr>
            <p:cNvSpPr/>
            <p:nvPr/>
          </p:nvSpPr>
          <p:spPr>
            <a:xfrm>
              <a:off x="3640300" y="433986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Stern: 5 Zacken 19">
              <a:extLst>
                <a:ext uri="{FF2B5EF4-FFF2-40B4-BE49-F238E27FC236}">
                  <a16:creationId xmlns:a16="http://schemas.microsoft.com/office/drawing/2014/main" id="{8F1A2D16-04CC-DAEE-C067-A6122A98B427}"/>
                </a:ext>
              </a:extLst>
            </p:cNvPr>
            <p:cNvSpPr/>
            <p:nvPr/>
          </p:nvSpPr>
          <p:spPr>
            <a:xfrm>
              <a:off x="2277224" y="1392992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Stern: 5 Zacken 20">
              <a:extLst>
                <a:ext uri="{FF2B5EF4-FFF2-40B4-BE49-F238E27FC236}">
                  <a16:creationId xmlns:a16="http://schemas.microsoft.com/office/drawing/2014/main" id="{F2A88077-9592-A19C-CA8A-2E2DBB1DAB93}"/>
                </a:ext>
              </a:extLst>
            </p:cNvPr>
            <p:cNvSpPr/>
            <p:nvPr/>
          </p:nvSpPr>
          <p:spPr>
            <a:xfrm>
              <a:off x="3469148" y="1392992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505AD4A5-A4DB-F928-4B24-1BDCE6D56512}"/>
                </a:ext>
              </a:extLst>
            </p:cNvPr>
            <p:cNvCxnSpPr/>
            <p:nvPr/>
          </p:nvCxnSpPr>
          <p:spPr>
            <a:xfrm>
              <a:off x="5696543" y="1062662"/>
              <a:ext cx="0" cy="4157662"/>
            </a:xfrm>
            <a:prstGeom prst="line">
              <a:avLst/>
            </a:prstGeom>
            <a:ln w="571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84C1E95-BDFD-1097-C541-87EFA24C6EFB}"/>
                </a:ext>
              </a:extLst>
            </p:cNvPr>
            <p:cNvSpPr/>
            <p:nvPr/>
          </p:nvSpPr>
          <p:spPr>
            <a:xfrm>
              <a:off x="5569742" y="153675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DB4D9FF-107A-B071-1114-1A8732687A3D}"/>
                </a:ext>
              </a:extLst>
            </p:cNvPr>
            <p:cNvSpPr/>
            <p:nvPr/>
          </p:nvSpPr>
          <p:spPr>
            <a:xfrm>
              <a:off x="5569742" y="247112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0AD5645-9279-D403-B68A-63B9A56E176A}"/>
                </a:ext>
              </a:extLst>
            </p:cNvPr>
            <p:cNvSpPr/>
            <p:nvPr/>
          </p:nvSpPr>
          <p:spPr>
            <a:xfrm>
              <a:off x="5569742" y="340549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358EB0DA-F9A1-6AB0-ED27-E999BB01C3A4}"/>
                </a:ext>
              </a:extLst>
            </p:cNvPr>
            <p:cNvSpPr/>
            <p:nvPr/>
          </p:nvSpPr>
          <p:spPr>
            <a:xfrm>
              <a:off x="5569742" y="4339869"/>
              <a:ext cx="246458" cy="242888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Stern: 5 Zacken 26">
              <a:extLst>
                <a:ext uri="{FF2B5EF4-FFF2-40B4-BE49-F238E27FC236}">
                  <a16:creationId xmlns:a16="http://schemas.microsoft.com/office/drawing/2014/main" id="{B58CBCE5-D2F4-494C-3590-3A183E3397D8}"/>
                </a:ext>
              </a:extLst>
            </p:cNvPr>
            <p:cNvSpPr/>
            <p:nvPr/>
          </p:nvSpPr>
          <p:spPr>
            <a:xfrm>
              <a:off x="5398590" y="2327362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A57B2A69-E7FA-EAD3-1954-DBF9A117B197}"/>
                </a:ext>
              </a:extLst>
            </p:cNvPr>
            <p:cNvGrpSpPr/>
            <p:nvPr/>
          </p:nvGrpSpPr>
          <p:grpSpPr>
            <a:xfrm>
              <a:off x="1428413" y="1271541"/>
              <a:ext cx="632603" cy="934370"/>
              <a:chOff x="8074325" y="1871662"/>
              <a:chExt cx="632603" cy="934370"/>
            </a:xfrm>
          </p:grpSpPr>
          <p:cxnSp>
            <p:nvCxnSpPr>
              <p:cNvPr id="141" name="Gerade Verbindung mit Pfeil 140">
                <a:extLst>
                  <a:ext uri="{FF2B5EF4-FFF2-40B4-BE49-F238E27FC236}">
                    <a16:creationId xmlns:a16="http://schemas.microsoft.com/office/drawing/2014/main" id="{729B5091-E5EC-578B-FF2F-CD7C4BABF580}"/>
                  </a:ext>
                </a:extLst>
              </p:cNvPr>
              <p:cNvCxnSpPr/>
              <p:nvPr/>
            </p:nvCxnSpPr>
            <p:spPr>
              <a:xfrm flipV="1">
                <a:off x="8074325" y="1871662"/>
                <a:ext cx="483079" cy="4402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>
                <a:extLst>
                  <a:ext uri="{FF2B5EF4-FFF2-40B4-BE49-F238E27FC236}">
                    <a16:creationId xmlns:a16="http://schemas.microsoft.com/office/drawing/2014/main" id="{D03EA26F-2876-90DB-D74E-6037BEBA62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4325" y="2139351"/>
                <a:ext cx="632603" cy="1725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mit Pfeil 142">
                <a:extLst>
                  <a:ext uri="{FF2B5EF4-FFF2-40B4-BE49-F238E27FC236}">
                    <a16:creationId xmlns:a16="http://schemas.microsoft.com/office/drawing/2014/main" id="{F8A5DD44-16FB-894C-45D1-DBB6A58E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580845" cy="1897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 Verbindung mit Pfeil 143">
                <a:extLst>
                  <a:ext uri="{FF2B5EF4-FFF2-40B4-BE49-F238E27FC236}">
                    <a16:creationId xmlns:a16="http://schemas.microsoft.com/office/drawing/2014/main" id="{F02F706B-55DB-6531-2780-BD8D4C81F1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374044" cy="4941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Stern: 5 Zacken 56">
              <a:extLst>
                <a:ext uri="{FF2B5EF4-FFF2-40B4-BE49-F238E27FC236}">
                  <a16:creationId xmlns:a16="http://schemas.microsoft.com/office/drawing/2014/main" id="{31F20217-0160-6D73-21D5-67BBC97CEFAF}"/>
                </a:ext>
              </a:extLst>
            </p:cNvPr>
            <p:cNvSpPr/>
            <p:nvPr/>
          </p:nvSpPr>
          <p:spPr>
            <a:xfrm>
              <a:off x="1108405" y="1401631"/>
              <a:ext cx="588762" cy="530422"/>
            </a:xfrm>
            <a:prstGeom prst="star5">
              <a:avLst>
                <a:gd name="adj" fmla="val 30109"/>
                <a:gd name="hf" fmla="val 105146"/>
                <a:gd name="vf" fmla="val 11055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073776A9-5A69-F828-5924-3886F9A45782}"/>
                </a:ext>
              </a:extLst>
            </p:cNvPr>
            <p:cNvGrpSpPr/>
            <p:nvPr/>
          </p:nvGrpSpPr>
          <p:grpSpPr>
            <a:xfrm>
              <a:off x="2591779" y="2160995"/>
              <a:ext cx="632603" cy="934370"/>
              <a:chOff x="8074325" y="1871662"/>
              <a:chExt cx="632603" cy="934370"/>
            </a:xfrm>
          </p:grpSpPr>
          <p:cxnSp>
            <p:nvCxnSpPr>
              <p:cNvPr id="137" name="Gerade Verbindung mit Pfeil 136">
                <a:extLst>
                  <a:ext uri="{FF2B5EF4-FFF2-40B4-BE49-F238E27FC236}">
                    <a16:creationId xmlns:a16="http://schemas.microsoft.com/office/drawing/2014/main" id="{6438EA57-B0A2-015F-91B4-3B697E5A7C60}"/>
                  </a:ext>
                </a:extLst>
              </p:cNvPr>
              <p:cNvCxnSpPr/>
              <p:nvPr/>
            </p:nvCxnSpPr>
            <p:spPr>
              <a:xfrm flipV="1">
                <a:off x="8074325" y="1871662"/>
                <a:ext cx="483079" cy="4402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Gerade Verbindung mit Pfeil 137">
                <a:extLst>
                  <a:ext uri="{FF2B5EF4-FFF2-40B4-BE49-F238E27FC236}">
                    <a16:creationId xmlns:a16="http://schemas.microsoft.com/office/drawing/2014/main" id="{4A0970BC-BB9E-DC53-48AD-B9B7B47C66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4325" y="2139351"/>
                <a:ext cx="632603" cy="1725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 Verbindung mit Pfeil 138">
                <a:extLst>
                  <a:ext uri="{FF2B5EF4-FFF2-40B4-BE49-F238E27FC236}">
                    <a16:creationId xmlns:a16="http://schemas.microsoft.com/office/drawing/2014/main" id="{520FD895-0395-0124-2B36-279A63C6AD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580845" cy="1897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mit Pfeil 139">
                <a:extLst>
                  <a:ext uri="{FF2B5EF4-FFF2-40B4-BE49-F238E27FC236}">
                    <a16:creationId xmlns:a16="http://schemas.microsoft.com/office/drawing/2014/main" id="{AE48EA1E-3DD2-62D5-B3F7-A23E852AE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374044" cy="4941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869B2ADB-435A-C7B7-C960-6FD426C428F3}"/>
                </a:ext>
              </a:extLst>
            </p:cNvPr>
            <p:cNvGrpSpPr/>
            <p:nvPr/>
          </p:nvGrpSpPr>
          <p:grpSpPr>
            <a:xfrm>
              <a:off x="2576704" y="3095365"/>
              <a:ext cx="632603" cy="934370"/>
              <a:chOff x="8074325" y="1871662"/>
              <a:chExt cx="632603" cy="934370"/>
            </a:xfrm>
          </p:grpSpPr>
          <p:cxnSp>
            <p:nvCxnSpPr>
              <p:cNvPr id="133" name="Gerade Verbindung mit Pfeil 132">
                <a:extLst>
                  <a:ext uri="{FF2B5EF4-FFF2-40B4-BE49-F238E27FC236}">
                    <a16:creationId xmlns:a16="http://schemas.microsoft.com/office/drawing/2014/main" id="{32E047E6-3ADA-C101-6E7F-755E5F5B37C7}"/>
                  </a:ext>
                </a:extLst>
              </p:cNvPr>
              <p:cNvCxnSpPr/>
              <p:nvPr/>
            </p:nvCxnSpPr>
            <p:spPr>
              <a:xfrm flipV="1">
                <a:off x="8074325" y="1871662"/>
                <a:ext cx="483079" cy="4402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mit Pfeil 133">
                <a:extLst>
                  <a:ext uri="{FF2B5EF4-FFF2-40B4-BE49-F238E27FC236}">
                    <a16:creationId xmlns:a16="http://schemas.microsoft.com/office/drawing/2014/main" id="{F269B89A-C41A-459E-EB40-5184030B6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4325" y="2139351"/>
                <a:ext cx="632603" cy="1725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 Verbindung mit Pfeil 134">
                <a:extLst>
                  <a:ext uri="{FF2B5EF4-FFF2-40B4-BE49-F238E27FC236}">
                    <a16:creationId xmlns:a16="http://schemas.microsoft.com/office/drawing/2014/main" id="{22EB9DCA-1400-5BA2-9C09-A301FCC94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580845" cy="1897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 Verbindung mit Pfeil 135">
                <a:extLst>
                  <a:ext uri="{FF2B5EF4-FFF2-40B4-BE49-F238E27FC236}">
                    <a16:creationId xmlns:a16="http://schemas.microsoft.com/office/drawing/2014/main" id="{245F047D-30CB-95B2-13E5-19A2C23A4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374044" cy="4941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20988A18-6578-F87C-33E8-F124A68A2547}"/>
                </a:ext>
              </a:extLst>
            </p:cNvPr>
            <p:cNvGrpSpPr/>
            <p:nvPr/>
          </p:nvGrpSpPr>
          <p:grpSpPr>
            <a:xfrm>
              <a:off x="2560887" y="4035698"/>
              <a:ext cx="632603" cy="934370"/>
              <a:chOff x="8074325" y="1871662"/>
              <a:chExt cx="632603" cy="934370"/>
            </a:xfrm>
          </p:grpSpPr>
          <p:cxnSp>
            <p:nvCxnSpPr>
              <p:cNvPr id="129" name="Gerade Verbindung mit Pfeil 128">
                <a:extLst>
                  <a:ext uri="{FF2B5EF4-FFF2-40B4-BE49-F238E27FC236}">
                    <a16:creationId xmlns:a16="http://schemas.microsoft.com/office/drawing/2014/main" id="{BA635A5E-9B13-01F8-2DB0-820DA62D9709}"/>
                  </a:ext>
                </a:extLst>
              </p:cNvPr>
              <p:cNvCxnSpPr/>
              <p:nvPr/>
            </p:nvCxnSpPr>
            <p:spPr>
              <a:xfrm flipV="1">
                <a:off x="8074325" y="1871662"/>
                <a:ext cx="483079" cy="44021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mit Pfeil 129">
                <a:extLst>
                  <a:ext uri="{FF2B5EF4-FFF2-40B4-BE49-F238E27FC236}">
                    <a16:creationId xmlns:a16="http://schemas.microsoft.com/office/drawing/2014/main" id="{A2FC8D95-0014-E102-46FF-40F9021B9B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74325" y="2139351"/>
                <a:ext cx="632603" cy="17252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Gerade Verbindung mit Pfeil 130">
                <a:extLst>
                  <a:ext uri="{FF2B5EF4-FFF2-40B4-BE49-F238E27FC236}">
                    <a16:creationId xmlns:a16="http://schemas.microsoft.com/office/drawing/2014/main" id="{ED5F5ED0-284F-556C-3E6F-E88C5175E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580845" cy="18978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 Verbindung mit Pfeil 131">
                <a:extLst>
                  <a:ext uri="{FF2B5EF4-FFF2-40B4-BE49-F238E27FC236}">
                    <a16:creationId xmlns:a16="http://schemas.microsoft.com/office/drawing/2014/main" id="{DF6E72AF-659C-413A-0896-04443F1F0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4325" y="2311879"/>
                <a:ext cx="374044" cy="49415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Verbinder: gekrümmt 60">
              <a:extLst>
                <a:ext uri="{FF2B5EF4-FFF2-40B4-BE49-F238E27FC236}">
                  <a16:creationId xmlns:a16="http://schemas.microsoft.com/office/drawing/2014/main" id="{1B40C06F-3F7D-F3B4-0223-2BE391D5E2B1}"/>
                </a:ext>
              </a:extLst>
            </p:cNvPr>
            <p:cNvCxnSpPr>
              <a:cxnSpLocks/>
              <a:stCxn id="20" idx="1"/>
              <a:endCxn id="12" idx="2"/>
            </p:cNvCxnSpPr>
            <p:nvPr/>
          </p:nvCxnSpPr>
          <p:spPr>
            <a:xfrm rot="10800000" flipH="1" flipV="1">
              <a:off x="2277225" y="1595595"/>
              <a:ext cx="160434" cy="996978"/>
            </a:xfrm>
            <a:prstGeom prst="curvedConnector3">
              <a:avLst>
                <a:gd name="adj1" fmla="val -88720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Verbinder: gekrümmt 61">
              <a:extLst>
                <a:ext uri="{FF2B5EF4-FFF2-40B4-BE49-F238E27FC236}">
                  <a16:creationId xmlns:a16="http://schemas.microsoft.com/office/drawing/2014/main" id="{1BF5E796-8A50-586E-B4FF-A402CBCC112E}"/>
                </a:ext>
              </a:extLst>
            </p:cNvPr>
            <p:cNvCxnSpPr>
              <a:cxnSpLocks/>
              <a:stCxn id="20" idx="1"/>
              <a:endCxn id="13" idx="2"/>
            </p:cNvCxnSpPr>
            <p:nvPr/>
          </p:nvCxnSpPr>
          <p:spPr>
            <a:xfrm rot="10800000" flipH="1" flipV="1">
              <a:off x="2277225" y="1595595"/>
              <a:ext cx="160434" cy="1931348"/>
            </a:xfrm>
            <a:prstGeom prst="curvedConnector3">
              <a:avLst>
                <a:gd name="adj1" fmla="val -142489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Verbinder: gekrümmt 62">
              <a:extLst>
                <a:ext uri="{FF2B5EF4-FFF2-40B4-BE49-F238E27FC236}">
                  <a16:creationId xmlns:a16="http://schemas.microsoft.com/office/drawing/2014/main" id="{CF6AC6D5-0022-D415-5D32-44B02F4467AE}"/>
                </a:ext>
              </a:extLst>
            </p:cNvPr>
            <p:cNvCxnSpPr>
              <a:cxnSpLocks/>
              <a:stCxn id="20" idx="1"/>
              <a:endCxn id="14" idx="2"/>
            </p:cNvCxnSpPr>
            <p:nvPr/>
          </p:nvCxnSpPr>
          <p:spPr>
            <a:xfrm rot="10800000" flipH="1" flipV="1">
              <a:off x="2277225" y="1595595"/>
              <a:ext cx="160434" cy="2865718"/>
            </a:xfrm>
            <a:prstGeom prst="curvedConnector3">
              <a:avLst>
                <a:gd name="adj1" fmla="val -142489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88AE206E-E6AD-F662-69BC-76F2F3FA89F3}"/>
                </a:ext>
              </a:extLst>
            </p:cNvPr>
            <p:cNvCxnSpPr>
              <a:cxnSpLocks/>
              <a:stCxn id="21" idx="4"/>
              <a:endCxn id="27" idx="1"/>
            </p:cNvCxnSpPr>
            <p:nvPr/>
          </p:nvCxnSpPr>
          <p:spPr>
            <a:xfrm>
              <a:off x="4057909" y="1595595"/>
              <a:ext cx="1340682" cy="93437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hteck 144">
            <a:extLst>
              <a:ext uri="{FF2B5EF4-FFF2-40B4-BE49-F238E27FC236}">
                <a16:creationId xmlns:a16="http://schemas.microsoft.com/office/drawing/2014/main" id="{77EA857A-9E65-7C1E-E077-83F70DFCD6D7}"/>
              </a:ext>
            </a:extLst>
          </p:cNvPr>
          <p:cNvSpPr/>
          <p:nvPr/>
        </p:nvSpPr>
        <p:spPr>
          <a:xfrm>
            <a:off x="1678815" y="12381460"/>
            <a:ext cx="15808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Step1</a:t>
            </a:r>
            <a:endParaRPr lang="de-DE" altLang="zh-C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C37E0340-80B5-C882-B01F-5C4CFF8BD8A4}"/>
              </a:ext>
            </a:extLst>
          </p:cNvPr>
          <p:cNvSpPr/>
          <p:nvPr/>
        </p:nvSpPr>
        <p:spPr>
          <a:xfrm>
            <a:off x="4187481" y="12379451"/>
            <a:ext cx="15808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Step2</a:t>
            </a:r>
            <a:endParaRPr lang="de-DE" altLang="zh-C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5E946F73-9849-61D8-4548-6ED514148EDD}"/>
              </a:ext>
            </a:extLst>
          </p:cNvPr>
          <p:cNvSpPr/>
          <p:nvPr/>
        </p:nvSpPr>
        <p:spPr>
          <a:xfrm>
            <a:off x="6976893" y="12379451"/>
            <a:ext cx="15808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Step3</a:t>
            </a:r>
            <a:endParaRPr lang="de-DE" altLang="zh-C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D7C073D-0826-9BF8-38EF-62737A4CEEA9}"/>
              </a:ext>
            </a:extLst>
          </p:cNvPr>
          <p:cNvSpPr/>
          <p:nvPr/>
        </p:nvSpPr>
        <p:spPr>
          <a:xfrm>
            <a:off x="10724931" y="12379451"/>
            <a:ext cx="29498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Next Phase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B9BBCB02-789D-DEAD-505D-CBC1B2E72FA5}"/>
              </a:ext>
            </a:extLst>
          </p:cNvPr>
          <p:cNvSpPr/>
          <p:nvPr/>
        </p:nvSpPr>
        <p:spPr>
          <a:xfrm>
            <a:off x="17050903" y="7292171"/>
            <a:ext cx="4872036" cy="93358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54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Get tiebreaker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A01211C-9FFB-10A5-A5C6-337E53AFBA67}"/>
              </a:ext>
            </a:extLst>
          </p:cNvPr>
          <p:cNvSpPr/>
          <p:nvPr/>
        </p:nvSpPr>
        <p:spPr>
          <a:xfrm>
            <a:off x="17050903" y="8899874"/>
            <a:ext cx="4872036" cy="93358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Get Majority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232348A-21E7-E879-AAF3-52393368EC90}"/>
              </a:ext>
            </a:extLst>
          </p:cNvPr>
          <p:cNvSpPr/>
          <p:nvPr/>
        </p:nvSpPr>
        <p:spPr>
          <a:xfrm>
            <a:off x="17050903" y="10575703"/>
            <a:ext cx="4872036" cy="93358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5400" dirty="0">
                <a:solidFill>
                  <a:schemeClr val="tx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Update value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EC8A7F11-ECA5-4531-EBB4-FF7D37B3488B}"/>
              </a:ext>
            </a:extLst>
          </p:cNvPr>
          <p:cNvCxnSpPr>
            <a:stCxn id="149" idx="2"/>
            <a:endCxn id="150" idx="0"/>
          </p:cNvCxnSpPr>
          <p:nvPr/>
        </p:nvCxnSpPr>
        <p:spPr>
          <a:xfrm>
            <a:off x="19486921" y="8225760"/>
            <a:ext cx="0" cy="674114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13A0B08-00AC-F311-9BC3-BA351C9DB46B}"/>
              </a:ext>
            </a:extLst>
          </p:cNvPr>
          <p:cNvCxnSpPr>
            <a:cxnSpLocks/>
            <a:stCxn id="150" idx="2"/>
            <a:endCxn id="151" idx="0"/>
          </p:cNvCxnSpPr>
          <p:nvPr/>
        </p:nvCxnSpPr>
        <p:spPr>
          <a:xfrm>
            <a:off x="19486921" y="9833463"/>
            <a:ext cx="0" cy="74224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7" name="Rechteck 156">
            <a:extLst>
              <a:ext uri="{FF2B5EF4-FFF2-40B4-BE49-F238E27FC236}">
                <a16:creationId xmlns:a16="http://schemas.microsoft.com/office/drawing/2014/main" id="{3EAEFAFB-8B40-EADE-B1B4-C907A29A569F}"/>
              </a:ext>
            </a:extLst>
          </p:cNvPr>
          <p:cNvSpPr/>
          <p:nvPr/>
        </p:nvSpPr>
        <p:spPr>
          <a:xfrm>
            <a:off x="15158925" y="7408766"/>
            <a:ext cx="15808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Step1</a:t>
            </a:r>
            <a:endParaRPr lang="de-DE" altLang="zh-C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5E0EE74-7789-0823-B583-12F59CD6DBB8}"/>
              </a:ext>
            </a:extLst>
          </p:cNvPr>
          <p:cNvSpPr/>
          <p:nvPr/>
        </p:nvSpPr>
        <p:spPr>
          <a:xfrm>
            <a:off x="15159983" y="9012725"/>
            <a:ext cx="15808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Step2</a:t>
            </a:r>
            <a:endParaRPr lang="de-DE" altLang="zh-C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69AC57B3-0C1C-2911-266C-8A72168B5250}"/>
              </a:ext>
            </a:extLst>
          </p:cNvPr>
          <p:cNvSpPr/>
          <p:nvPr/>
        </p:nvSpPr>
        <p:spPr>
          <a:xfrm>
            <a:off x="15158925" y="10667752"/>
            <a:ext cx="15808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altLang="zh-C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Step3</a:t>
            </a:r>
            <a:endParaRPr lang="de-DE" altLang="zh-C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06167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emost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Demostration</a:t>
            </a:r>
          </a:p>
        </p:txBody>
      </p:sp>
      <p:sp>
        <p:nvSpPr>
          <p:cNvPr id="2" name="Broadcast">
            <a:extLst>
              <a:ext uri="{FF2B5EF4-FFF2-40B4-BE49-F238E27FC236}">
                <a16:creationId xmlns:a16="http://schemas.microsoft.com/office/drawing/2014/main" id="{9ECE78C5-0DB3-BD76-D9EB-1E17E64BBD00}"/>
              </a:ext>
            </a:extLst>
          </p:cNvPr>
          <p:cNvSpPr txBox="1">
            <a:spLocks/>
          </p:cNvSpPr>
          <p:nvPr/>
        </p:nvSpPr>
        <p:spPr>
          <a:xfrm>
            <a:off x="913803" y="2556914"/>
            <a:ext cx="6229948" cy="3292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sz="5400" dirty="0"/>
              <a:t>System Layout: </a:t>
            </a:r>
          </a:p>
          <a:p>
            <a:pPr marL="0" indent="0" hangingPunct="1">
              <a:buNone/>
            </a:pPr>
            <a:r>
              <a:rPr lang="en-US" sz="5400" dirty="0"/>
              <a:t>   4-servers</a:t>
            </a:r>
          </a:p>
          <a:p>
            <a:pPr marL="0" indent="0" hangingPunct="1">
              <a:buNone/>
            </a:pPr>
            <a:r>
              <a:rPr lang="en-US" sz="5400" dirty="0"/>
              <a:t>   4-Clients</a:t>
            </a:r>
          </a:p>
        </p:txBody>
      </p:sp>
      <p:graphicFrame>
        <p:nvGraphicFramePr>
          <p:cNvPr id="4" name="Tabelle 35">
            <a:extLst>
              <a:ext uri="{FF2B5EF4-FFF2-40B4-BE49-F238E27FC236}">
                <a16:creationId xmlns:a16="http://schemas.microsoft.com/office/drawing/2014/main" id="{55B81213-C639-A83F-3293-D995C9DE0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06116"/>
              </p:ext>
            </p:extLst>
          </p:nvPr>
        </p:nvGraphicFramePr>
        <p:xfrm>
          <a:off x="12986740" y="2254803"/>
          <a:ext cx="9565021" cy="87037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66924">
                  <a:extLst>
                    <a:ext uri="{9D8B030D-6E8A-4147-A177-3AD203B41FA5}">
                      <a16:colId xmlns:a16="http://schemas.microsoft.com/office/drawing/2014/main" val="3224942333"/>
                    </a:ext>
                  </a:extLst>
                </a:gridCol>
                <a:gridCol w="2728912">
                  <a:extLst>
                    <a:ext uri="{9D8B030D-6E8A-4147-A177-3AD203B41FA5}">
                      <a16:colId xmlns:a16="http://schemas.microsoft.com/office/drawing/2014/main" val="1036603227"/>
                    </a:ext>
                  </a:extLst>
                </a:gridCol>
                <a:gridCol w="4769185">
                  <a:extLst>
                    <a:ext uri="{9D8B030D-6E8A-4147-A177-3AD203B41FA5}">
                      <a16:colId xmlns:a16="http://schemas.microsoft.com/office/drawing/2014/main" val="1782319088"/>
                    </a:ext>
                  </a:extLst>
                </a:gridCol>
              </a:tblGrid>
              <a:tr h="930318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ID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PC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PORT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4259097548"/>
                  </a:ext>
                </a:extLst>
              </a:tr>
              <a:tr h="977582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10000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914357271"/>
                  </a:ext>
                </a:extLst>
              </a:tr>
              <a:tr h="977582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10010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877249333"/>
                  </a:ext>
                </a:extLst>
              </a:tr>
              <a:tr h="977582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10020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90801550"/>
                  </a:ext>
                </a:extLst>
              </a:tr>
              <a:tr h="930318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10030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1082659908"/>
                  </a:ext>
                </a:extLst>
              </a:tr>
              <a:tr h="977582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5720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100510378"/>
                  </a:ext>
                </a:extLst>
              </a:tr>
              <a:tr h="977582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5710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4235580934"/>
                  </a:ext>
                </a:extLst>
              </a:tr>
              <a:tr h="977582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7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5730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1838427567"/>
                  </a:ext>
                </a:extLst>
              </a:tr>
              <a:tr h="977582"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8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tc>
                  <a:txBody>
                    <a:bodyPr/>
                    <a:lstStyle/>
                    <a:p>
                      <a:r>
                        <a:rPr lang="en-US" altLang="zh-CN" sz="3600" dirty="0"/>
                        <a:t>5740</a:t>
                      </a:r>
                      <a:endParaRPr lang="zh-CN" altLang="en-US" sz="3600" dirty="0"/>
                    </a:p>
                  </a:txBody>
                  <a:tcPr marL="191868" marR="191868" marT="95934" marB="95934"/>
                </a:tc>
                <a:extLst>
                  <a:ext uri="{0D108BD9-81ED-4DB2-BD59-A6C34878D82A}">
                    <a16:rowId xmlns:a16="http://schemas.microsoft.com/office/drawing/2014/main" val="3812454522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755FE863-E67E-C7D5-37B8-EA8E4078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03" y="6280339"/>
            <a:ext cx="11009889" cy="317186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6F7B6-BF8F-69C0-EB69-F3A3F674F2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77"/>
          <a:stretch/>
        </p:blipFill>
        <p:spPr>
          <a:xfrm>
            <a:off x="913803" y="9882809"/>
            <a:ext cx="9095869" cy="33165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creenshot 2023-01-25 at 21.47.14.png" descr="Screenshot 2023-01-25 at 21.47.14.png"/>
          <p:cNvPicPr>
            <a:picLocks noChangeAspect="1"/>
          </p:cNvPicPr>
          <p:nvPr/>
        </p:nvPicPr>
        <p:blipFill>
          <a:blip r:embed="rId2">
            <a:alphaModFix amt="41067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9702" b="4562"/>
          <a:stretch>
            <a:fillRect/>
          </a:stretch>
        </p:blipFill>
        <p:spPr>
          <a:xfrm>
            <a:off x="76795" y="-45046"/>
            <a:ext cx="24230234" cy="1380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153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8478" y="15372"/>
                </a:moveTo>
                <a:cubicBezTo>
                  <a:pt x="18501" y="15366"/>
                  <a:pt x="18525" y="15383"/>
                  <a:pt x="18538" y="15421"/>
                </a:cubicBezTo>
                <a:cubicBezTo>
                  <a:pt x="18556" y="15470"/>
                  <a:pt x="18547" y="15536"/>
                  <a:pt x="18519" y="15567"/>
                </a:cubicBezTo>
                <a:cubicBezTo>
                  <a:pt x="18491" y="15597"/>
                  <a:pt x="18453" y="15582"/>
                  <a:pt x="18436" y="15532"/>
                </a:cubicBezTo>
                <a:cubicBezTo>
                  <a:pt x="18418" y="15483"/>
                  <a:pt x="18427" y="15417"/>
                  <a:pt x="18456" y="15386"/>
                </a:cubicBezTo>
                <a:cubicBezTo>
                  <a:pt x="18463" y="15379"/>
                  <a:pt x="18470" y="15374"/>
                  <a:pt x="18478" y="1537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6" name="Q &amp; A"/>
          <p:cNvSpPr txBox="1">
            <a:spLocks noGrp="1"/>
          </p:cNvSpPr>
          <p:nvPr>
            <p:ph type="title"/>
          </p:nvPr>
        </p:nvSpPr>
        <p:spPr>
          <a:xfrm>
            <a:off x="1206412" y="6141418"/>
            <a:ext cx="21971000" cy="143316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/>
          </a:lstStyle>
          <a:p>
            <a:r>
              <a:rPr sz="11500" dirty="0"/>
              <a:t>Q &amp; A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273</Words>
  <Application>Microsoft Office PowerPoint</Application>
  <PresentationFormat>Benutzerdefiniert</PresentationFormat>
  <Paragraphs>140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Helvetica Neue</vt:lpstr>
      <vt:lpstr>Helvetica Neue Medium</vt:lpstr>
      <vt:lpstr>Arial</vt:lpstr>
      <vt:lpstr>20_BasicBlack</vt:lpstr>
      <vt:lpstr>PowerPoint-Präsentation</vt:lpstr>
      <vt:lpstr>System Architecture</vt:lpstr>
      <vt:lpstr>Implementation</vt:lpstr>
      <vt:lpstr>Implementation</vt:lpstr>
      <vt:lpstr>Fault tolerance</vt:lpstr>
      <vt:lpstr>Dynamic Discovery</vt:lpstr>
      <vt:lpstr>Byzantine Agreement</vt:lpstr>
      <vt:lpstr>Demostration</vt:lpstr>
      <vt:lpstr>Q &amp; 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Ye Yun</cp:lastModifiedBy>
  <cp:revision>34</cp:revision>
  <dcterms:modified xsi:type="dcterms:W3CDTF">2023-01-30T15:00:04Z</dcterms:modified>
</cp:coreProperties>
</file>