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</p:sldIdLst>
  <p:sldSz cx="12192000" cy="16256000"/>
  <p:notesSz cx="7315200" cy="9601200"/>
  <p:defaultTextStyle>
    <a:defPPr>
      <a:defRPr lang="en-US"/>
    </a:defPPr>
    <a:lvl1pPr marL="0" algn="l" defTabSz="9137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858" algn="l" defTabSz="9137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718" algn="l" defTabSz="9137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576" algn="l" defTabSz="9137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436" algn="l" defTabSz="9137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296" algn="l" defTabSz="9137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155" algn="l" defTabSz="9137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015" algn="l" defTabSz="9137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4871" algn="l" defTabSz="9137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BA00"/>
    <a:srgbClr val="00549E"/>
    <a:srgbClr val="009345"/>
    <a:srgbClr val="E12F29"/>
    <a:srgbClr val="08386D"/>
    <a:srgbClr val="FF0000"/>
    <a:srgbClr val="FCFCFC"/>
    <a:srgbClr val="F9F9F9"/>
    <a:srgbClr val="7DB901"/>
    <a:srgbClr val="2E5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2" autoAdjust="0"/>
    <p:restoredTop sz="93671" autoAdjust="0"/>
  </p:normalViewPr>
  <p:slideViewPr>
    <p:cSldViewPr snapToGrid="0">
      <p:cViewPr varScale="1">
        <p:scale>
          <a:sx n="40" d="100"/>
          <a:sy n="40" d="100"/>
        </p:scale>
        <p:origin x="2430" y="102"/>
      </p:cViewPr>
      <p:guideLst>
        <p:guide orient="horz" pos="512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552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3"/>
            <a:ext cx="3169920" cy="481727"/>
          </a:xfrm>
          <a:prstGeom prst="rect">
            <a:avLst/>
          </a:prstGeom>
        </p:spPr>
        <p:txBody>
          <a:bodyPr vert="horz" lIns="96446" tIns="48221" rIns="96446" bIns="4822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97" y="13"/>
            <a:ext cx="3169920" cy="481727"/>
          </a:xfrm>
          <a:prstGeom prst="rect">
            <a:avLst/>
          </a:prstGeom>
        </p:spPr>
        <p:txBody>
          <a:bodyPr vert="horz" lIns="96446" tIns="48221" rIns="96446" bIns="48221" rtlCol="0"/>
          <a:lstStyle>
            <a:lvl1pPr algn="r">
              <a:defRPr sz="1300"/>
            </a:lvl1pPr>
          </a:lstStyle>
          <a:p>
            <a:fld id="{D5D9EC61-01A9-4662-A1D0-EDEE5A56F0E4}" type="datetimeFigureOut">
              <a:rPr lang="en-US" smtClean="0"/>
              <a:t>2/23/2020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43163" y="1200150"/>
            <a:ext cx="24288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46" tIns="48221" rIns="96446" bIns="4822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8" y="4620594"/>
            <a:ext cx="5852159" cy="3780473"/>
          </a:xfrm>
          <a:prstGeom prst="rect">
            <a:avLst/>
          </a:prstGeom>
        </p:spPr>
        <p:txBody>
          <a:bodyPr vert="horz" lIns="96446" tIns="48221" rIns="96446" bIns="4822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87"/>
            <a:ext cx="3169920" cy="481727"/>
          </a:xfrm>
          <a:prstGeom prst="rect">
            <a:avLst/>
          </a:prstGeom>
        </p:spPr>
        <p:txBody>
          <a:bodyPr vert="horz" lIns="96446" tIns="48221" rIns="96446" bIns="4822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97" y="9119487"/>
            <a:ext cx="3169920" cy="481727"/>
          </a:xfrm>
          <a:prstGeom prst="rect">
            <a:avLst/>
          </a:prstGeom>
        </p:spPr>
        <p:txBody>
          <a:bodyPr vert="horz" lIns="96446" tIns="48221" rIns="96446" bIns="48221" rtlCol="0" anchor="b"/>
          <a:lstStyle>
            <a:lvl1pPr algn="r">
              <a:defRPr sz="1300"/>
            </a:lvl1pPr>
          </a:lstStyle>
          <a:p>
            <a:fld id="{800843B1-1C9D-4D4C-B1FE-15964AFE39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79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343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1pPr>
    <a:lvl2pPr marL="456673" algn="l" defTabSz="913343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2pPr>
    <a:lvl3pPr marL="913343" algn="l" defTabSz="913343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3pPr>
    <a:lvl4pPr marL="1370011" algn="l" defTabSz="913343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4pPr>
    <a:lvl5pPr marL="1826684" algn="l" defTabSz="913343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5pPr>
    <a:lvl6pPr marL="2283355" algn="l" defTabSz="913343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6pPr>
    <a:lvl7pPr marL="2740025" algn="l" defTabSz="913343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7pPr>
    <a:lvl8pPr marL="3196695" algn="l" defTabSz="913343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8pPr>
    <a:lvl9pPr marL="3653365" algn="l" defTabSz="913343" rtl="0" eaLnBrk="1" latinLnBrk="0" hangingPunct="1">
      <a:defRPr sz="11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26"/>
            <a:ext cx="10363200" cy="5659495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7"/>
            <a:ext cx="9144000" cy="392476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38" indent="0" algn="ctr">
              <a:buNone/>
              <a:defRPr sz="2667"/>
            </a:lvl2pPr>
            <a:lvl3pPr marL="1219275" indent="0" algn="ctr">
              <a:buNone/>
              <a:defRPr sz="2400"/>
            </a:lvl3pPr>
            <a:lvl4pPr marL="1828910" indent="0" algn="ctr">
              <a:buNone/>
              <a:defRPr sz="2133"/>
            </a:lvl4pPr>
            <a:lvl5pPr marL="2438546" indent="0" algn="ctr">
              <a:buNone/>
              <a:defRPr sz="2133"/>
            </a:lvl5pPr>
            <a:lvl6pPr marL="3048186" indent="0" algn="ctr">
              <a:buNone/>
              <a:defRPr sz="2133"/>
            </a:lvl6pPr>
            <a:lvl7pPr marL="3657820" indent="0" algn="ctr">
              <a:buNone/>
              <a:defRPr sz="2133"/>
            </a:lvl7pPr>
            <a:lvl8pPr marL="4267456" indent="0" algn="ctr">
              <a:buNone/>
              <a:defRPr sz="2133"/>
            </a:lvl8pPr>
            <a:lvl9pPr marL="4877091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E6D-7741-480B-B841-8811375D2B75}" type="datetimeFigureOut">
              <a:rPr lang="en-US" smtClean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D90C-5312-4748-B0D1-423868D3AF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0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E6D-7741-480B-B841-8811375D2B75}" type="datetimeFigureOut">
              <a:rPr lang="en-US" smtClean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D90C-5312-4748-B0D1-423868D3AF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6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7"/>
            <a:ext cx="2628900" cy="137762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7"/>
            <a:ext cx="7734300" cy="137762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E6D-7741-480B-B841-8811375D2B75}" type="datetimeFigureOut">
              <a:rPr lang="en-US" smtClean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D90C-5312-4748-B0D1-423868D3AF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2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E6D-7741-480B-B841-8811375D2B75}" type="datetimeFigureOut">
              <a:rPr lang="en-US" smtClean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D90C-5312-4748-B0D1-423868D3AF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1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3" y="4052719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3" y="10878742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638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27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91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54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818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82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45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7091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E6D-7741-480B-B841-8811375D2B75}" type="datetimeFigureOut">
              <a:rPr lang="en-US" smtClean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D90C-5312-4748-B0D1-423868D3AF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7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4327409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4327409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E6D-7741-480B-B841-8811375D2B75}" type="datetimeFigureOut">
              <a:rPr lang="en-US" smtClean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D90C-5312-4748-B0D1-423868D3AF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4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865488"/>
            <a:ext cx="10515600" cy="3142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04" y="3984982"/>
            <a:ext cx="5157787" cy="195297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38" indent="0">
              <a:buNone/>
              <a:defRPr sz="2667" b="1"/>
            </a:lvl2pPr>
            <a:lvl3pPr marL="1219275" indent="0">
              <a:buNone/>
              <a:defRPr sz="2400" b="1"/>
            </a:lvl3pPr>
            <a:lvl4pPr marL="1828910" indent="0">
              <a:buNone/>
              <a:defRPr sz="2133" b="1"/>
            </a:lvl4pPr>
            <a:lvl5pPr marL="2438546" indent="0">
              <a:buNone/>
              <a:defRPr sz="2133" b="1"/>
            </a:lvl5pPr>
            <a:lvl6pPr marL="3048186" indent="0">
              <a:buNone/>
              <a:defRPr sz="2133" b="1"/>
            </a:lvl6pPr>
            <a:lvl7pPr marL="3657820" indent="0">
              <a:buNone/>
              <a:defRPr sz="2133" b="1"/>
            </a:lvl7pPr>
            <a:lvl8pPr marL="4267456" indent="0">
              <a:buNone/>
              <a:defRPr sz="2133" b="1"/>
            </a:lvl8pPr>
            <a:lvl9pPr marL="4877091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04" y="5937965"/>
            <a:ext cx="5157787" cy="8733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3984982"/>
            <a:ext cx="5183188" cy="195297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38" indent="0">
              <a:buNone/>
              <a:defRPr sz="2667" b="1"/>
            </a:lvl2pPr>
            <a:lvl3pPr marL="1219275" indent="0">
              <a:buNone/>
              <a:defRPr sz="2400" b="1"/>
            </a:lvl3pPr>
            <a:lvl4pPr marL="1828910" indent="0">
              <a:buNone/>
              <a:defRPr sz="2133" b="1"/>
            </a:lvl4pPr>
            <a:lvl5pPr marL="2438546" indent="0">
              <a:buNone/>
              <a:defRPr sz="2133" b="1"/>
            </a:lvl5pPr>
            <a:lvl6pPr marL="3048186" indent="0">
              <a:buNone/>
              <a:defRPr sz="2133" b="1"/>
            </a:lvl6pPr>
            <a:lvl7pPr marL="3657820" indent="0">
              <a:buNone/>
              <a:defRPr sz="2133" b="1"/>
            </a:lvl7pPr>
            <a:lvl8pPr marL="4267456" indent="0">
              <a:buNone/>
              <a:defRPr sz="2133" b="1"/>
            </a:lvl8pPr>
            <a:lvl9pPr marL="4877091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5937965"/>
            <a:ext cx="5183188" cy="8733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E6D-7741-480B-B841-8811375D2B75}" type="datetimeFigureOut">
              <a:rPr lang="en-US" smtClean="0"/>
              <a:t>2/23/2020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D90C-5312-4748-B0D1-423868D3AF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E6D-7741-480B-B841-8811375D2B75}" type="datetimeFigureOut">
              <a:rPr lang="en-US" smtClean="0"/>
              <a:t>2/23/2020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D90C-5312-4748-B0D1-423868D3AF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1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E6D-7741-480B-B841-8811375D2B75}" type="datetimeFigureOut">
              <a:rPr lang="en-US" smtClean="0"/>
              <a:t>2/23/2020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D90C-5312-4748-B0D1-423868D3AF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8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1083734"/>
            <a:ext cx="3932236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9" y="2340568"/>
            <a:ext cx="6172201" cy="1155229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4876812"/>
            <a:ext cx="3932236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638" indent="0">
              <a:buNone/>
              <a:defRPr sz="1867"/>
            </a:lvl2pPr>
            <a:lvl3pPr marL="1219275" indent="0">
              <a:buNone/>
              <a:defRPr sz="1600"/>
            </a:lvl3pPr>
            <a:lvl4pPr marL="1828910" indent="0">
              <a:buNone/>
              <a:defRPr sz="1333"/>
            </a:lvl4pPr>
            <a:lvl5pPr marL="2438546" indent="0">
              <a:buNone/>
              <a:defRPr sz="1333"/>
            </a:lvl5pPr>
            <a:lvl6pPr marL="3048186" indent="0">
              <a:buNone/>
              <a:defRPr sz="1333"/>
            </a:lvl6pPr>
            <a:lvl7pPr marL="3657820" indent="0">
              <a:buNone/>
              <a:defRPr sz="1333"/>
            </a:lvl7pPr>
            <a:lvl8pPr marL="4267456" indent="0">
              <a:buNone/>
              <a:defRPr sz="1333"/>
            </a:lvl8pPr>
            <a:lvl9pPr marL="4877091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E6D-7741-480B-B841-8811375D2B75}" type="datetimeFigureOut">
              <a:rPr lang="en-US" smtClean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D90C-5312-4748-B0D1-423868D3AF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5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1083734"/>
            <a:ext cx="3932236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99" y="2340568"/>
            <a:ext cx="6172201" cy="1155229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638" indent="0">
              <a:buNone/>
              <a:defRPr sz="3733"/>
            </a:lvl2pPr>
            <a:lvl3pPr marL="1219275" indent="0">
              <a:buNone/>
              <a:defRPr sz="3200"/>
            </a:lvl3pPr>
            <a:lvl4pPr marL="1828910" indent="0">
              <a:buNone/>
              <a:defRPr sz="2667"/>
            </a:lvl4pPr>
            <a:lvl5pPr marL="2438546" indent="0">
              <a:buNone/>
              <a:defRPr sz="2667"/>
            </a:lvl5pPr>
            <a:lvl6pPr marL="3048186" indent="0">
              <a:buNone/>
              <a:defRPr sz="2667"/>
            </a:lvl6pPr>
            <a:lvl7pPr marL="3657820" indent="0">
              <a:buNone/>
              <a:defRPr sz="2667"/>
            </a:lvl7pPr>
            <a:lvl8pPr marL="4267456" indent="0">
              <a:buNone/>
              <a:defRPr sz="2667"/>
            </a:lvl8pPr>
            <a:lvl9pPr marL="4877091" indent="0">
              <a:buNone/>
              <a:defRPr sz="2667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4876812"/>
            <a:ext cx="3932236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638" indent="0">
              <a:buNone/>
              <a:defRPr sz="1867"/>
            </a:lvl2pPr>
            <a:lvl3pPr marL="1219275" indent="0">
              <a:buNone/>
              <a:defRPr sz="1600"/>
            </a:lvl3pPr>
            <a:lvl4pPr marL="1828910" indent="0">
              <a:buNone/>
              <a:defRPr sz="1333"/>
            </a:lvl4pPr>
            <a:lvl5pPr marL="2438546" indent="0">
              <a:buNone/>
              <a:defRPr sz="1333"/>
            </a:lvl5pPr>
            <a:lvl6pPr marL="3048186" indent="0">
              <a:buNone/>
              <a:defRPr sz="1333"/>
            </a:lvl6pPr>
            <a:lvl7pPr marL="3657820" indent="0">
              <a:buNone/>
              <a:defRPr sz="1333"/>
            </a:lvl7pPr>
            <a:lvl8pPr marL="4267456" indent="0">
              <a:buNone/>
              <a:defRPr sz="1333"/>
            </a:lvl8pPr>
            <a:lvl9pPr marL="4877091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E6D-7741-480B-B841-8811375D2B75}" type="datetimeFigureOut">
              <a:rPr lang="en-US" smtClean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D90C-5312-4748-B0D1-423868D3AF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54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5" y="865488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5" y="4327409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15066909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91E6D-7741-480B-B841-8811375D2B75}" type="datetimeFigureOut">
              <a:rPr lang="en-US" smtClean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5" y="15066909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15066909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ED90C-5312-4748-B0D1-423868D3AF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40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275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17" indent="-304817" algn="l" defTabSz="1219275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455" indent="-304817" algn="l" defTabSz="121927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94" indent="-304817" algn="l" defTabSz="121927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728" indent="-304817" algn="l" defTabSz="121927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364" indent="-304817" algn="l" defTabSz="121927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001" indent="-304817" algn="l" defTabSz="121927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638" indent="-304817" algn="l" defTabSz="121927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274" indent="-304817" algn="l" defTabSz="121927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909" indent="-304817" algn="l" defTabSz="121927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7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8" algn="l" defTabSz="121927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75" algn="l" defTabSz="121927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910" algn="l" defTabSz="121927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46" algn="l" defTabSz="121927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86" algn="l" defTabSz="121927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820" algn="l" defTabSz="121927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56" algn="l" defTabSz="121927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91" algn="l" defTabSz="121927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7A1992C-5205-496F-9924-7DE2DAA9810A}"/>
              </a:ext>
            </a:extLst>
          </p:cNvPr>
          <p:cNvSpPr/>
          <p:nvPr/>
        </p:nvSpPr>
        <p:spPr>
          <a:xfrm>
            <a:off x="6928" y="7403700"/>
            <a:ext cx="12192000" cy="9088284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20" dirty="0"/>
              <a:t>APPENDIX A................................................................Project Charter</a:t>
            </a:r>
          </a:p>
          <a:p>
            <a:r>
              <a:rPr lang="en-US" sz="1020" dirty="0"/>
              <a:t>APPENDIX B.................................. Statement of Requirements Table</a:t>
            </a:r>
          </a:p>
          <a:p>
            <a:r>
              <a:rPr lang="en-US" sz="1020" dirty="0"/>
              <a:t>APPENDIX C.........................................................Power/Interest Grid</a:t>
            </a:r>
          </a:p>
          <a:p>
            <a:r>
              <a:rPr lang="en-US" sz="1020" dirty="0"/>
              <a:t>APPENDIX C.....................................................Change Request Form</a:t>
            </a:r>
          </a:p>
          <a:p>
            <a:r>
              <a:rPr lang="en-US" sz="1020" dirty="0"/>
              <a:t>APPENDIX C.....................................................Change Request Form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40357" y="6654698"/>
            <a:ext cx="10244759" cy="3540008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/>
            <a:r>
              <a:rPr lang="pl-PL" sz="8601" b="1" dirty="0">
                <a:solidFill>
                  <a:srgbClr val="00549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Metadata</a:t>
            </a:r>
            <a:r>
              <a:rPr lang="pl-PL" sz="10601" dirty="0">
                <a:solidFill>
                  <a:srgbClr val="00549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algn="r"/>
            <a:r>
              <a:rPr lang="pl-PL" sz="8601" b="1" dirty="0">
                <a:solidFill>
                  <a:srgbClr val="00549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Report</a:t>
            </a:r>
          </a:p>
          <a:p>
            <a:pPr algn="r"/>
            <a:r>
              <a:rPr lang="pl-PL" sz="3202" b="1" dirty="0">
                <a:solidFill>
                  <a:srgbClr val="7DB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Lukasz Malucha</a:t>
            </a:r>
            <a:endParaRPr lang="en-US" sz="3202" b="1" dirty="0">
              <a:solidFill>
                <a:srgbClr val="7DBA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38685F8-CD8B-40C4-A5BA-D1446C28C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" y="30"/>
            <a:ext cx="12198928" cy="686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9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2A942E-49F8-4716-BA41-B247F397AAEC}"/>
              </a:ext>
            </a:extLst>
          </p:cNvPr>
          <p:cNvSpPr/>
          <p:nvPr/>
        </p:nvSpPr>
        <p:spPr>
          <a:xfrm>
            <a:off x="6928" y="7403705"/>
            <a:ext cx="12192000" cy="9088284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20" dirty="0"/>
              <a:t>APPENDIX A................................................................Project Charter</a:t>
            </a:r>
          </a:p>
          <a:p>
            <a:r>
              <a:rPr lang="en-US" sz="1020" dirty="0"/>
              <a:t>APPENDIX B.................................. Statement of Requirements Table</a:t>
            </a:r>
          </a:p>
          <a:p>
            <a:r>
              <a:rPr lang="en-US" sz="1020" dirty="0"/>
              <a:t>APPENDIX C.........................................................Power/Interest Grid</a:t>
            </a:r>
          </a:p>
          <a:p>
            <a:r>
              <a:rPr lang="en-US" sz="1020" dirty="0"/>
              <a:t>APPENDIX C.....................................................Change Request Form</a:t>
            </a:r>
          </a:p>
          <a:p>
            <a:r>
              <a:rPr lang="en-US" sz="1020" dirty="0"/>
              <a:t>APPENDIX C.....................................................Change Request Form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19F4A19-7C9C-480A-B0E2-C0777A6C2A48}"/>
              </a:ext>
            </a:extLst>
          </p:cNvPr>
          <p:cNvGrpSpPr/>
          <p:nvPr/>
        </p:nvGrpSpPr>
        <p:grpSpPr>
          <a:xfrm>
            <a:off x="318695" y="525718"/>
            <a:ext cx="11568546" cy="914400"/>
            <a:chOff x="318654" y="525715"/>
            <a:chExt cx="11568546" cy="914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57C654-D844-4A07-AB18-B59F5179DF49}"/>
                </a:ext>
              </a:extLst>
            </p:cNvPr>
            <p:cNvSpPr/>
            <p:nvPr/>
          </p:nvSpPr>
          <p:spPr>
            <a:xfrm>
              <a:off x="318654" y="525715"/>
              <a:ext cx="11568546" cy="914400"/>
            </a:xfrm>
            <a:prstGeom prst="rect">
              <a:avLst/>
            </a:prstGeom>
            <a:solidFill>
              <a:srgbClr val="00549E"/>
            </a:solidFill>
            <a:ln>
              <a:solidFill>
                <a:srgbClr val="0054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2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E401D7-8EB6-41C1-9B41-7D0DCAA095EB}"/>
                </a:ext>
              </a:extLst>
            </p:cNvPr>
            <p:cNvSpPr/>
            <p:nvPr/>
          </p:nvSpPr>
          <p:spPr>
            <a:xfrm>
              <a:off x="491838" y="660234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pl-PL" sz="3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METADATA REPORT</a:t>
              </a:r>
              <a:endParaRPr lang="en-US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2F79193-CED9-432F-8DC3-058FF8CB832A}"/>
              </a:ext>
            </a:extLst>
          </p:cNvPr>
          <p:cNvSpPr txBox="1"/>
          <p:nvPr/>
        </p:nvSpPr>
        <p:spPr>
          <a:xfrm>
            <a:off x="491855" y="1458295"/>
            <a:ext cx="11195339" cy="2628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3202" b="1" dirty="0">
                <a:solidFill>
                  <a:srgbClr val="7DBA00"/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report provides information obtained through the process of collection and analysis of Tech Comms documentation data from years 1955-2020. The report will mainly focus on metadata issues</a:t>
            </a:r>
            <a:r>
              <a:rPr lang="pl-PL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inconsistencies observed and their impact on Fluid Topics catalogue</a:t>
            </a:r>
            <a:r>
              <a:rPr lang="pl-PL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Knowledge Exchange project.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72B743-F2A9-47A5-8639-3AAF794613FF}"/>
              </a:ext>
            </a:extLst>
          </p:cNvPr>
          <p:cNvSpPr/>
          <p:nvPr/>
        </p:nvSpPr>
        <p:spPr>
          <a:xfrm>
            <a:off x="491864" y="4219202"/>
            <a:ext cx="11166764" cy="10615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3202" b="1" dirty="0">
                <a:solidFill>
                  <a:srgbClr val="7DBA00"/>
                </a:solidFill>
              </a:rPr>
              <a:t>DATETIME FIELDS</a:t>
            </a:r>
            <a:endParaRPr lang="pl-PL" sz="20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pl-PL" sz="2601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Various DateTime Formats</a:t>
            </a:r>
            <a:endParaRPr lang="pl-PL" sz="260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pl-PL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Among all the metadata categories, there are </a:t>
            </a:r>
            <a:r>
              <a:rPr lang="pl-PL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r>
              <a:rPr lang="pl-PL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datetime columns: meta_lastEdition, meta_lastPublication, meta_revised_modified and meta_created_date. Across those fields, date can be found in at least 6 different formats:</a:t>
            </a:r>
          </a:p>
          <a:p>
            <a:pPr marL="1257357" lvl="2" indent="-3429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07-17-2017  (mm-dd-yyyy)</a:t>
            </a:r>
          </a:p>
          <a:p>
            <a:pPr marL="1257357" lvl="2" indent="-3429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08/31/2012 (mm/dd/yyyy)</a:t>
            </a:r>
          </a:p>
          <a:p>
            <a:pPr marL="1257357" lvl="2" indent="-3429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19-09-2006 (dd-mm-yyyy)</a:t>
            </a:r>
          </a:p>
          <a:p>
            <a:pPr marL="1257357" lvl="2" indent="-3429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1999-08-11 (yyyy-mm-dd)</a:t>
            </a:r>
          </a:p>
          <a:p>
            <a:pPr marL="1257357" lvl="2" indent="-3429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2-5-2017 (d-m-yyyy)</a:t>
            </a:r>
          </a:p>
          <a:p>
            <a:pPr marL="1257357" lvl="2" indent="-3429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2020-01-30T16:19:36.557600 (yyyy-mm-ddTHH:MM:SS)</a:t>
            </a:r>
          </a:p>
          <a:p>
            <a:pPr lvl="1">
              <a:lnSpc>
                <a:spcPct val="150000"/>
              </a:lnSpc>
            </a:pPr>
            <a:endParaRPr lang="pl-PL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pl-PL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Impact:</a:t>
            </a:r>
          </a:p>
          <a:p>
            <a:pPr lvl="1">
              <a:lnSpc>
                <a:spcPct val="150000"/>
              </a:lnSpc>
            </a:pPr>
            <a:r>
              <a:rPr lang="pl-PL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Variety of data formats makes data aggregation by date (i.e. monthly report) impossible without applying custom function. It aslo has an impact on searchability by date.  </a:t>
            </a:r>
          </a:p>
          <a:p>
            <a:pPr lvl="1">
              <a:lnSpc>
                <a:spcPct val="150000"/>
              </a:lnSpc>
            </a:pPr>
            <a:endParaRPr lang="pl-PL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pl-PL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Suggestion:</a:t>
            </a:r>
          </a:p>
          <a:p>
            <a:pPr lvl="1">
              <a:lnSpc>
                <a:spcPct val="150000"/>
              </a:lnSpc>
            </a:pPr>
            <a:r>
              <a:rPr lang="pl-PL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Apply only one date format that is easily understandable across the globe:</a:t>
            </a:r>
          </a:p>
          <a:p>
            <a:pPr marL="800138" lvl="1" indent="-3429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YYYY-MM-DD</a:t>
            </a:r>
          </a:p>
          <a:p>
            <a:pPr marL="800138" lvl="1" indent="-3429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YY-MM-DD</a:t>
            </a:r>
          </a:p>
          <a:p>
            <a:pPr marL="800138" lvl="1" indent="-342916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20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00138" lvl="1" indent="-342916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20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41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26E0343-3639-48BF-B2AA-432399C485A8}"/>
              </a:ext>
            </a:extLst>
          </p:cNvPr>
          <p:cNvSpPr/>
          <p:nvPr/>
        </p:nvSpPr>
        <p:spPr>
          <a:xfrm>
            <a:off x="6928" y="7403705"/>
            <a:ext cx="12192000" cy="9088284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20" dirty="0"/>
              <a:t>APPENDIX A................................................................Project Charter</a:t>
            </a:r>
          </a:p>
          <a:p>
            <a:r>
              <a:rPr lang="en-US" sz="1020" dirty="0"/>
              <a:t>APPENDIX B.................................. Statement of Requirements Table</a:t>
            </a:r>
          </a:p>
          <a:p>
            <a:r>
              <a:rPr lang="en-US" sz="1020" dirty="0"/>
              <a:t>APPENDIX C.........................................................Power/Interest Grid</a:t>
            </a:r>
          </a:p>
          <a:p>
            <a:r>
              <a:rPr lang="en-US" sz="1020" dirty="0"/>
              <a:t>APPENDIX C.....................................................Change Request Form</a:t>
            </a:r>
          </a:p>
          <a:p>
            <a:r>
              <a:rPr lang="en-US" sz="1020" dirty="0"/>
              <a:t>APPENDIX C.....................................................Change Request Form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E401D7-8EB6-41C1-9B41-7D0DCAA095EB}"/>
              </a:ext>
            </a:extLst>
          </p:cNvPr>
          <p:cNvSpPr/>
          <p:nvPr/>
        </p:nvSpPr>
        <p:spPr>
          <a:xfrm>
            <a:off x="512628" y="8606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METADATA REPORT</a:t>
            </a:r>
            <a:endParaRPr lang="en-US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72B743-F2A9-47A5-8639-3AAF794613FF}"/>
              </a:ext>
            </a:extLst>
          </p:cNvPr>
          <p:cNvSpPr/>
          <p:nvPr/>
        </p:nvSpPr>
        <p:spPr>
          <a:xfrm>
            <a:off x="512625" y="1458230"/>
            <a:ext cx="11069781" cy="7379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3202" b="1" dirty="0">
                <a:solidFill>
                  <a:srgbClr val="7DBA00"/>
                </a:solidFill>
              </a:rPr>
              <a:t>SERIES FIELD</a:t>
            </a:r>
            <a:endParaRPr lang="pl-PL" sz="20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l-PL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Different Series Kept Together: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pl-PL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pl-PL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 series are listed together. Series may belong to different brands (as in example above) or to unrelated product lines.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endParaRPr lang="pl-PL" sz="20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pl-PL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Impact:</a:t>
            </a:r>
          </a:p>
          <a:p>
            <a:pPr lvl="1">
              <a:lnSpc>
                <a:spcPct val="150000"/>
              </a:lnSpc>
            </a:pPr>
            <a:r>
              <a:rPr lang="pl-PL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Keeping product series together is a missed opportunity for creation of valuable search criteria in the future. Issue also closely related to merging various brands into one field.</a:t>
            </a:r>
          </a:p>
          <a:p>
            <a:pPr lvl="1">
              <a:lnSpc>
                <a:spcPct val="150000"/>
              </a:lnSpc>
            </a:pPr>
            <a:endParaRPr lang="pl-PL" sz="20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pl-PL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Suggestion:</a:t>
            </a:r>
          </a:p>
          <a:p>
            <a:pPr lvl="1">
              <a:lnSpc>
                <a:spcPct val="150000"/>
              </a:lnSpc>
            </a:pPr>
            <a:r>
              <a:rPr lang="pl-PL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one record per product series. In a future it will allow to easier transform that metadata field into search criteria. </a:t>
            </a:r>
          </a:p>
          <a:p>
            <a:pPr lvl="1">
              <a:lnSpc>
                <a:spcPct val="150000"/>
              </a:lnSpc>
            </a:pPr>
            <a:endParaRPr lang="pl-PL" sz="20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FD51AD-2FC9-442C-B5BF-9691D87D1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34" y="3084760"/>
            <a:ext cx="9917966" cy="567769"/>
          </a:xfrm>
          <a:prstGeom prst="rect">
            <a:avLst/>
          </a:prstGeom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4E948FE-9AE2-4284-8CE0-B8493C2723B0}"/>
              </a:ext>
            </a:extLst>
          </p:cNvPr>
          <p:cNvSpPr/>
          <p:nvPr/>
        </p:nvSpPr>
        <p:spPr>
          <a:xfrm>
            <a:off x="512648" y="8754503"/>
            <a:ext cx="11166764" cy="6250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3202" b="1" dirty="0">
                <a:solidFill>
                  <a:srgbClr val="7DBA00"/>
                </a:solidFill>
              </a:rPr>
              <a:t>BRAND FIELD</a:t>
            </a:r>
            <a:endParaRPr lang="pl-PL" sz="20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l-PL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Different Brands Kept Together: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pl-PL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pl-PL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Various Product brands are listed together.</a:t>
            </a:r>
          </a:p>
          <a:p>
            <a:pPr lvl="1">
              <a:lnSpc>
                <a:spcPct val="150000"/>
              </a:lnSpc>
            </a:pPr>
            <a:endParaRPr lang="pl-PL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pl-PL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Impact:</a:t>
            </a:r>
          </a:p>
          <a:p>
            <a:pPr lvl="1">
              <a:lnSpc>
                <a:spcPct val="150000"/>
              </a:lnSpc>
            </a:pPr>
            <a:r>
              <a:rPr lang="pl-PL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Keeping different brands together adds difficulty when creating brand-specific page in Knowledge Exchange. </a:t>
            </a:r>
          </a:p>
          <a:p>
            <a:pPr lvl="1">
              <a:lnSpc>
                <a:spcPct val="150000"/>
              </a:lnSpc>
            </a:pPr>
            <a:endParaRPr lang="pl-PL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pl-PL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Suggestion:</a:t>
            </a:r>
          </a:p>
          <a:p>
            <a:pPr lvl="1">
              <a:lnSpc>
                <a:spcPct val="150000"/>
              </a:lnSpc>
            </a:pPr>
            <a:r>
              <a:rPr lang="pl-PL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one record per product brand. In a future it will allow to easier transform dataset into brand-specific pages in Knowledge Exchange.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59CCEC-C723-41B6-865D-7DBF1EA653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40" y="10058767"/>
            <a:ext cx="9521092" cy="78894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2BDA0F6-E720-4FF1-AE2B-055C40106A4F}"/>
              </a:ext>
            </a:extLst>
          </p:cNvPr>
          <p:cNvGrpSpPr/>
          <p:nvPr/>
        </p:nvGrpSpPr>
        <p:grpSpPr>
          <a:xfrm>
            <a:off x="318695" y="525718"/>
            <a:ext cx="11568546" cy="914400"/>
            <a:chOff x="318654" y="525715"/>
            <a:chExt cx="11568546" cy="9144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8B22109-5393-492F-8FA6-6B7F3EED0F72}"/>
                </a:ext>
              </a:extLst>
            </p:cNvPr>
            <p:cNvSpPr/>
            <p:nvPr/>
          </p:nvSpPr>
          <p:spPr>
            <a:xfrm>
              <a:off x="318654" y="525715"/>
              <a:ext cx="11568546" cy="914400"/>
            </a:xfrm>
            <a:prstGeom prst="rect">
              <a:avLst/>
            </a:prstGeom>
            <a:solidFill>
              <a:srgbClr val="00549E"/>
            </a:solidFill>
            <a:ln>
              <a:solidFill>
                <a:srgbClr val="0054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2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464CCA-F0FB-492A-B341-B584334A231A}"/>
                </a:ext>
              </a:extLst>
            </p:cNvPr>
            <p:cNvSpPr/>
            <p:nvPr/>
          </p:nvSpPr>
          <p:spPr>
            <a:xfrm>
              <a:off x="491838" y="660234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pl-PL" sz="3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METADATA REPORT</a:t>
              </a:r>
              <a:endParaRPr lang="en-US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073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235A762-048F-4BFB-8BA9-FAB243F3297E}"/>
              </a:ext>
            </a:extLst>
          </p:cNvPr>
          <p:cNvSpPr/>
          <p:nvPr/>
        </p:nvSpPr>
        <p:spPr>
          <a:xfrm>
            <a:off x="6928" y="7403705"/>
            <a:ext cx="12192000" cy="9088284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20" dirty="0"/>
              <a:t>APPENDIX A................................................................Project Charter</a:t>
            </a:r>
          </a:p>
          <a:p>
            <a:r>
              <a:rPr lang="en-US" sz="1020" dirty="0"/>
              <a:t>APPENDIX B.................................. Statement of Requirements Table</a:t>
            </a:r>
          </a:p>
          <a:p>
            <a:r>
              <a:rPr lang="en-US" sz="1020" dirty="0"/>
              <a:t>APPENDIX C.........................................................Power/Interest Grid</a:t>
            </a:r>
          </a:p>
          <a:p>
            <a:r>
              <a:rPr lang="en-US" sz="1020" dirty="0"/>
              <a:t>APPENDIX C.....................................................Change Request Form</a:t>
            </a:r>
          </a:p>
          <a:p>
            <a:r>
              <a:rPr lang="en-US" sz="1020" dirty="0"/>
              <a:t>APPENDIX C.....................................................Change Request Form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E401D7-8EB6-41C1-9B41-7D0DCAA095EB}"/>
              </a:ext>
            </a:extLst>
          </p:cNvPr>
          <p:cNvSpPr/>
          <p:nvPr/>
        </p:nvSpPr>
        <p:spPr>
          <a:xfrm>
            <a:off x="512628" y="8606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METADATA REPORT</a:t>
            </a:r>
            <a:endParaRPr lang="en-US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72B743-F2A9-47A5-8639-3AAF794613FF}"/>
              </a:ext>
            </a:extLst>
          </p:cNvPr>
          <p:cNvSpPr/>
          <p:nvPr/>
        </p:nvSpPr>
        <p:spPr>
          <a:xfrm>
            <a:off x="512625" y="1444358"/>
            <a:ext cx="11069781" cy="6055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3202" b="1" dirty="0">
                <a:solidFill>
                  <a:srgbClr val="7DBA00"/>
                </a:solidFill>
              </a:rPr>
              <a:t>LINK/URL FIELDS</a:t>
            </a:r>
            <a:endParaRPr lang="pl-PL" sz="20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l-PL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Easy-to-generate links kept in metadata:</a:t>
            </a:r>
            <a:endParaRPr lang="pl-PL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pl-PL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Among the metadata fields, there are 4 url link fields: readerUrl, rightsApiEndpoint, topicsApiEndpoint and attachmentsApiEndpoint, that don’t store any valuable info and can be easily recreated within html by adding /attachement or /rights to document id.</a:t>
            </a:r>
          </a:p>
          <a:p>
            <a:pPr lvl="1">
              <a:lnSpc>
                <a:spcPct val="150000"/>
              </a:lnSpc>
            </a:pPr>
            <a:endParaRPr lang="pl-PL" sz="20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pl-PL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Impact:</a:t>
            </a:r>
          </a:p>
          <a:p>
            <a:pPr lvl="1">
              <a:lnSpc>
                <a:spcPct val="150000"/>
              </a:lnSpc>
            </a:pPr>
            <a:r>
              <a:rPr lang="pl-PL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extra columns don’t store any information while impacting database performance.</a:t>
            </a:r>
          </a:p>
          <a:p>
            <a:pPr lvl="1">
              <a:lnSpc>
                <a:spcPct val="150000"/>
              </a:lnSpc>
            </a:pPr>
            <a:endParaRPr lang="pl-PL" sz="20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pl-PL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Suggestion:</a:t>
            </a:r>
          </a:p>
          <a:p>
            <a:pPr lvl="1">
              <a:lnSpc>
                <a:spcPct val="150000"/>
              </a:lnSpc>
            </a:pPr>
            <a:r>
              <a:rPr lang="pl-PL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 them and create those links via html page.</a:t>
            </a:r>
          </a:p>
          <a:p>
            <a:pPr lvl="1">
              <a:lnSpc>
                <a:spcPct val="150000"/>
              </a:lnSpc>
            </a:pPr>
            <a:endParaRPr lang="pl-PL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E948FE-9AE2-4284-8CE0-B8493C2723B0}"/>
              </a:ext>
            </a:extLst>
          </p:cNvPr>
          <p:cNvSpPr/>
          <p:nvPr/>
        </p:nvSpPr>
        <p:spPr>
          <a:xfrm>
            <a:off x="512648" y="7497189"/>
            <a:ext cx="11166764" cy="3182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3202" b="1" dirty="0">
                <a:solidFill>
                  <a:srgbClr val="7DBA00"/>
                </a:solidFill>
              </a:rPr>
              <a:t>CATEGORY FIELD </a:t>
            </a:r>
          </a:p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 Errors:</a:t>
            </a:r>
          </a:p>
          <a:p>
            <a:pPr marL="800138" lvl="1" indent="-3429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Various Product brands are listed together.</a:t>
            </a:r>
          </a:p>
          <a:p>
            <a:pPr marL="800138" lvl="1" indent="-3429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 , and ”  instead of comma</a:t>
            </a:r>
          </a:p>
          <a:p>
            <a:pPr marL="800138" lvl="1" indent="-3429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"EAS Tag / Label " and "EAS Tag/Label" present</a:t>
            </a:r>
          </a:p>
          <a:p>
            <a:pPr marL="800138" lvl="1" indent="-3429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"(other choices available)" present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2BDA0F6-E720-4FF1-AE2B-055C40106A4F}"/>
              </a:ext>
            </a:extLst>
          </p:cNvPr>
          <p:cNvGrpSpPr/>
          <p:nvPr/>
        </p:nvGrpSpPr>
        <p:grpSpPr>
          <a:xfrm>
            <a:off x="318695" y="525718"/>
            <a:ext cx="11568546" cy="914400"/>
            <a:chOff x="318654" y="525715"/>
            <a:chExt cx="11568546" cy="9144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8B22109-5393-492F-8FA6-6B7F3EED0F72}"/>
                </a:ext>
              </a:extLst>
            </p:cNvPr>
            <p:cNvSpPr/>
            <p:nvPr/>
          </p:nvSpPr>
          <p:spPr>
            <a:xfrm>
              <a:off x="318654" y="525715"/>
              <a:ext cx="11568546" cy="914400"/>
            </a:xfrm>
            <a:prstGeom prst="rect">
              <a:avLst/>
            </a:prstGeom>
            <a:solidFill>
              <a:srgbClr val="00549E"/>
            </a:solidFill>
            <a:ln>
              <a:solidFill>
                <a:srgbClr val="0054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2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464CCA-F0FB-492A-B341-B584334A231A}"/>
                </a:ext>
              </a:extLst>
            </p:cNvPr>
            <p:cNvSpPr/>
            <p:nvPr/>
          </p:nvSpPr>
          <p:spPr>
            <a:xfrm>
              <a:off x="491838" y="660234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pl-PL" sz="3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METADATA REPORT</a:t>
              </a:r>
              <a:endParaRPr lang="en-US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710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68A748B-166D-427A-8A29-2C3F1A29F2CE}"/>
              </a:ext>
            </a:extLst>
          </p:cNvPr>
          <p:cNvSpPr/>
          <p:nvPr/>
        </p:nvSpPr>
        <p:spPr>
          <a:xfrm>
            <a:off x="6928" y="7403705"/>
            <a:ext cx="12192000" cy="9088284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20" dirty="0"/>
              <a:t>APPENDIX A................................................................Project Charter</a:t>
            </a:r>
          </a:p>
          <a:p>
            <a:r>
              <a:rPr lang="en-US" sz="1020" dirty="0"/>
              <a:t>APPENDIX B.................................. Statement of Requirements Table</a:t>
            </a:r>
          </a:p>
          <a:p>
            <a:r>
              <a:rPr lang="en-US" sz="1020" dirty="0"/>
              <a:t>APPENDIX C.........................................................Power/Interest Grid</a:t>
            </a:r>
          </a:p>
          <a:p>
            <a:r>
              <a:rPr lang="en-US" sz="1020" dirty="0"/>
              <a:t>APPENDIX C.....................................................Change Request Form</a:t>
            </a:r>
          </a:p>
          <a:p>
            <a:r>
              <a:rPr lang="en-US" sz="1020" dirty="0"/>
              <a:t>APPENDIX C.....................................................Change Request Form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E401D7-8EB6-41C1-9B41-7D0DCAA095EB}"/>
              </a:ext>
            </a:extLst>
          </p:cNvPr>
          <p:cNvSpPr/>
          <p:nvPr/>
        </p:nvSpPr>
        <p:spPr>
          <a:xfrm>
            <a:off x="512628" y="8606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METADATA REPORT</a:t>
            </a:r>
            <a:endParaRPr lang="en-US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72B743-F2A9-47A5-8639-3AAF794613FF}"/>
              </a:ext>
            </a:extLst>
          </p:cNvPr>
          <p:cNvSpPr/>
          <p:nvPr/>
        </p:nvSpPr>
        <p:spPr>
          <a:xfrm>
            <a:off x="512625" y="1458225"/>
            <a:ext cx="11069781" cy="3285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3202" b="1" dirty="0">
                <a:solidFill>
                  <a:srgbClr val="7DBA00"/>
                </a:solidFill>
              </a:rPr>
              <a:t>DOCUMENT REVISION FIELD</a:t>
            </a:r>
            <a:endParaRPr lang="pl-PL" sz="20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l-PL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 Errors:</a:t>
            </a:r>
            <a:endParaRPr lang="pl-PL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00138" lvl="1" indent="-3429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"(other choices available)" added to the field</a:t>
            </a:r>
          </a:p>
          <a:p>
            <a:pPr marL="800138" lvl="1" indent="-3429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"So I can just" added to the revision field</a:t>
            </a:r>
          </a:p>
          <a:p>
            <a:pPr marL="800138" lvl="1" indent="-3429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Three types of hyphen present in a data: - , —, – </a:t>
            </a:r>
          </a:p>
          <a:p>
            <a:pPr lvl="1">
              <a:lnSpc>
                <a:spcPct val="150000"/>
              </a:lnSpc>
            </a:pPr>
            <a:endParaRPr lang="pl-PL" sz="20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2BDA0F6-E720-4FF1-AE2B-055C40106A4F}"/>
              </a:ext>
            </a:extLst>
          </p:cNvPr>
          <p:cNvGrpSpPr/>
          <p:nvPr/>
        </p:nvGrpSpPr>
        <p:grpSpPr>
          <a:xfrm>
            <a:off x="318695" y="525718"/>
            <a:ext cx="11568546" cy="914400"/>
            <a:chOff x="318654" y="525715"/>
            <a:chExt cx="11568546" cy="9144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8B22109-5393-492F-8FA6-6B7F3EED0F72}"/>
                </a:ext>
              </a:extLst>
            </p:cNvPr>
            <p:cNvSpPr/>
            <p:nvPr/>
          </p:nvSpPr>
          <p:spPr>
            <a:xfrm>
              <a:off x="318654" y="525715"/>
              <a:ext cx="11568546" cy="914400"/>
            </a:xfrm>
            <a:prstGeom prst="rect">
              <a:avLst/>
            </a:prstGeom>
            <a:solidFill>
              <a:srgbClr val="00549E"/>
            </a:solidFill>
            <a:ln>
              <a:solidFill>
                <a:srgbClr val="0054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2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464CCA-F0FB-492A-B341-B584334A231A}"/>
                </a:ext>
              </a:extLst>
            </p:cNvPr>
            <p:cNvSpPr/>
            <p:nvPr/>
          </p:nvSpPr>
          <p:spPr>
            <a:xfrm>
              <a:off x="491838" y="660234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pl-PL" sz="3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METADATA REPORT</a:t>
              </a:r>
              <a:endParaRPr lang="en-US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B66425F-D31D-44E2-BC26-740272362770}"/>
              </a:ext>
            </a:extLst>
          </p:cNvPr>
          <p:cNvSpPr/>
          <p:nvPr/>
        </p:nvSpPr>
        <p:spPr>
          <a:xfrm>
            <a:off x="512625" y="4842970"/>
            <a:ext cx="11069781" cy="2362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3202" b="1" dirty="0">
                <a:solidFill>
                  <a:srgbClr val="7DBA00"/>
                </a:solidFill>
              </a:rPr>
              <a:t>BUSINESS FIELD</a:t>
            </a:r>
            <a:endParaRPr lang="pl-PL" sz="20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l-PL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 Errors:</a:t>
            </a:r>
            <a:endParaRPr lang="pl-PL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00138" lvl="1" indent="-3429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(other choices available) added to the field</a:t>
            </a:r>
          </a:p>
          <a:p>
            <a:pPr marL="800138" lvl="1" indent="-342916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20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6146D0-E7C4-4955-ACE3-5C9F5894B784}"/>
              </a:ext>
            </a:extLst>
          </p:cNvPr>
          <p:cNvSpPr/>
          <p:nvPr/>
        </p:nvSpPr>
        <p:spPr>
          <a:xfrm>
            <a:off x="512625" y="7204707"/>
            <a:ext cx="11069781" cy="2362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3202" b="1" dirty="0">
                <a:solidFill>
                  <a:srgbClr val="7DBA00"/>
                </a:solidFill>
              </a:rPr>
              <a:t>DOCUMENT TYPE FIELD</a:t>
            </a:r>
            <a:endParaRPr lang="pl-PL" sz="20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l-PL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 Errors:</a:t>
            </a:r>
            <a:endParaRPr lang="pl-PL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00138" lvl="1" indent="-3429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(other choices available) added to the field</a:t>
            </a:r>
          </a:p>
          <a:p>
            <a:pPr marL="800138" lvl="1" indent="-342916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20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590004-C33E-4BC2-A611-55FCF6502407}"/>
              </a:ext>
            </a:extLst>
          </p:cNvPr>
          <p:cNvSpPr/>
          <p:nvPr/>
        </p:nvSpPr>
        <p:spPr>
          <a:xfrm>
            <a:off x="550728" y="9452614"/>
            <a:ext cx="11069781" cy="2362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3202" b="1" dirty="0">
                <a:solidFill>
                  <a:srgbClr val="7DBA00"/>
                </a:solidFill>
              </a:rPr>
              <a:t>META_AUDIENCE_TYPE FIELD</a:t>
            </a:r>
            <a:endParaRPr lang="pl-PL" sz="20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l-PL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 Errors:</a:t>
            </a:r>
            <a:endParaRPr lang="pl-PL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00138" lvl="1" indent="-3429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Different capitalisation for the same type (user-User, public-Public)</a:t>
            </a:r>
          </a:p>
          <a:p>
            <a:pPr marL="800138" lvl="1" indent="-342916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20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23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7D678C5-76BC-487C-88EF-E942A1312E73}"/>
              </a:ext>
            </a:extLst>
          </p:cNvPr>
          <p:cNvSpPr/>
          <p:nvPr/>
        </p:nvSpPr>
        <p:spPr>
          <a:xfrm>
            <a:off x="6928" y="7403705"/>
            <a:ext cx="12192000" cy="9088284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20" dirty="0"/>
              <a:t>APPENDIX A................................................................Project Charter</a:t>
            </a:r>
          </a:p>
          <a:p>
            <a:r>
              <a:rPr lang="en-US" sz="1020" dirty="0"/>
              <a:t>APPENDIX B.................................. Statement of Requirements Table</a:t>
            </a:r>
          </a:p>
          <a:p>
            <a:r>
              <a:rPr lang="en-US" sz="1020" dirty="0"/>
              <a:t>APPENDIX C.........................................................Power/Interest Grid</a:t>
            </a:r>
          </a:p>
          <a:p>
            <a:r>
              <a:rPr lang="en-US" sz="1020" dirty="0"/>
              <a:t>APPENDIX C.....................................................Change Request Form</a:t>
            </a:r>
          </a:p>
          <a:p>
            <a:r>
              <a:rPr lang="en-US" sz="1020" dirty="0"/>
              <a:t>APPENDIX C.....................................................Change Request Form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E401D7-8EB6-41C1-9B41-7D0DCAA095EB}"/>
              </a:ext>
            </a:extLst>
          </p:cNvPr>
          <p:cNvSpPr/>
          <p:nvPr/>
        </p:nvSpPr>
        <p:spPr>
          <a:xfrm>
            <a:off x="512628" y="8606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METADATA REPORT</a:t>
            </a:r>
            <a:endParaRPr lang="en-US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2BDA0F6-E720-4FF1-AE2B-055C40106A4F}"/>
              </a:ext>
            </a:extLst>
          </p:cNvPr>
          <p:cNvGrpSpPr/>
          <p:nvPr/>
        </p:nvGrpSpPr>
        <p:grpSpPr>
          <a:xfrm>
            <a:off x="318695" y="525718"/>
            <a:ext cx="11568546" cy="914400"/>
            <a:chOff x="318654" y="525715"/>
            <a:chExt cx="11568546" cy="9144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8B22109-5393-492F-8FA6-6B7F3EED0F72}"/>
                </a:ext>
              </a:extLst>
            </p:cNvPr>
            <p:cNvSpPr/>
            <p:nvPr/>
          </p:nvSpPr>
          <p:spPr>
            <a:xfrm>
              <a:off x="318654" y="525715"/>
              <a:ext cx="11568546" cy="914400"/>
            </a:xfrm>
            <a:prstGeom prst="rect">
              <a:avLst/>
            </a:prstGeom>
            <a:solidFill>
              <a:srgbClr val="00549E"/>
            </a:solidFill>
            <a:ln>
              <a:solidFill>
                <a:srgbClr val="0054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2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464CCA-F0FB-492A-B341-B584334A231A}"/>
                </a:ext>
              </a:extLst>
            </p:cNvPr>
            <p:cNvSpPr/>
            <p:nvPr/>
          </p:nvSpPr>
          <p:spPr>
            <a:xfrm>
              <a:off x="491838" y="660234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pl-PL" sz="3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METADATA REPORT</a:t>
              </a:r>
              <a:endParaRPr lang="en-US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6C1C9A2-207F-4F4D-AAD8-4F32A603E96E}"/>
              </a:ext>
            </a:extLst>
          </p:cNvPr>
          <p:cNvSpPr/>
          <p:nvPr/>
        </p:nvSpPr>
        <p:spPr>
          <a:xfrm>
            <a:off x="512625" y="1458221"/>
            <a:ext cx="11069781" cy="850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3202" b="1" dirty="0">
                <a:solidFill>
                  <a:srgbClr val="7DBA00"/>
                </a:solidFill>
              </a:rPr>
              <a:t>PRODUCT FIELD</a:t>
            </a:r>
            <a:endParaRPr lang="pl-PL" sz="20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l-PL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 Errors:</a:t>
            </a:r>
            <a:endParaRPr lang="pl-PL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00138" lvl="1" indent="-3429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"(other choices available)" added to the field</a:t>
            </a:r>
          </a:p>
          <a:p>
            <a:pPr marL="800138" lvl="1" indent="-3429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</a:t>
            </a:r>
            <a:r>
              <a:rPr lang="pl-PL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, and ”  instead of simple comma   </a:t>
            </a:r>
          </a:p>
          <a:p>
            <a:pPr>
              <a:lnSpc>
                <a:spcPct val="150000"/>
              </a:lnSpc>
            </a:pPr>
            <a:r>
              <a:rPr lang="pl-PL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Different Products kept together:</a:t>
            </a:r>
          </a:p>
          <a:p>
            <a:pPr lvl="1">
              <a:lnSpc>
                <a:spcPct val="150000"/>
              </a:lnSpc>
            </a:pPr>
            <a:r>
              <a:rPr lang="pl-PL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 field lists multiple products together. Issue closely related to Brand and Series fields issue with keeping not related data together.</a:t>
            </a:r>
          </a:p>
          <a:p>
            <a:pPr lvl="1">
              <a:lnSpc>
                <a:spcPct val="150000"/>
              </a:lnSpc>
            </a:pPr>
            <a:endParaRPr lang="pl-PL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pl-PL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Impact:</a:t>
            </a:r>
          </a:p>
          <a:p>
            <a:pPr lvl="1">
              <a:lnSpc>
                <a:spcPct val="150000"/>
              </a:lnSpc>
            </a:pPr>
            <a:r>
              <a:rPr lang="pl-PL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Keeping different products together adds difficulty when creating product-specific sub-page in Knowledge Exchange. </a:t>
            </a:r>
          </a:p>
          <a:p>
            <a:pPr lvl="1">
              <a:lnSpc>
                <a:spcPct val="150000"/>
              </a:lnSpc>
            </a:pPr>
            <a:endParaRPr lang="pl-PL" sz="20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pl-PL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Suggestion:</a:t>
            </a:r>
          </a:p>
          <a:p>
            <a:pPr lvl="1">
              <a:lnSpc>
                <a:spcPct val="150000"/>
              </a:lnSpc>
            </a:pPr>
            <a:r>
              <a:rPr lang="pl-PL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one record per product. In a future it will allow to create product-specific documentation sub-page</a:t>
            </a:r>
            <a:r>
              <a:rPr lang="pl-PL" sz="220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pl-PL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8459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839E57-999F-40E9-BBD5-31D58F82F3A5}"/>
              </a:ext>
            </a:extLst>
          </p:cNvPr>
          <p:cNvSpPr/>
          <p:nvPr/>
        </p:nvSpPr>
        <p:spPr>
          <a:xfrm>
            <a:off x="6928" y="7403705"/>
            <a:ext cx="12192000" cy="9088284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20" dirty="0"/>
              <a:t>APPENDIX A................................................................Project Charter</a:t>
            </a:r>
          </a:p>
          <a:p>
            <a:r>
              <a:rPr lang="en-US" sz="1020" dirty="0"/>
              <a:t>APPENDIX B.................................. Statement of Requirements Table</a:t>
            </a:r>
          </a:p>
          <a:p>
            <a:r>
              <a:rPr lang="en-US" sz="1020" dirty="0"/>
              <a:t>APPENDIX C.........................................................Power/Interest Grid</a:t>
            </a:r>
          </a:p>
          <a:p>
            <a:r>
              <a:rPr lang="en-US" sz="1020" dirty="0"/>
              <a:t>APPENDIX C.....................................................Change Request Form</a:t>
            </a:r>
          </a:p>
          <a:p>
            <a:r>
              <a:rPr lang="en-US" sz="1020" dirty="0"/>
              <a:t>APPENDIX C.....................................................Change Request Form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E401D7-8EB6-41C1-9B41-7D0DCAA095EB}"/>
              </a:ext>
            </a:extLst>
          </p:cNvPr>
          <p:cNvSpPr/>
          <p:nvPr/>
        </p:nvSpPr>
        <p:spPr>
          <a:xfrm>
            <a:off x="512628" y="8606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METADATA REPORT</a:t>
            </a:r>
            <a:endParaRPr lang="en-US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2BDA0F6-E720-4FF1-AE2B-055C40106A4F}"/>
              </a:ext>
            </a:extLst>
          </p:cNvPr>
          <p:cNvGrpSpPr/>
          <p:nvPr/>
        </p:nvGrpSpPr>
        <p:grpSpPr>
          <a:xfrm>
            <a:off x="318695" y="525718"/>
            <a:ext cx="11568546" cy="914400"/>
            <a:chOff x="318654" y="525715"/>
            <a:chExt cx="11568546" cy="9144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8B22109-5393-492F-8FA6-6B7F3EED0F72}"/>
                </a:ext>
              </a:extLst>
            </p:cNvPr>
            <p:cNvSpPr/>
            <p:nvPr/>
          </p:nvSpPr>
          <p:spPr>
            <a:xfrm>
              <a:off x="318654" y="525715"/>
              <a:ext cx="11568546" cy="914400"/>
            </a:xfrm>
            <a:prstGeom prst="rect">
              <a:avLst/>
            </a:prstGeom>
            <a:solidFill>
              <a:srgbClr val="00549E"/>
            </a:solidFill>
            <a:ln>
              <a:solidFill>
                <a:srgbClr val="0054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2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464CCA-F0FB-492A-B341-B584334A231A}"/>
                </a:ext>
              </a:extLst>
            </p:cNvPr>
            <p:cNvSpPr/>
            <p:nvPr/>
          </p:nvSpPr>
          <p:spPr>
            <a:xfrm>
              <a:off x="491838" y="660234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pl-PL" sz="3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METADATA REPORT</a:t>
              </a:r>
              <a:endParaRPr lang="en-US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6C1C9A2-207F-4F4D-AAD8-4F32A603E96E}"/>
              </a:ext>
            </a:extLst>
          </p:cNvPr>
          <p:cNvSpPr/>
          <p:nvPr/>
        </p:nvSpPr>
        <p:spPr>
          <a:xfrm>
            <a:off x="512625" y="1458214"/>
            <a:ext cx="11069781" cy="10302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3202" b="1" dirty="0">
                <a:solidFill>
                  <a:srgbClr val="7DBA00"/>
                </a:solidFill>
              </a:rPr>
              <a:t>PRODUCT CODE FIELD</a:t>
            </a:r>
            <a:endParaRPr lang="pl-PL" sz="20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l-PL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 Errors:</a:t>
            </a:r>
            <a:endParaRPr lang="pl-PL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00138" lvl="1" indent="-3429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(other choices available) added to the field</a:t>
            </a:r>
          </a:p>
          <a:p>
            <a:pPr marL="800138" lvl="1" indent="-3429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</a:t>
            </a:r>
            <a:r>
              <a:rPr lang="pl-PL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, and ”  instead of simple comma   </a:t>
            </a:r>
          </a:p>
          <a:p>
            <a:pPr>
              <a:lnSpc>
                <a:spcPct val="150000"/>
              </a:lnSpc>
            </a:pPr>
            <a:r>
              <a:rPr lang="pl-PL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Erratic Ways Of Multiple Code Listing:</a:t>
            </a:r>
          </a:p>
          <a:p>
            <a:pPr lvl="1">
              <a:lnSpc>
                <a:spcPct val="150000"/>
              </a:lnSpc>
            </a:pPr>
            <a:r>
              <a:rPr lang="pl-PL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variety of examples for erratic multiple code listing:</a:t>
            </a:r>
          </a:p>
          <a:p>
            <a:pPr marL="1257357" lvl="2" indent="-3429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ZDT03 to ZDTA6 – makes ZDT04 and ZDT05 products not searchable</a:t>
            </a:r>
          </a:p>
          <a:p>
            <a:pPr marL="1257357" lvl="2" indent="-3429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J07NL to J25NL/J10NM to J20NM – not clear, lot of products not searchable</a:t>
            </a:r>
          </a:p>
          <a:p>
            <a:pPr marL="1257357" lvl="2" indent="-3429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PC/PD/PE090 to PC/PD/PE240 – it’s three product series merged together</a:t>
            </a:r>
          </a:p>
          <a:p>
            <a:pPr marL="1257357" lvl="2" indent="-3429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ZKTA3 to T12 – which should be ZK-A3, ZK-A4, ZK-A5, ZKT01 to ZKT12</a:t>
            </a:r>
          </a:p>
          <a:p>
            <a:pPr marL="1257357" lvl="2" indent="-34291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ZV -A3 to -12 – which represent ZV-A3, ZV-A4, ZV-A5, ZV-06 to ZV-12</a:t>
            </a:r>
          </a:p>
          <a:p>
            <a:pPr lvl="1">
              <a:lnSpc>
                <a:spcPct val="150000"/>
              </a:lnSpc>
            </a:pPr>
            <a:endParaRPr lang="pl-PL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pl-PL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Impact:</a:t>
            </a:r>
          </a:p>
          <a:p>
            <a:pPr lvl="1">
              <a:lnSpc>
                <a:spcPct val="150000"/>
              </a:lnSpc>
            </a:pPr>
            <a:r>
              <a:rPr lang="pl-PL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Makes large amount of documentation not searchable by specific product code.</a:t>
            </a:r>
          </a:p>
          <a:p>
            <a:pPr lvl="1">
              <a:lnSpc>
                <a:spcPct val="150000"/>
              </a:lnSpc>
            </a:pPr>
            <a:r>
              <a:rPr lang="pl-PL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needs to know lower and upper bound of product series. Also it has a heavy impact on quality of filtering.</a:t>
            </a:r>
          </a:p>
          <a:p>
            <a:pPr lvl="1">
              <a:lnSpc>
                <a:spcPct val="150000"/>
              </a:lnSpc>
            </a:pPr>
            <a:endParaRPr lang="pl-PL" sz="20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pl-PL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Suggestion:</a:t>
            </a:r>
          </a:p>
          <a:p>
            <a:pPr lvl="1">
              <a:lnSpc>
                <a:spcPct val="150000"/>
              </a:lnSpc>
            </a:pPr>
            <a:r>
              <a:rPr lang="pl-PL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 product code should be listed separated by comma.</a:t>
            </a:r>
            <a:endParaRPr lang="pl-PL" sz="220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pl-PL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3017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1782</TotalTime>
  <Words>1034</Words>
  <Application>Microsoft Office PowerPoint</Application>
  <PresentationFormat>Custom</PresentationFormat>
  <Paragraphs>151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MaximusMinimus</dc:creator>
  <cp:lastModifiedBy>Lukasz Malucha</cp:lastModifiedBy>
  <cp:revision>240</cp:revision>
  <cp:lastPrinted>2017-04-09T18:53:41Z</cp:lastPrinted>
  <dcterms:created xsi:type="dcterms:W3CDTF">2017-04-04T20:27:48Z</dcterms:created>
  <dcterms:modified xsi:type="dcterms:W3CDTF">2020-02-23T19:36:09Z</dcterms:modified>
</cp:coreProperties>
</file>