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Łukasz" initials="Ł" lastIdx="2" clrIdx="0">
    <p:extLst>
      <p:ext uri="{19B8F6BF-5375-455C-9EA6-DF929625EA0E}">
        <p15:presenceInfo xmlns="" xmlns:p15="http://schemas.microsoft.com/office/powerpoint/2012/main" userId="Łukas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8ABA-C240-4F6A-BB8A-F91F374D0181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A9064-DC99-4C8E-A1DB-442D934471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30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Lewej HENRY HARTLEY, z prawej CLAUDE SHANNON;</a:t>
            </a:r>
          </a:p>
          <a:p>
            <a:r>
              <a:rPr lang="pl-PL" dirty="0"/>
              <a:t>Jeśli podstawa logarytmu to 2, wtedy bit</a:t>
            </a:r>
          </a:p>
          <a:p>
            <a:r>
              <a:rPr lang="pl-PL" dirty="0"/>
              <a:t>Jeśli 10 to </a:t>
            </a:r>
            <a:r>
              <a:rPr lang="pl-PL" dirty="0" err="1"/>
              <a:t>dit</a:t>
            </a:r>
            <a:r>
              <a:rPr lang="pl-PL" dirty="0"/>
              <a:t> / hartley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A9064-DC99-4C8E-A1DB-442D934471EB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13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średnia ważona ilości informacji niesionej przez pojedynczą wiadomość, gdzie wagami są prawdopodobieństwa nadania poszczególnych wiadomości.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A9064-DC99-4C8E-A1DB-442D934471EB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134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Ciąg zdarzeń, których prawdopodobieństwo jest uzależnione od wyniku poprzedniego zdarzenia;</a:t>
            </a:r>
          </a:p>
          <a:p>
            <a:r>
              <a:rPr lang="pl-PL" dirty="0"/>
              <a:t>Łańcuchy Markowa udowodniły, że można przewidzieć rozkład wyników zdarzeń zależnych od siebie, co pozwoliło na kompresję informacji.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A9064-DC99-4C8E-A1DB-442D934471EB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743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Kod </a:t>
            </a:r>
            <a:r>
              <a:rPr lang="pl-PL" dirty="0" err="1"/>
              <a:t>Hamminga</a:t>
            </a:r>
            <a:r>
              <a:rPr lang="pl-PL" dirty="0"/>
              <a:t>: 3 bity parzystości na każde 4 bity informacji -&gt; pozwalają zlokalizować błąd w transmisji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A9064-DC99-4C8E-A1DB-442D934471EB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21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6089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54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7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6653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5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56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25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52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489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64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8ECFD4-2E63-4AF3-A094-6DE8ACB5A733}" type="datetimeFigureOut">
              <a:rPr lang="pl-PL" smtClean="0"/>
              <a:t>04.11.2019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6F96DE-F497-4715-979E-878699F62F7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6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inf.waw.pl/inf/utils/010_2010/0004.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10" y="286321"/>
            <a:ext cx="9144000" cy="1351006"/>
          </a:xfrm>
        </p:spPr>
        <p:txBody>
          <a:bodyPr/>
          <a:lstStyle/>
          <a:p>
            <a:r>
              <a:rPr lang="pl-PL" sz="6600" dirty="0"/>
              <a:t>Teoria Informacji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54470"/>
            <a:ext cx="9144000" cy="3271871"/>
          </a:xfrm>
        </p:spPr>
        <p:txBody>
          <a:bodyPr>
            <a:normAutofit/>
          </a:bodyPr>
          <a:lstStyle/>
          <a:p>
            <a:pPr algn="l"/>
            <a:r>
              <a:rPr lang="pl-PL" dirty="0"/>
              <a:t>Plan prezentacji:</a:t>
            </a:r>
          </a:p>
          <a:p>
            <a:pPr algn="l"/>
            <a:endParaRPr lang="pl-PL" dirty="0"/>
          </a:p>
          <a:p>
            <a:pPr algn="l"/>
            <a:r>
              <a:rPr lang="pl-PL" dirty="0"/>
              <a:t>1. Historia informacji, co to jest informacja?</a:t>
            </a:r>
          </a:p>
          <a:p>
            <a:pPr algn="l"/>
            <a:r>
              <a:rPr lang="pl-PL" dirty="0"/>
              <a:t>2. Jak powstały pierwsze formy pisma?</a:t>
            </a:r>
          </a:p>
          <a:p>
            <a:pPr algn="l"/>
            <a:r>
              <a:rPr lang="pl-PL" dirty="0"/>
              <a:t>3. Prymitywne próby przesyłania informacji oraz pierwsze telegrafy.</a:t>
            </a:r>
          </a:p>
          <a:p>
            <a:pPr algn="l"/>
            <a:r>
              <a:rPr lang="pl-PL" dirty="0"/>
              <a:t>4. Czym jest przestrzeń, ilość oraz entropia informacji?</a:t>
            </a:r>
          </a:p>
          <a:p>
            <a:pPr algn="l"/>
            <a:r>
              <a:rPr lang="pl-PL" dirty="0"/>
              <a:t>5. Łańcuchy Markowa</a:t>
            </a:r>
          </a:p>
          <a:p>
            <a:pPr algn="l"/>
            <a:r>
              <a:rPr lang="pl-PL" dirty="0"/>
              <a:t>6. Kompresja i korekcja błędów. </a:t>
            </a:r>
          </a:p>
        </p:txBody>
      </p:sp>
    </p:spTree>
    <p:extLst>
      <p:ext uri="{BB962C8B-B14F-4D97-AF65-F5344CB8AC3E}">
        <p14:creationId xmlns:p14="http://schemas.microsoft.com/office/powerpoint/2010/main" val="313017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1F7ABB50-B5E3-4121-9402-85ACB319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12929" cy="1485900"/>
          </a:xfrm>
        </p:spPr>
        <p:txBody>
          <a:bodyPr>
            <a:noAutofit/>
          </a:bodyPr>
          <a:lstStyle/>
          <a:p>
            <a:r>
              <a:rPr lang="pl-PL" sz="5400" dirty="0"/>
              <a:t>KOMPRESJA I KOREKCJA BŁĘDÓW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="" xmlns:a16="http://schemas.microsoft.com/office/drawing/2014/main" id="{53645664-E421-421E-8AE5-14D453181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93" y="2171700"/>
            <a:ext cx="3303922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0A8C80E8-741B-426C-A67C-874695D63440}"/>
              </a:ext>
            </a:extLst>
          </p:cNvPr>
          <p:cNvSpPr txBox="1"/>
          <p:nvPr/>
        </p:nvSpPr>
        <p:spPr>
          <a:xfrm rot="5400000">
            <a:off x="3482921" y="3783694"/>
            <a:ext cx="353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By huffman.ooz.ie - huffman.ooz.ie/</a:t>
            </a:r>
            <a:r>
              <a:rPr lang="en-US" sz="700" dirty="0" err="1"/>
              <a:t>tree.dot?text</a:t>
            </a:r>
            <a:r>
              <a:rPr lang="en-US" sz="700" dirty="0"/>
              <a:t>=TO BE OR NOT TO BE, CC0, https://commons.wikimedia.org/w/index.php?curid=26167379</a:t>
            </a:r>
            <a:endParaRPr lang="pl-PL" sz="700" dirty="0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859B5942-2385-452D-AB7D-5B203F2051FD}"/>
              </a:ext>
            </a:extLst>
          </p:cNvPr>
          <p:cNvSpPr txBox="1"/>
          <p:nvPr/>
        </p:nvSpPr>
        <p:spPr>
          <a:xfrm>
            <a:off x="1637104" y="5914938"/>
            <a:ext cx="361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ALGORYTM HUFFMANA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="" xmlns:a16="http://schemas.microsoft.com/office/drawing/2014/main" id="{684F56CA-F6E7-4A28-A4C0-092B785E9A53}"/>
              </a:ext>
            </a:extLst>
          </p:cNvPr>
          <p:cNvSpPr txBox="1"/>
          <p:nvPr/>
        </p:nvSpPr>
        <p:spPr>
          <a:xfrm>
            <a:off x="7097086" y="2236776"/>
            <a:ext cx="41693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4000" dirty="0"/>
          </a:p>
          <a:p>
            <a:r>
              <a:rPr lang="pl-PL" sz="4000" dirty="0"/>
              <a:t>BIT PARZYSTOŚCI</a:t>
            </a:r>
          </a:p>
          <a:p>
            <a:endParaRPr lang="pl-PL" sz="4000" dirty="0"/>
          </a:p>
          <a:p>
            <a:r>
              <a:rPr lang="pl-PL" sz="4000" dirty="0"/>
              <a:t>KOD HAMMINGA</a:t>
            </a:r>
          </a:p>
          <a:p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="" xmlns:a16="http://schemas.microsoft.com/office/drawing/2014/main" id="{B0FB93F9-AA97-46C4-8AD2-14A896BCC1A0}"/>
              </a:ext>
            </a:extLst>
          </p:cNvPr>
          <p:cNvSpPr txBox="1"/>
          <p:nvPr/>
        </p:nvSpPr>
        <p:spPr>
          <a:xfrm>
            <a:off x="6497273" y="5525869"/>
            <a:ext cx="53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Warto zajrzeć: </a:t>
            </a:r>
            <a:r>
              <a:rPr lang="pl-PL" dirty="0">
                <a:hlinkClick r:id="rId4"/>
              </a:rPr>
              <a:t>https://eduinf.waw.pl/inf/utils/010_2010/0004.php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041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0060EC41-3676-4463-A266-B4D293DA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F8F555F1-3F47-4A30-9068-4BE2ABD1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268" y="2706149"/>
            <a:ext cx="96012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Adam Rogalski i Łukasz </a:t>
            </a:r>
            <a:r>
              <a:rPr lang="pl-PL" dirty="0" smtClean="0"/>
              <a:t>Piątkowski</a:t>
            </a:r>
          </a:p>
          <a:p>
            <a:pPr marL="0" indent="0" algn="ctr">
              <a:buNone/>
            </a:pPr>
            <a:r>
              <a:rPr lang="pl-PL" dirty="0" smtClean="0"/>
              <a:t>Temat 3, numer grupy B001 i B002</a:t>
            </a:r>
            <a:endParaRPr lang="pl-PL" dirty="0"/>
          </a:p>
          <a:p>
            <a:pPr marL="0" indent="0" algn="ctr">
              <a:buNone/>
            </a:pPr>
            <a:r>
              <a:rPr lang="pl-PL" dirty="0"/>
              <a:t>28.10.2019 r.</a:t>
            </a:r>
          </a:p>
        </p:txBody>
      </p:sp>
    </p:spTree>
    <p:extLst>
      <p:ext uri="{BB962C8B-B14F-4D97-AF65-F5344CB8AC3E}">
        <p14:creationId xmlns:p14="http://schemas.microsoft.com/office/powerpoint/2010/main" val="289006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l-PL" sz="5400" dirty="0"/>
              <a:t>PRIMITYWNE FORMY KOMUNIKACJI</a:t>
            </a:r>
          </a:p>
        </p:txBody>
      </p:sp>
      <p:pic>
        <p:nvPicPr>
          <p:cNvPr id="1028" name="Picture 4" descr="Znalezione obrazy dla zapytania ideo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22" y="2045289"/>
            <a:ext cx="4197674" cy="359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Znalezione obrazy dla zapytania pikto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6" y="2795144"/>
            <a:ext cx="2098295" cy="2098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zasada rebus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557" y="2179916"/>
            <a:ext cx="4079224" cy="3328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6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PIERWSZE FORMY PISMA</a:t>
            </a:r>
          </a:p>
        </p:txBody>
      </p:sp>
      <p:pic>
        <p:nvPicPr>
          <p:cNvPr id="2050" name="Picture 2" descr="Znalezione obrazy dla zapytania hieroglify papir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7" y="2139128"/>
            <a:ext cx="3980285" cy="3320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hieroglif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86" y="2428371"/>
            <a:ext cx="3863650" cy="2748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nalezione obrazy dla zapytania pismo klinow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0" y="2543943"/>
            <a:ext cx="2353382" cy="2510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0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KAMIEŃ Z ROSETTY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 lvl="8"/>
            <a:r>
              <a:rPr lang="pl-PL" sz="3200" dirty="0"/>
              <a:t>Przełom w rozumieniu pisma hieroglificznego</a:t>
            </a:r>
          </a:p>
          <a:p>
            <a:pPr lvl="8"/>
            <a:r>
              <a:rPr lang="pl-PL" sz="3200" dirty="0"/>
              <a:t>Odnaleziony przez Napoleona w Egipcie</a:t>
            </a:r>
          </a:p>
          <a:p>
            <a:pPr lvl="8"/>
            <a:r>
              <a:rPr lang="pl-PL" sz="3200" dirty="0"/>
              <a:t>Aktualnie znajduje się w Muzeum Brytyjskim</a:t>
            </a:r>
          </a:p>
        </p:txBody>
      </p:sp>
      <p:pic>
        <p:nvPicPr>
          <p:cNvPr id="3074" name="Picture 2" descr="Znalezione obrazy dla zapytania kamieÅ z roset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26852"/>
            <a:ext cx="2794686" cy="3726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9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PIERWSZE TELEGRAFY</a:t>
            </a:r>
          </a:p>
        </p:txBody>
      </p:sp>
      <p:pic>
        <p:nvPicPr>
          <p:cNvPr id="4100" name="Picture 4" descr="Znalezione obrazy dla zapytania telegraf morse'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817" y="2383373"/>
            <a:ext cx="4028983" cy="3172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Znalezione obrazy dla zapytania telegraf optycz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4453"/>
            <a:ext cx="5422884" cy="4010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PRZESTRZEŃ INFORMACJI</a:t>
            </a:r>
          </a:p>
        </p:txBody>
      </p:sp>
      <p:sp>
        <p:nvSpPr>
          <p:cNvPr id="4" name="Owal 3">
            <a:extLst>
              <a:ext uri="{FF2B5EF4-FFF2-40B4-BE49-F238E27FC236}">
                <a16:creationId xmlns="" xmlns:a16="http://schemas.microsoft.com/office/drawing/2014/main" id="{F183E343-0952-4EDF-9DD7-6FE466B61310}"/>
              </a:ext>
            </a:extLst>
          </p:cNvPr>
          <p:cNvSpPr/>
          <p:nvPr/>
        </p:nvSpPr>
        <p:spPr>
          <a:xfrm>
            <a:off x="3389330" y="2286000"/>
            <a:ext cx="444616" cy="4446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Owal 4">
            <a:extLst>
              <a:ext uri="{FF2B5EF4-FFF2-40B4-BE49-F238E27FC236}">
                <a16:creationId xmlns="" xmlns:a16="http://schemas.microsoft.com/office/drawing/2014/main" id="{9EBAB995-8D08-4279-8A8C-FADC46A8247C}"/>
              </a:ext>
            </a:extLst>
          </p:cNvPr>
          <p:cNvSpPr/>
          <p:nvPr/>
        </p:nvSpPr>
        <p:spPr>
          <a:xfrm>
            <a:off x="2535051" y="3085734"/>
            <a:ext cx="444616" cy="4446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="" xmlns:a16="http://schemas.microsoft.com/office/drawing/2014/main" id="{68777AD9-FB66-4CF0-A83B-20B3FED04FB4}"/>
              </a:ext>
            </a:extLst>
          </p:cNvPr>
          <p:cNvSpPr/>
          <p:nvPr/>
        </p:nvSpPr>
        <p:spPr>
          <a:xfrm>
            <a:off x="4221239" y="3085734"/>
            <a:ext cx="444616" cy="4446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7" name="Owal 6">
            <a:extLst>
              <a:ext uri="{FF2B5EF4-FFF2-40B4-BE49-F238E27FC236}">
                <a16:creationId xmlns="" xmlns:a16="http://schemas.microsoft.com/office/drawing/2014/main" id="{E4F2F501-5307-4669-B2CD-C4C19A49CBD7}"/>
              </a:ext>
            </a:extLst>
          </p:cNvPr>
          <p:cNvSpPr/>
          <p:nvPr/>
        </p:nvSpPr>
        <p:spPr>
          <a:xfrm>
            <a:off x="3046780" y="3958764"/>
            <a:ext cx="444616" cy="444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BC20E5AA-A55A-414E-9034-207D55AC40E8}"/>
              </a:ext>
            </a:extLst>
          </p:cNvPr>
          <p:cNvSpPr/>
          <p:nvPr/>
        </p:nvSpPr>
        <p:spPr>
          <a:xfrm>
            <a:off x="3726289" y="3958764"/>
            <a:ext cx="444616" cy="444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="" xmlns:a16="http://schemas.microsoft.com/office/drawing/2014/main" id="{7CBFA667-D9A7-40F4-B88C-AC1DFA61C099}"/>
              </a:ext>
            </a:extLst>
          </p:cNvPr>
          <p:cNvSpPr/>
          <p:nvPr/>
        </p:nvSpPr>
        <p:spPr>
          <a:xfrm>
            <a:off x="4782183" y="3958764"/>
            <a:ext cx="444616" cy="444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10" name="Owal 9">
            <a:extLst>
              <a:ext uri="{FF2B5EF4-FFF2-40B4-BE49-F238E27FC236}">
                <a16:creationId xmlns="" xmlns:a16="http://schemas.microsoft.com/office/drawing/2014/main" id="{EDA1B8C0-6523-4918-9811-548A17960696}"/>
              </a:ext>
            </a:extLst>
          </p:cNvPr>
          <p:cNvSpPr/>
          <p:nvPr/>
        </p:nvSpPr>
        <p:spPr>
          <a:xfrm>
            <a:off x="1990886" y="3958764"/>
            <a:ext cx="444616" cy="4446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="" xmlns:a16="http://schemas.microsoft.com/office/drawing/2014/main" id="{A6C31C60-F5A3-44B0-9611-CBE168769C4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768833" y="2665503"/>
            <a:ext cx="517519" cy="4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="" xmlns:a16="http://schemas.microsoft.com/office/drawing/2014/main" id="{B64EC1FE-60A2-431F-A8CF-223846C462E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914554" y="2665503"/>
            <a:ext cx="539889" cy="4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="" xmlns:a16="http://schemas.microsoft.com/office/drawing/2014/main" id="{2C482AC3-A778-48BC-86FA-499862C2CB6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2213194" y="3465237"/>
            <a:ext cx="386970" cy="49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="" xmlns:a16="http://schemas.microsoft.com/office/drawing/2014/main" id="{E584476C-7331-4F15-BB8A-ADEEAB8D140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2914554" y="3465237"/>
            <a:ext cx="354534" cy="49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="" xmlns:a16="http://schemas.microsoft.com/office/drawing/2014/main" id="{440ECF8F-2472-4715-87C4-410CFAB86546}"/>
              </a:ext>
            </a:extLst>
          </p:cNvPr>
          <p:cNvCxnSpPr>
            <a:stCxn id="6" idx="3"/>
          </p:cNvCxnSpPr>
          <p:nvPr/>
        </p:nvCxnSpPr>
        <p:spPr>
          <a:xfrm flipH="1">
            <a:off x="3948597" y="3465237"/>
            <a:ext cx="337755" cy="4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="" xmlns:a16="http://schemas.microsoft.com/office/drawing/2014/main" id="{AEE53B73-D040-4578-9BC4-F102416BDD7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21150" y="3357590"/>
            <a:ext cx="483341" cy="60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C6D97EF2-5DB9-4ABC-A3B9-CF7A0E35C356}"/>
              </a:ext>
            </a:extLst>
          </p:cNvPr>
          <p:cNvSpPr/>
          <p:nvPr/>
        </p:nvSpPr>
        <p:spPr>
          <a:xfrm>
            <a:off x="8772389" y="2382557"/>
            <a:ext cx="282946" cy="2829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BB68BA13-5668-4622-8AB3-BCD28F4A1AE5}"/>
              </a:ext>
            </a:extLst>
          </p:cNvPr>
          <p:cNvSpPr/>
          <p:nvPr/>
        </p:nvSpPr>
        <p:spPr>
          <a:xfrm>
            <a:off x="7657534" y="3163089"/>
            <a:ext cx="282946" cy="2829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Owal 18">
            <a:extLst>
              <a:ext uri="{FF2B5EF4-FFF2-40B4-BE49-F238E27FC236}">
                <a16:creationId xmlns="" xmlns:a16="http://schemas.microsoft.com/office/drawing/2014/main" id="{E2A220A3-9960-4134-AF8D-B955680B6149}"/>
              </a:ext>
            </a:extLst>
          </p:cNvPr>
          <p:cNvSpPr/>
          <p:nvPr/>
        </p:nvSpPr>
        <p:spPr>
          <a:xfrm>
            <a:off x="9934875" y="3168366"/>
            <a:ext cx="282946" cy="2829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20" name="Owal 19">
            <a:extLst>
              <a:ext uri="{FF2B5EF4-FFF2-40B4-BE49-F238E27FC236}">
                <a16:creationId xmlns="" xmlns:a16="http://schemas.microsoft.com/office/drawing/2014/main" id="{BA847068-3DA7-4A70-AA59-094299414717}"/>
              </a:ext>
            </a:extLst>
          </p:cNvPr>
          <p:cNvSpPr/>
          <p:nvPr/>
        </p:nvSpPr>
        <p:spPr>
          <a:xfrm>
            <a:off x="7990854" y="4047843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4F534A6C-7778-43BD-9B16-6CEE8C3CACF1}"/>
              </a:ext>
            </a:extLst>
          </p:cNvPr>
          <p:cNvSpPr/>
          <p:nvPr/>
        </p:nvSpPr>
        <p:spPr>
          <a:xfrm>
            <a:off x="9641047" y="4044986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E30B947E-C069-40D5-88DA-7120DA142549}"/>
              </a:ext>
            </a:extLst>
          </p:cNvPr>
          <p:cNvSpPr/>
          <p:nvPr/>
        </p:nvSpPr>
        <p:spPr>
          <a:xfrm>
            <a:off x="10686218" y="4044986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744E6915-559D-44C1-AE5B-0365DE43B93A}"/>
              </a:ext>
            </a:extLst>
          </p:cNvPr>
          <p:cNvSpPr/>
          <p:nvPr/>
        </p:nvSpPr>
        <p:spPr>
          <a:xfrm>
            <a:off x="6933637" y="4044986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="" xmlns:a16="http://schemas.microsoft.com/office/drawing/2014/main" id="{7F035132-0BC0-42CD-8A31-DEB7AD94F9F1}"/>
              </a:ext>
            </a:extLst>
          </p:cNvPr>
          <p:cNvCxnSpPr>
            <a:stCxn id="17" idx="5"/>
            <a:endCxn id="19" idx="1"/>
          </p:cNvCxnSpPr>
          <p:nvPr/>
        </p:nvCxnSpPr>
        <p:spPr>
          <a:xfrm>
            <a:off x="9013899" y="2624067"/>
            <a:ext cx="962412" cy="58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="" xmlns:a16="http://schemas.microsoft.com/office/drawing/2014/main" id="{6E2F2444-E993-42C9-909C-95FC56F32688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7899044" y="2624067"/>
            <a:ext cx="914781" cy="58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="" xmlns:a16="http://schemas.microsoft.com/office/drawing/2014/main" id="{4EA74B38-05F4-4F56-B7D1-4A07B32AD03A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 flipH="1">
            <a:off x="7075110" y="3404599"/>
            <a:ext cx="623860" cy="64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="" xmlns:a16="http://schemas.microsoft.com/office/drawing/2014/main" id="{68CC3D82-35EF-488D-81BA-0E98A0C0C619}"/>
              </a:ext>
            </a:extLst>
          </p:cNvPr>
          <p:cNvCxnSpPr>
            <a:cxnSpLocks/>
            <a:stCxn id="18" idx="5"/>
            <a:endCxn id="20" idx="0"/>
          </p:cNvCxnSpPr>
          <p:nvPr/>
        </p:nvCxnSpPr>
        <p:spPr>
          <a:xfrm>
            <a:off x="7899044" y="3404599"/>
            <a:ext cx="233283" cy="6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="" xmlns:a16="http://schemas.microsoft.com/office/drawing/2014/main" id="{EE6AA01B-A3A4-4928-87ED-860F37D31E8E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9782520" y="3409876"/>
            <a:ext cx="193791" cy="63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="" xmlns:a16="http://schemas.microsoft.com/office/drawing/2014/main" id="{4D4C67AF-653C-46D3-AAAF-413C273F81DB}"/>
              </a:ext>
            </a:extLst>
          </p:cNvPr>
          <p:cNvCxnSpPr>
            <a:stCxn id="19" idx="5"/>
            <a:endCxn id="22" idx="0"/>
          </p:cNvCxnSpPr>
          <p:nvPr/>
        </p:nvCxnSpPr>
        <p:spPr>
          <a:xfrm>
            <a:off x="10176385" y="3409876"/>
            <a:ext cx="651306" cy="63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7EA27695-BAB2-4840-A46A-ADE58B575D7B}"/>
              </a:ext>
            </a:extLst>
          </p:cNvPr>
          <p:cNvSpPr/>
          <p:nvPr/>
        </p:nvSpPr>
        <p:spPr>
          <a:xfrm>
            <a:off x="8772389" y="3168366"/>
            <a:ext cx="282946" cy="2829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Owal 30">
            <a:extLst>
              <a:ext uri="{FF2B5EF4-FFF2-40B4-BE49-F238E27FC236}">
                <a16:creationId xmlns="" xmlns:a16="http://schemas.microsoft.com/office/drawing/2014/main" id="{7419DA76-1F80-4705-9760-A17DC70F2F64}"/>
              </a:ext>
            </a:extLst>
          </p:cNvPr>
          <p:cNvSpPr/>
          <p:nvPr/>
        </p:nvSpPr>
        <p:spPr>
          <a:xfrm>
            <a:off x="9172650" y="4041780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32" name="Owal 31">
            <a:extLst>
              <a:ext uri="{FF2B5EF4-FFF2-40B4-BE49-F238E27FC236}">
                <a16:creationId xmlns="" xmlns:a16="http://schemas.microsoft.com/office/drawing/2014/main" id="{DC903CEE-9EE1-407E-89FD-71DF84B57B79}"/>
              </a:ext>
            </a:extLst>
          </p:cNvPr>
          <p:cNvSpPr/>
          <p:nvPr/>
        </p:nvSpPr>
        <p:spPr>
          <a:xfrm>
            <a:off x="8391902" y="4047843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="" xmlns:a16="http://schemas.microsoft.com/office/drawing/2014/main" id="{62D96433-549A-46D7-A83A-31ECAB66A295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8533375" y="3409876"/>
            <a:ext cx="280450" cy="63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="" xmlns:a16="http://schemas.microsoft.com/office/drawing/2014/main" id="{585B9EF8-C983-451C-AC62-42839AE02790}"/>
              </a:ext>
            </a:extLst>
          </p:cNvPr>
          <p:cNvCxnSpPr>
            <a:cxnSpLocks/>
            <a:stCxn id="30" idx="5"/>
            <a:endCxn id="31" idx="0"/>
          </p:cNvCxnSpPr>
          <p:nvPr/>
        </p:nvCxnSpPr>
        <p:spPr>
          <a:xfrm>
            <a:off x="9013899" y="3409876"/>
            <a:ext cx="300224" cy="63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="" xmlns:a16="http://schemas.microsoft.com/office/drawing/2014/main" id="{F772F637-A1A5-4608-BC84-11499DA2B3C6}"/>
              </a:ext>
            </a:extLst>
          </p:cNvPr>
          <p:cNvCxnSpPr>
            <a:cxnSpLocks/>
            <a:stCxn id="17" idx="4"/>
            <a:endCxn id="30" idx="0"/>
          </p:cNvCxnSpPr>
          <p:nvPr/>
        </p:nvCxnSpPr>
        <p:spPr>
          <a:xfrm>
            <a:off x="8913862" y="2665503"/>
            <a:ext cx="0" cy="50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B81CE948-7698-4BA0-AE3A-5138B3F49093}"/>
              </a:ext>
            </a:extLst>
          </p:cNvPr>
          <p:cNvSpPr/>
          <p:nvPr/>
        </p:nvSpPr>
        <p:spPr>
          <a:xfrm>
            <a:off x="7448812" y="4044986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93FA0BE-1277-4819-8AC9-449BCB421F10}"/>
              </a:ext>
            </a:extLst>
          </p:cNvPr>
          <p:cNvSpPr/>
          <p:nvPr/>
        </p:nvSpPr>
        <p:spPr>
          <a:xfrm>
            <a:off x="10161762" y="4044986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78FFDE07-AFC3-4530-9008-A6B78693150C}"/>
              </a:ext>
            </a:extLst>
          </p:cNvPr>
          <p:cNvSpPr/>
          <p:nvPr/>
        </p:nvSpPr>
        <p:spPr>
          <a:xfrm>
            <a:off x="8778715" y="4041780"/>
            <a:ext cx="282946" cy="28294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9" name="Łącznik prosty ze strzałką 38">
            <a:extLst>
              <a:ext uri="{FF2B5EF4-FFF2-40B4-BE49-F238E27FC236}">
                <a16:creationId xmlns="" xmlns:a16="http://schemas.microsoft.com/office/drawing/2014/main" id="{A09D9601-0AA0-49F9-B534-496B9324E599}"/>
              </a:ext>
            </a:extLst>
          </p:cNvPr>
          <p:cNvCxnSpPr>
            <a:cxnSpLocks/>
            <a:stCxn id="18" idx="4"/>
            <a:endCxn id="36" idx="0"/>
          </p:cNvCxnSpPr>
          <p:nvPr/>
        </p:nvCxnSpPr>
        <p:spPr>
          <a:xfrm flipH="1">
            <a:off x="7590285" y="3446035"/>
            <a:ext cx="208722" cy="59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="" xmlns:a16="http://schemas.microsoft.com/office/drawing/2014/main" id="{0C534010-5664-4330-8F7C-4D2D34950530}"/>
              </a:ext>
            </a:extLst>
          </p:cNvPr>
          <p:cNvCxnSpPr>
            <a:stCxn id="30" idx="4"/>
            <a:endCxn id="38" idx="0"/>
          </p:cNvCxnSpPr>
          <p:nvPr/>
        </p:nvCxnSpPr>
        <p:spPr>
          <a:xfrm>
            <a:off x="8913862" y="3451312"/>
            <a:ext cx="6326" cy="59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="" xmlns:a16="http://schemas.microsoft.com/office/drawing/2014/main" id="{63F5BF22-5703-4E72-9707-6C8F248D001E}"/>
              </a:ext>
            </a:extLst>
          </p:cNvPr>
          <p:cNvCxnSpPr>
            <a:stCxn id="19" idx="4"/>
            <a:endCxn id="37" idx="0"/>
          </p:cNvCxnSpPr>
          <p:nvPr/>
        </p:nvCxnSpPr>
        <p:spPr>
          <a:xfrm>
            <a:off x="10076348" y="3451312"/>
            <a:ext cx="226887" cy="59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="" xmlns:a16="http://schemas.microsoft.com/office/drawing/2014/main" id="{ECB19D68-762D-4B45-9A00-DDAA6F618778}"/>
              </a:ext>
            </a:extLst>
          </p:cNvPr>
          <p:cNvSpPr txBox="1"/>
          <p:nvPr/>
        </p:nvSpPr>
        <p:spPr>
          <a:xfrm>
            <a:off x="872456" y="4757790"/>
            <a:ext cx="532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 symbole [n] spośród 2 [s] = 4 możliwe wiadomości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="" xmlns:a16="http://schemas.microsoft.com/office/drawing/2014/main" id="{A3053317-5E0E-4A13-9498-22C009781D85}"/>
              </a:ext>
            </a:extLst>
          </p:cNvPr>
          <p:cNvSpPr txBox="1"/>
          <p:nvPr/>
        </p:nvSpPr>
        <p:spPr>
          <a:xfrm>
            <a:off x="6300111" y="4757790"/>
            <a:ext cx="55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 symbole [n] spośród 3 [s] = 9 możliwych wiadomości</a:t>
            </a:r>
          </a:p>
        </p:txBody>
      </p:sp>
      <p:cxnSp>
        <p:nvCxnSpPr>
          <p:cNvPr id="54" name="Łącznik prosty 53">
            <a:extLst>
              <a:ext uri="{FF2B5EF4-FFF2-40B4-BE49-F238E27FC236}">
                <a16:creationId xmlns="" xmlns:a16="http://schemas.microsoft.com/office/drawing/2014/main" id="{8867B8FF-65CF-406C-806D-EFD3A0E209C7}"/>
              </a:ext>
            </a:extLst>
          </p:cNvPr>
          <p:cNvCxnSpPr>
            <a:cxnSpLocks/>
          </p:cNvCxnSpPr>
          <p:nvPr/>
        </p:nvCxnSpPr>
        <p:spPr>
          <a:xfrm>
            <a:off x="6226949" y="1711354"/>
            <a:ext cx="0" cy="3590488"/>
          </a:xfrm>
          <a:prstGeom prst="lin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Prostokąt: zaokrąglone rogi 57">
            <a:extLst>
              <a:ext uri="{FF2B5EF4-FFF2-40B4-BE49-F238E27FC236}">
                <a16:creationId xmlns="" xmlns:a16="http://schemas.microsoft.com/office/drawing/2014/main" id="{C83457D8-57CB-452E-B281-6ABF4DCA351C}"/>
              </a:ext>
            </a:extLst>
          </p:cNvPr>
          <p:cNvSpPr/>
          <p:nvPr/>
        </p:nvSpPr>
        <p:spPr>
          <a:xfrm>
            <a:off x="1602297" y="5704514"/>
            <a:ext cx="9366861" cy="783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 err="1"/>
              <a:t>s</a:t>
            </a:r>
            <a:r>
              <a:rPr lang="pl-PL" sz="2000" b="1" baseline="30000" dirty="0" err="1"/>
              <a:t>n</a:t>
            </a:r>
            <a:r>
              <a:rPr lang="pl-PL" baseline="30000" dirty="0"/>
              <a:t> </a:t>
            </a:r>
            <a:r>
              <a:rPr lang="pl-PL" dirty="0"/>
              <a:t>= Przestrzeń Informacji</a:t>
            </a:r>
          </a:p>
        </p:txBody>
      </p:sp>
    </p:spTree>
    <p:extLst>
      <p:ext uri="{BB962C8B-B14F-4D97-AF65-F5344CB8AC3E}">
        <p14:creationId xmlns:p14="http://schemas.microsoft.com/office/powerpoint/2010/main" val="129084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263C9B6C-4C7F-4CFF-BE4E-26D2377A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ILOŚĆ INFORMACJI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="" xmlns:a16="http://schemas.microsoft.com/office/drawing/2014/main" id="{E6923794-C84C-452B-9AC5-62B3995F0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92" y="2072668"/>
            <a:ext cx="2447372" cy="3588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CD5A0120-06B0-4299-AA90-E1994EF8AD08}"/>
              </a:ext>
            </a:extLst>
          </p:cNvPr>
          <p:cNvSpPr txBox="1"/>
          <p:nvPr/>
        </p:nvSpPr>
        <p:spPr>
          <a:xfrm rot="5400000">
            <a:off x="2488780" y="3713254"/>
            <a:ext cx="358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/>
              <a:t>Źródło: By ​Wikipedia </a:t>
            </a:r>
            <a:r>
              <a:rPr lang="pl-PL" sz="700" dirty="0" err="1"/>
              <a:t>user</a:t>
            </a:r>
            <a:r>
              <a:rPr lang="pl-PL" sz="700" dirty="0"/>
              <a:t> </a:t>
            </a:r>
            <a:r>
              <a:rPr lang="pl-PL" sz="700" dirty="0" err="1"/>
              <a:t>HenryHartley</a:t>
            </a:r>
            <a:r>
              <a:rPr lang="pl-PL" sz="700" dirty="0"/>
              <a:t>, CC BY-SA 3.0, https://commons.wikimedia.org/w/index.php?curid=4153877</a:t>
            </a:r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="" xmlns:a16="http://schemas.microsoft.com/office/drawing/2014/main" id="{1CE338A7-2D53-4F9A-88B8-E4C7CB02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66" y="2072669"/>
            <a:ext cx="2569479" cy="3588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pole tekstowe 6">
            <a:extLst>
              <a:ext uri="{FF2B5EF4-FFF2-40B4-BE49-F238E27FC236}">
                <a16:creationId xmlns="" xmlns:a16="http://schemas.microsoft.com/office/drawing/2014/main" id="{539E3C3C-F716-44B1-BE0A-6DE4C23A1097}"/>
              </a:ext>
            </a:extLst>
          </p:cNvPr>
          <p:cNvSpPr txBox="1"/>
          <p:nvPr/>
        </p:nvSpPr>
        <p:spPr>
          <a:xfrm rot="5400000">
            <a:off x="6887461" y="3713253"/>
            <a:ext cx="358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/>
              <a:t>Źródło: </a:t>
            </a:r>
            <a:r>
              <a:rPr lang="en-US" sz="700" dirty="0"/>
              <a:t>By Jacobs, Konrad</a:t>
            </a:r>
            <a:r>
              <a:rPr lang="pl-PL" sz="700" dirty="0"/>
              <a:t> - </a:t>
            </a:r>
            <a:r>
              <a:rPr lang="en-US" sz="700" dirty="0"/>
              <a:t>https://opc.mfo.de/detail?photo_id=3807, CC BY-SA 2.0 de, https://commons.wikimedia.org/w/index.php?curid=45380422</a:t>
            </a:r>
            <a:endParaRPr lang="pl-PL" sz="700" dirty="0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4470A1B0-59C8-45FA-8D65-410B8F4213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r="2214"/>
          <a:stretch/>
        </p:blipFill>
        <p:spPr>
          <a:xfrm>
            <a:off x="3083646" y="5868232"/>
            <a:ext cx="4311453" cy="8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34206555-197E-4A7B-B827-1341AE9A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ENTROPIA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="" xmlns:a16="http://schemas.microsoft.com/office/drawing/2014/main" id="{4496E714-259A-4AB6-A3A0-C9A820F32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r="1166"/>
          <a:stretch/>
        </p:blipFill>
        <p:spPr>
          <a:xfrm>
            <a:off x="1530992" y="3111268"/>
            <a:ext cx="9668312" cy="1257300"/>
          </a:xfrm>
        </p:spPr>
      </p:pic>
    </p:spTree>
    <p:extLst>
      <p:ext uri="{BB962C8B-B14F-4D97-AF65-F5344CB8AC3E}">
        <p14:creationId xmlns:p14="http://schemas.microsoft.com/office/powerpoint/2010/main" val="185646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433B963D-517D-4DB7-93DB-0F4554D8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l-PL" sz="5400" dirty="0"/>
              <a:t>ŁAŃCUCHY MARKOWA</a:t>
            </a:r>
          </a:p>
        </p:txBody>
      </p:sp>
      <p:pic>
        <p:nvPicPr>
          <p:cNvPr id="45" name="Grafika 44">
            <a:extLst>
              <a:ext uri="{FF2B5EF4-FFF2-40B4-BE49-F238E27FC236}">
                <a16:creationId xmlns="" xmlns:a16="http://schemas.microsoft.com/office/drawing/2014/main" id="{2834CDE2-9B98-4FCB-924E-44CFC239E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9717" y="2531291"/>
            <a:ext cx="4953000" cy="2533650"/>
          </a:xfrm>
          <a:prstGeom prst="rect">
            <a:avLst/>
          </a:prstGeom>
        </p:spPr>
      </p:pic>
      <p:sp>
        <p:nvSpPr>
          <p:cNvPr id="46" name="pole tekstowe 45">
            <a:extLst>
              <a:ext uri="{FF2B5EF4-FFF2-40B4-BE49-F238E27FC236}">
                <a16:creationId xmlns="" xmlns:a16="http://schemas.microsoft.com/office/drawing/2014/main" id="{E0DB4970-30A8-4C1A-B582-1376957C0EB3}"/>
              </a:ext>
            </a:extLst>
          </p:cNvPr>
          <p:cNvSpPr txBox="1"/>
          <p:nvPr/>
        </p:nvSpPr>
        <p:spPr>
          <a:xfrm rot="5400000">
            <a:off x="6942637" y="3691372"/>
            <a:ext cx="262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/>
              <a:t>Źródło: By </a:t>
            </a:r>
            <a:r>
              <a:rPr lang="pl-PL" sz="700" dirty="0" err="1"/>
              <a:t>Xpicto</a:t>
            </a:r>
            <a:r>
              <a:rPr lang="pl-PL" sz="700" dirty="0"/>
              <a:t> z polskiej Wikipedii, CC BY-SA 3.0, https://commons.wikimedia.org/w/index.php?curid=8496061</a:t>
            </a:r>
          </a:p>
        </p:txBody>
      </p:sp>
    </p:spTree>
    <p:extLst>
      <p:ext uri="{BB962C8B-B14F-4D97-AF65-F5344CB8AC3E}">
        <p14:creationId xmlns:p14="http://schemas.microsoft.com/office/powerpoint/2010/main" val="146812139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263</TotalTime>
  <Words>314</Words>
  <Application>Microsoft Office PowerPoint</Application>
  <PresentationFormat>Niestandardowy</PresentationFormat>
  <Paragraphs>49</Paragraphs>
  <Slides>11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Przycinanie</vt:lpstr>
      <vt:lpstr>Teoria Informacji</vt:lpstr>
      <vt:lpstr>PRIMITYWNE FORMY KOMUNIKACJI</vt:lpstr>
      <vt:lpstr>PIERWSZE FORMY PISMA</vt:lpstr>
      <vt:lpstr>KAMIEŃ Z ROSETTY</vt:lpstr>
      <vt:lpstr>PIERWSZE TELEGRAFY</vt:lpstr>
      <vt:lpstr>PRZESTRZEŃ INFORMACJI</vt:lpstr>
      <vt:lpstr>ILOŚĆ INFORMACJI</vt:lpstr>
      <vt:lpstr>ENTROPIA</vt:lpstr>
      <vt:lpstr>ŁAŃCUCHY MARKOWA</vt:lpstr>
      <vt:lpstr>KOMPRESJA I KOREKCJA BŁĘDÓW</vt:lpstr>
      <vt:lpstr>DZIĘKUJEMY ZA UWAGĘ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Informacji</dc:title>
  <dc:creator>Adam Rogalski</dc:creator>
  <cp:lastModifiedBy>Łukasz Piątkowski</cp:lastModifiedBy>
  <cp:revision>24</cp:revision>
  <dcterms:created xsi:type="dcterms:W3CDTF">2019-10-27T20:07:05Z</dcterms:created>
  <dcterms:modified xsi:type="dcterms:W3CDTF">2019-11-04T11:14:31Z</dcterms:modified>
</cp:coreProperties>
</file>