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058400" cy="7315200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56" autoAdjust="0"/>
  </p:normalViewPr>
  <p:slideViewPr>
    <p:cSldViewPr>
      <p:cViewPr varScale="1">
        <p:scale>
          <a:sx n="55" d="100"/>
          <a:sy n="55" d="100"/>
        </p:scale>
        <p:origin x="-696" y="-90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8CF3EC6-7C9C-4422-B089-049022CA31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ru-RU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3A3C12E-7F09-49B1-BB35-5F2E29367D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ru-R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F3B2AD1-C7BE-48D7-863D-3A6BA1AE874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9663" y="695325"/>
            <a:ext cx="4778375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2BCB25A-3A3F-4183-A02F-BDA7A310F54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B4A01-EDD9-439F-A312-D32E9C7071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ru-RU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7FDDFE3-CCF7-4392-9EF9-4379A88484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2C6D77-F500-4AD5-8F3F-47B1917A8633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273040-60B8-49C2-9573-2337D486C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30735-204D-4BB6-B8AF-D00AC511E245}" type="slidenum">
              <a:rPr lang="en-US" altLang="ru-RU"/>
              <a:pPr/>
              <a:t>1</a:t>
            </a:fld>
            <a:endParaRPr lang="en-US" altLang="ru-RU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C0391CC-48FC-40A7-946C-FC2722203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0F84A68-CA52-4365-B885-577DD7720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7C0349-60E2-4021-A8E2-70CCF4A21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96B63-A361-47D7-BC96-45520665F240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554FA1E-3AC7-4FB0-A5D3-25C5F839D2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6913"/>
            <a:ext cx="4778375" cy="347662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E185795-EFFC-44EA-A770-766EE263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03725"/>
            <a:ext cx="5597525" cy="4170363"/>
          </a:xfrm>
        </p:spPr>
        <p:txBody>
          <a:bodyPr/>
          <a:lstStyle/>
          <a:p>
            <a:pPr marL="228600" indent="-228600"/>
            <a:r>
              <a:rPr lang="en-US" altLang="ru-RU"/>
              <a:t>How can we refactor to improve Opacity:  (“intention-revealing” refactorings)</a:t>
            </a:r>
          </a:p>
          <a:p>
            <a:pPr marL="228600" indent="-228600">
              <a:buFontTx/>
              <a:buAutoNum type="arabicParenR"/>
            </a:pPr>
            <a:r>
              <a:rPr lang="en-US" altLang="ru-RU"/>
              <a:t>Rename method; rename variable</a:t>
            </a:r>
          </a:p>
          <a:p>
            <a:pPr marL="228600" indent="-228600">
              <a:buFontTx/>
              <a:buAutoNum type="arabicParenR"/>
            </a:pPr>
            <a:r>
              <a:rPr lang="en-US" altLang="ru-RU"/>
              <a:t> Extract method</a:t>
            </a:r>
          </a:p>
          <a:p>
            <a:pPr marL="228600" indent="-228600">
              <a:buFontTx/>
              <a:buAutoNum type="arabicParenR"/>
            </a:pPr>
            <a:r>
              <a:rPr lang="en-US" altLang="ru-RU"/>
              <a:t>Introduce/remove variables</a:t>
            </a:r>
          </a:p>
          <a:p>
            <a:pPr marL="228600" indent="-228600"/>
            <a:endParaRPr lang="en-US" altLang="ru-RU"/>
          </a:p>
          <a:p>
            <a:pPr marL="228600" indent="-228600"/>
            <a:endParaRPr lang="en-US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0D6341-FBAA-4B81-856F-4B59098FC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A61CA-CF38-46F5-B79A-CB562E0D7A2C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0FD5BE8-94D5-42D1-A2F2-F75FD08BA7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0" y="696913"/>
            <a:ext cx="4776788" cy="3475037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1A3F078-7B57-44DB-9470-68BDF7873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03725"/>
            <a:ext cx="5130800" cy="41703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ru-RU"/>
              <a:t>Comment:  When it comes to minimizing complexity – these are the “Other Gauges” on the dashboard we need to pay attention to!</a:t>
            </a:r>
          </a:p>
          <a:p>
            <a:pPr>
              <a:buFontTx/>
              <a:buChar char="•"/>
            </a:pPr>
            <a:r>
              <a:rPr lang="en-US" altLang="ru-RU"/>
              <a:t>Often these are competing constraints – we can do better in one area but make the other worse.</a:t>
            </a:r>
          </a:p>
          <a:p>
            <a:pPr>
              <a:buFontTx/>
              <a:buChar char="•"/>
            </a:pPr>
            <a:r>
              <a:rPr lang="en-US" altLang="ru-RU"/>
              <a:t>NOTE: </a:t>
            </a:r>
          </a:p>
          <a:p>
            <a:pPr>
              <a:buFontTx/>
              <a:buChar char="•"/>
            </a:pPr>
            <a:r>
              <a:rPr lang="en-US" altLang="ru-RU" b="1"/>
              <a:t>Mastery in software engineering is the discipline of improving ones skills in optimizing across the range of these constraints</a:t>
            </a:r>
          </a:p>
          <a:p>
            <a:pPr>
              <a:buFontTx/>
              <a:buChar char="•"/>
            </a:pPr>
            <a:r>
              <a:rPr lang="en-US" altLang="ru-RU"/>
              <a:t>The bad news – </a:t>
            </a:r>
            <a:r>
              <a:rPr lang="en-US" altLang="ru-RU" b="1"/>
              <a:t>We’re guaranteed to get it ‘wrong’</a:t>
            </a:r>
          </a:p>
          <a:p>
            <a:pPr>
              <a:buFontTx/>
              <a:buChar char="•"/>
            </a:pPr>
            <a:r>
              <a:rPr lang="en-US" altLang="ru-RU"/>
              <a:t>We’re not cognitively equipped to mentally forecast the levels of play involved</a:t>
            </a:r>
          </a:p>
          <a:p>
            <a:pPr>
              <a:buFontTx/>
              <a:buChar char="•"/>
            </a:pPr>
            <a:r>
              <a:rPr lang="en-US" altLang="ru-RU"/>
              <a:t>We have to execute and learn – </a:t>
            </a:r>
            <a:r>
              <a:rPr lang="en-US" altLang="ru-RU" b="1"/>
              <a:t>(that’s one reason why refactoring is necessary – we continually improve the design as we learn</a:t>
            </a:r>
            <a:r>
              <a:rPr lang="en-US" altLang="ru-RU"/>
              <a:t>)</a:t>
            </a:r>
          </a:p>
          <a:p>
            <a:pPr>
              <a:buFontTx/>
              <a:buChar char="•"/>
            </a:pPr>
            <a:endParaRPr lang="en-US" altLang="ru-RU"/>
          </a:p>
          <a:p>
            <a:pPr>
              <a:buFontTx/>
              <a:buChar char="•"/>
            </a:pPr>
            <a:endParaRPr lang="en-US" altLang="ru-RU"/>
          </a:p>
          <a:p>
            <a:pPr>
              <a:buFontTx/>
              <a:buChar char="•"/>
            </a:pPr>
            <a:endParaRPr lang="en-US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BEB1F9-5661-4F91-A9FE-7D077985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196975"/>
            <a:ext cx="7543800" cy="25463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73CB9F5-EB47-4C29-B01D-BD0CAB0F0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3841750"/>
            <a:ext cx="7543800" cy="17668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2C2F17-74F4-4361-87C4-FDD8BCFC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62E029-5679-4284-8F61-E2BD2DB7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E96BC1-B493-4860-96C2-0A07E64F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399B5-DC84-4EB8-BCCB-1644362DA9C7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209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3D71FD-6EB6-4115-9C2D-3DBF9E0B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76EDC09-F03D-4E2F-80AD-E431AF254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8E7A4D-E687-4CA5-82EB-CEB83C1F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D12CD5-A3B5-4D19-955B-9DC457A0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CD16DF-0A1A-4C98-BD6C-7EAC2B92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2EB39-2A6C-4E9C-8250-91BDCB78D020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221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39195AB-817D-4A02-8970-C281B9776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2975" y="293688"/>
            <a:ext cx="2262188" cy="62404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AC54EED-89C6-4E13-8955-10860395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93688"/>
            <a:ext cx="6637337" cy="62404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F583C8-1925-4BAD-B0F4-47C613AB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B4DF16-081B-48EF-B36B-7275E594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FC291C-8C83-4147-99C2-60A8AB12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A5202-5F08-4199-9EBC-123ED4327C6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2778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BCF6A7-A9F2-41FE-81D3-A292F74E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987BD9-4E71-4276-BAC9-72B683A2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6254A0-25DE-4B50-A89B-D134DC07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A7FCD8-3C30-4332-8184-E53D266D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7C7BCE-8BDA-47B8-8BBF-98F7CD82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84D40-B672-4305-962F-9FDDAA35262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887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AB1D21-31E4-4BB2-BDFA-D9B61108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4038"/>
            <a:ext cx="8675688" cy="3043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25F9974-ABE3-4A2A-AC58-578F412C8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895850"/>
            <a:ext cx="8675688" cy="16002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680989-0B48-494B-839A-2261FDF4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89A36B-5A49-47ED-8C4F-465FCBD5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F12259-433B-4043-A6CE-C0A3D42C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F616D-B124-4DE8-8285-FA4DC79DDA54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2445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497344-8603-4217-B401-A0DCBE46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EC384B-7176-446D-A8EF-2D4EA4A5B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06563"/>
            <a:ext cx="4449762" cy="48275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4CFDBF-10DA-476E-959D-4EC131220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1706563"/>
            <a:ext cx="4449763" cy="48275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0C00158-64E7-4FA3-8D85-9A6007FE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F8B4E9-F2E6-4B55-818E-E4028615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689357B-6D8A-46A0-86AE-46587E45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09265-2AC7-40AE-9178-DE76C1D77E5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9865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7472F3-D724-4255-80CF-F0D2F8D1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388938"/>
            <a:ext cx="8675688" cy="141446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B206FF6-5593-443F-8291-ED57EBAA5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1793875"/>
            <a:ext cx="4256088" cy="8778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53041EA-E13F-4F6E-B387-A10322801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150" y="2671763"/>
            <a:ext cx="4256088" cy="393065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508431-B0CB-440F-8688-0A51054A4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700" y="1793875"/>
            <a:ext cx="4275138" cy="8778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506EB92-9C3D-4968-BE8A-5B44F8160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700" y="2671763"/>
            <a:ext cx="4275138" cy="393065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8D60F8B-05DC-4E4A-9705-54EA14AD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F8C8D4B-C099-4889-8BFF-C7FEE3D4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423E9CC-96A4-4477-B245-E9A2D901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82AE6-62DB-485C-8401-31074995B00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0411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5F7B77-D5BF-46B0-87C3-7B98D66E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89D7393-F5A9-4A5C-B413-A5C31062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2683E9B-10F1-4A80-9275-FECD8F7E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FC1D418-61DA-4AEF-B6F5-A1A14711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A6BF3-26F5-4EEE-BE0B-9142E9F34DDC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1848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E959073-F37E-4834-9FDC-7BA7C8F6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D19BA44-59DC-425E-8FD5-2950247C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A03C033-91A5-4CA8-84EC-25E1FD26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87FA8-0E09-4485-ABA3-C09155F21EA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9979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51F68-93AD-410D-8D13-BFE894B0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87363"/>
            <a:ext cx="3244850" cy="17065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C7C25A-5843-4967-A05F-FCB2DCE7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5" y="1052513"/>
            <a:ext cx="5091113" cy="51990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7286916-EA2B-43E6-BBC7-FB3FE2AE1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193925"/>
            <a:ext cx="3244850" cy="4065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F0049A9-2229-4EEB-A805-D987CB4F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9648DC4-2EF0-43CB-850F-B6145669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F2F4FB2-6FD3-4A3B-8C30-65F88684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28D25-F588-4396-80B5-D5FE05555F2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35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D09CD2-0A0C-4984-8DCA-0D33EC57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87363"/>
            <a:ext cx="3244850" cy="17065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F56E276-69E0-4640-9C05-E1D67F779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725" y="1052513"/>
            <a:ext cx="5091113" cy="51990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A833F36-A1DC-4B07-832C-2D8D9D37F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193925"/>
            <a:ext cx="3244850" cy="4065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A5D63E3-C4E5-4BE3-9897-A2A9C5C1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544C60-8945-4FD4-A2A2-8A3BD34A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66FD1FD-D485-40AF-918B-D3991D0D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AF020-7F82-4215-92D9-333C2E11FB3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547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B5CDBB1-C732-4B3C-980F-1810122E6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93688"/>
            <a:ext cx="90519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276" tIns="49638" rIns="99276" bIns="496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2C04F6D-28B6-443F-BB52-C0928727E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06563"/>
            <a:ext cx="9051925" cy="48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276" tIns="49638" rIns="99276" bIns="49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09956F-CFAE-4C08-ACF9-FAC4CA700E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3238" y="6661150"/>
            <a:ext cx="23463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276" tIns="49638" rIns="99276" bIns="49638" numCol="1" anchor="t" anchorCtr="0" compatLnSpc="1">
            <a:prstTxWarp prst="textNoShape">
              <a:avLst/>
            </a:prstTxWarp>
          </a:bodyPr>
          <a:lstStyle>
            <a:lvl1pPr defTabSz="992188">
              <a:defRPr sz="1500"/>
            </a:lvl1pPr>
          </a:lstStyle>
          <a:p>
            <a:endParaRPr lang="en-US" alt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B65F9F5-F869-4E5F-8254-A002857974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938" y="6661150"/>
            <a:ext cx="31845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276" tIns="49638" rIns="99276" bIns="49638" numCol="1" anchor="t" anchorCtr="0" compatLnSpc="1">
            <a:prstTxWarp prst="textNoShape">
              <a:avLst/>
            </a:prstTxWarp>
          </a:bodyPr>
          <a:lstStyle>
            <a:lvl1pPr algn="ctr" defTabSz="992188">
              <a:defRPr sz="1500"/>
            </a:lvl1pPr>
          </a:lstStyle>
          <a:p>
            <a:endParaRPr lang="en-US" alt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0E5CE8D-BD61-44E0-B944-B119CBFA5C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838" y="6661150"/>
            <a:ext cx="23463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276" tIns="49638" rIns="99276" bIns="49638" numCol="1" anchor="t" anchorCtr="0" compatLnSpc="1">
            <a:prstTxWarp prst="textNoShape">
              <a:avLst/>
            </a:prstTxWarp>
          </a:bodyPr>
          <a:lstStyle>
            <a:lvl1pPr algn="r" defTabSz="992188">
              <a:defRPr sz="1500"/>
            </a:lvl1pPr>
          </a:lstStyle>
          <a:p>
            <a:fld id="{74DCF685-7349-4574-B435-756A54E93B02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2188" rtl="0" fontAlgn="base">
        <a:spcBef>
          <a:spcPct val="0"/>
        </a:spcBef>
        <a:spcAft>
          <a:spcPct val="0"/>
        </a:spcAft>
        <a:defRPr sz="4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92188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992188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992188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992188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defTabSz="992188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defTabSz="992188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defTabSz="992188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defTabSz="992188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73063" indent="-373063" algn="l" defTabSz="992188" rtl="0" fontAlgn="base">
        <a:spcBef>
          <a:spcPct val="20000"/>
        </a:spcBef>
        <a:spcAft>
          <a:spcPct val="0"/>
        </a:spcAft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6450" indent="-309563" algn="l" defTabSz="992188" rtl="0" fontAlgn="base">
        <a:spcBef>
          <a:spcPct val="20000"/>
        </a:spcBef>
        <a:spcAft>
          <a:spcPct val="0"/>
        </a:spcAft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1425" indent="-249238" algn="l" defTabSz="992188" rtl="0" fontAlgn="base">
        <a:spcBef>
          <a:spcPct val="20000"/>
        </a:spcBef>
        <a:spcAft>
          <a:spcPct val="0"/>
        </a:spcAft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6725" indent="-247650" algn="l" defTabSz="992188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3613" indent="-247650" algn="l" defTabSz="992188" rtl="0" fontAlgn="base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>
            <a:extLst>
              <a:ext uri="{FF2B5EF4-FFF2-40B4-BE49-F238E27FC236}">
                <a16:creationId xmlns:a16="http://schemas.microsoft.com/office/drawing/2014/main" id="{F2A26489-BC8A-41C4-8520-7048BB8A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3CF99EC-38DD-429B-9982-41A039913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686800" cy="406400"/>
          </a:xfrm>
        </p:spPr>
        <p:txBody>
          <a:bodyPr/>
          <a:lstStyle/>
          <a:p>
            <a:r>
              <a:rPr lang="en-US" altLang="ru-RU" sz="3200" b="1">
                <a:solidFill>
                  <a:srgbClr val="FF0000"/>
                </a:solidFill>
              </a:rPr>
              <a:t>FRIVO</a:t>
            </a:r>
            <a:r>
              <a:rPr lang="en-US" altLang="ru-RU" sz="2400"/>
              <a:t> – Impact of poorly managed cost of change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D74CBC3-6484-4A3B-B4E9-380555B4A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9051925" cy="5867400"/>
          </a:xfrm>
        </p:spPr>
        <p:txBody>
          <a:bodyPr/>
          <a:lstStyle/>
          <a:p>
            <a:r>
              <a:rPr lang="en-US" altLang="ru-RU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ru-RU" sz="3100"/>
              <a:t>ragility </a:t>
            </a:r>
          </a:p>
          <a:p>
            <a:pPr lvl="1"/>
            <a:r>
              <a:rPr lang="en-US" altLang="ru-RU" sz="1900"/>
              <a:t>changes cause </a:t>
            </a:r>
            <a:r>
              <a:rPr lang="en-US" altLang="ru-RU" sz="1900" b="1"/>
              <a:t>breakage</a:t>
            </a:r>
            <a:r>
              <a:rPr lang="en-US" altLang="ru-RU" sz="1900"/>
              <a:t> in </a:t>
            </a:r>
            <a:r>
              <a:rPr lang="en-US" altLang="ru-RU" sz="1900" b="1"/>
              <a:t>conceptually unrelated parts</a:t>
            </a:r>
            <a:r>
              <a:rPr lang="en-US" altLang="ru-RU" sz="1900"/>
              <a:t> of the system</a:t>
            </a:r>
            <a:endParaRPr lang="en-US" altLang="ru-RU" sz="2600"/>
          </a:p>
          <a:p>
            <a:r>
              <a:rPr lang="en-US" altLang="ru-RU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ru-RU" sz="3100"/>
              <a:t>igidity </a:t>
            </a:r>
          </a:p>
          <a:p>
            <a:pPr lvl="1"/>
            <a:r>
              <a:rPr lang="en-US" altLang="ru-RU" sz="1900"/>
              <a:t>every change </a:t>
            </a:r>
            <a:r>
              <a:rPr lang="en-US" altLang="ru-RU" sz="1900" b="1"/>
              <a:t>forces change to other parts of the system</a:t>
            </a:r>
            <a:endParaRPr lang="en-US" altLang="ru-RU" sz="1900"/>
          </a:p>
          <a:p>
            <a:r>
              <a:rPr lang="en-US" altLang="ru-RU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ru-RU" sz="3100"/>
              <a:t>mmobility </a:t>
            </a:r>
          </a:p>
          <a:p>
            <a:pPr lvl="1"/>
            <a:r>
              <a:rPr lang="en-US" altLang="ru-RU" sz="1900" b="1"/>
              <a:t>hard to</a:t>
            </a:r>
            <a:r>
              <a:rPr lang="en-US" altLang="ru-RU" sz="1900"/>
              <a:t> separate components for </a:t>
            </a:r>
            <a:r>
              <a:rPr lang="en-US" altLang="ru-RU" sz="1900" b="1"/>
              <a:t>reuse</a:t>
            </a:r>
            <a:r>
              <a:rPr lang="en-US" altLang="ru-RU" sz="1900"/>
              <a:t> (move to another system or part)</a:t>
            </a:r>
          </a:p>
          <a:p>
            <a:r>
              <a:rPr lang="en-US" altLang="ru-RU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ru-RU" sz="3100"/>
              <a:t>iscosity</a:t>
            </a:r>
          </a:p>
          <a:p>
            <a:pPr lvl="1"/>
            <a:r>
              <a:rPr lang="en-US" altLang="ru-RU" sz="1900"/>
              <a:t>doing things </a:t>
            </a:r>
            <a:r>
              <a:rPr lang="en-US" altLang="ru-RU" sz="1900" b="1"/>
              <a:t>right</a:t>
            </a:r>
            <a:r>
              <a:rPr lang="en-US" altLang="ru-RU" sz="1900"/>
              <a:t> </a:t>
            </a:r>
            <a:r>
              <a:rPr lang="en-US" altLang="ru-RU" sz="1900" b="1"/>
              <a:t>is harder</a:t>
            </a:r>
            <a:r>
              <a:rPr lang="en-US" altLang="ru-RU" sz="1900"/>
              <a:t> than </a:t>
            </a:r>
            <a:r>
              <a:rPr lang="en-US" altLang="ru-RU" sz="1900" b="1"/>
              <a:t>doing</a:t>
            </a:r>
            <a:r>
              <a:rPr lang="en-US" altLang="ru-RU" sz="1900"/>
              <a:t> things </a:t>
            </a:r>
            <a:r>
              <a:rPr lang="en-US" altLang="ru-RU" sz="1900" b="1"/>
              <a:t>wrong</a:t>
            </a:r>
            <a:endParaRPr lang="en-US" altLang="ru-RU" sz="1900"/>
          </a:p>
          <a:p>
            <a:r>
              <a:rPr lang="en-US" altLang="ru-RU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ru-RU" sz="3100"/>
              <a:t>pacity</a:t>
            </a:r>
          </a:p>
          <a:p>
            <a:pPr lvl="1"/>
            <a:r>
              <a:rPr lang="en-US" altLang="ru-RU" sz="1900" b="1"/>
              <a:t>hard to read</a:t>
            </a:r>
            <a:r>
              <a:rPr lang="en-US" altLang="ru-RU" sz="1900"/>
              <a:t> and understand; does not clearly express intent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18220BC-9A25-4D9A-89A2-C575CABA8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8534400" cy="838200"/>
          </a:xfrm>
        </p:spPr>
        <p:txBody>
          <a:bodyPr/>
          <a:lstStyle/>
          <a:p>
            <a:r>
              <a:rPr lang="en-US" altLang="ru-RU" sz="2800" b="1"/>
              <a:t>Core Evaluative Principles for Reducing the Cost of Change (COC)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F5086DD-AA05-4C7E-A3EE-9D3B23F71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defTabSz="914400">
              <a:buFontTx/>
              <a:buAutoNum type="arabicPeriod"/>
            </a:pPr>
            <a:r>
              <a:rPr lang="en-US" altLang="ru-RU" sz="2700"/>
              <a:t>Minimize </a:t>
            </a:r>
            <a:r>
              <a:rPr lang="en-US" altLang="ru-RU" sz="2700" b="1"/>
              <a:t>Dependencies</a:t>
            </a:r>
            <a:r>
              <a:rPr lang="en-US" altLang="ru-RU" sz="2700"/>
              <a:t> – (Keep un-related stuff apart)</a:t>
            </a:r>
          </a:p>
          <a:p>
            <a:pPr marL="381000" indent="-381000" defTabSz="914400">
              <a:buFontTx/>
              <a:buAutoNum type="arabicPeriod"/>
            </a:pPr>
            <a:r>
              <a:rPr lang="en-US" altLang="ru-RU" sz="2700"/>
              <a:t>Increase </a:t>
            </a:r>
            <a:r>
              <a:rPr lang="en-US" altLang="ru-RU" sz="2700" b="1"/>
              <a:t>Cohesion</a:t>
            </a:r>
            <a:r>
              <a:rPr lang="en-US" altLang="ru-RU" sz="2700"/>
              <a:t> (keep related stuff together)</a:t>
            </a:r>
          </a:p>
          <a:p>
            <a:pPr marL="381000" indent="-381000" defTabSz="914400">
              <a:buFontTx/>
              <a:buAutoNum type="arabicPeriod"/>
            </a:pPr>
            <a:r>
              <a:rPr lang="en-US" altLang="ru-RU" sz="2700"/>
              <a:t>KISS - Do the </a:t>
            </a:r>
            <a:r>
              <a:rPr lang="en-US" altLang="ru-RU" sz="2700" b="1"/>
              <a:t>simplest thing</a:t>
            </a:r>
            <a:r>
              <a:rPr lang="en-US" altLang="ru-RU" sz="2700"/>
              <a:t> possible that solves the problem</a:t>
            </a:r>
          </a:p>
          <a:p>
            <a:pPr marL="381000" indent="-381000" defTabSz="914400">
              <a:buFontTx/>
              <a:buAutoNum type="arabicPeriod"/>
            </a:pPr>
            <a:r>
              <a:rPr lang="en-US" altLang="ru-RU" sz="2700"/>
              <a:t>Write software for </a:t>
            </a:r>
            <a:r>
              <a:rPr lang="en-US" altLang="ru-RU" sz="2700" b="1"/>
              <a:t>people</a:t>
            </a:r>
            <a:r>
              <a:rPr lang="en-US" altLang="ru-RU" sz="2700"/>
              <a:t> first (computers last)</a:t>
            </a:r>
          </a:p>
          <a:p>
            <a:pPr marL="381000" indent="-381000" defTabSz="914400">
              <a:buFontTx/>
              <a:buAutoNum type="arabicPeriod"/>
            </a:pPr>
            <a:r>
              <a:rPr lang="en-US" altLang="ru-RU" sz="2700"/>
              <a:t>Don’t repeat yourself (DRY) – </a:t>
            </a:r>
            <a:r>
              <a:rPr lang="en-US" altLang="ru-RU" sz="2700" i="1"/>
              <a:t>a.k.a. </a:t>
            </a:r>
            <a:r>
              <a:rPr lang="en-US" altLang="ru-RU" sz="2700" b="1" i="1"/>
              <a:t>NO Duplication</a:t>
            </a:r>
          </a:p>
          <a:p>
            <a:pPr marL="381000" indent="-381000" defTabSz="914400">
              <a:buFontTx/>
              <a:buAutoNum type="arabicPeriod"/>
            </a:pPr>
            <a:r>
              <a:rPr lang="en-US" altLang="ru-RU" sz="2700" b="1"/>
              <a:t>Smaller</a:t>
            </a:r>
            <a:r>
              <a:rPr lang="en-US" altLang="ru-RU" sz="2700"/>
              <a:t> and </a:t>
            </a:r>
            <a:r>
              <a:rPr lang="en-US" altLang="ru-RU" sz="2700" b="1"/>
              <a:t>Fewer</a:t>
            </a:r>
            <a:r>
              <a:rPr lang="en-US" altLang="ru-RU" sz="2700"/>
              <a:t> is usually better</a:t>
            </a:r>
          </a:p>
          <a:p>
            <a:pPr marL="381000" indent="-381000" defTabSz="914400">
              <a:buFontTx/>
              <a:buAutoNum type="arabicPeriod"/>
            </a:pPr>
            <a:r>
              <a:rPr lang="en-US" altLang="ru-RU" sz="2700" b="1"/>
              <a:t>All Tests Pass</a:t>
            </a:r>
            <a:r>
              <a:rPr lang="en-US" altLang="ru-RU" sz="2700"/>
              <a:t>!!!</a:t>
            </a:r>
            <a:endParaRPr lang="en-US" altLang="ru-RU" sz="270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921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921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236</Words>
  <Application>Microsoft Office PowerPoint</Application>
  <PresentationFormat>Niestandardowy</PresentationFormat>
  <Paragraphs>31</Paragraphs>
  <Slides>3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Default Design</vt:lpstr>
      <vt:lpstr>Prezentacja programu PowerPoint</vt:lpstr>
      <vt:lpstr>FRIVO – Impact of poorly managed cost of change</vt:lpstr>
      <vt:lpstr>Core Evaluative Principles for Reducing the Cost of Change (COC)</vt:lpstr>
    </vt:vector>
  </TitlesOfParts>
  <Company>Sabre Holdings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Dempsey</dc:creator>
  <cp:lastModifiedBy>Sabre User</cp:lastModifiedBy>
  <cp:revision>18</cp:revision>
  <dcterms:created xsi:type="dcterms:W3CDTF">2007-03-22T14:43:59Z</dcterms:created>
  <dcterms:modified xsi:type="dcterms:W3CDTF">2020-06-09T13:20:32Z</dcterms:modified>
</cp:coreProperties>
</file>