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yzo.org/start.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everyone here is looking to write some kind of software to do this we use languages </a:t>
            </a:r>
            <a:r>
              <a:rPr lang="en-GB"/>
              <a:t>library</a:t>
            </a:r>
            <a:r>
              <a:rPr lang="en-GB"/>
              <a:t> IDEs and a whole </a:t>
            </a:r>
            <a:r>
              <a:rPr lang="en-GB"/>
              <a:t>host</a:t>
            </a:r>
            <a:r>
              <a:rPr lang="en-GB"/>
              <a:t> of other tools and resources, however before we start we really only need to develop a 2 skills</a:t>
            </a:r>
            <a:br>
              <a:rPr lang="en-GB"/>
            </a:br>
            <a:br>
              <a:rPr lang="en-GB"/>
            </a:br>
            <a:r>
              <a:rPr lang="en-GB"/>
              <a:t>1) </a:t>
            </a:r>
            <a:r>
              <a:rPr lang="en-GB"/>
              <a:t>Analysing</a:t>
            </a:r>
            <a:r>
              <a:rPr lang="en-GB"/>
              <a:t> a problem </a:t>
            </a:r>
            <a:endParaRPr/>
          </a:p>
          <a:p>
            <a:pPr indent="0" lvl="0" marL="0" rtl="0" algn="l">
              <a:spcBef>
                <a:spcPts val="0"/>
              </a:spcBef>
              <a:spcAft>
                <a:spcPts val="0"/>
              </a:spcAft>
              <a:buNone/>
            </a:pPr>
            <a:r>
              <a:rPr lang="en-GB"/>
              <a:t>	 All of software is tools to solve problems and all of software development is creating tools to solve problems we need to be able to </a:t>
            </a:r>
            <a:r>
              <a:rPr lang="en-GB"/>
              <a:t>break</a:t>
            </a:r>
            <a:r>
              <a:rPr lang="en-GB"/>
              <a:t> </a:t>
            </a:r>
            <a:r>
              <a:rPr lang="en-GB"/>
              <a:t>down a</a:t>
            </a:r>
            <a:r>
              <a:rPr lang="en-GB"/>
              <a:t>  problem into a set of distinct tasks and then make each 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2) patience </a:t>
            </a:r>
            <a:endParaRPr/>
          </a:p>
          <a:p>
            <a:pPr indent="0" lvl="0" marL="0" rtl="0" algn="l">
              <a:spcBef>
                <a:spcPts val="0"/>
              </a:spcBef>
              <a:spcAft>
                <a:spcPts val="0"/>
              </a:spcAft>
              <a:buNone/>
            </a:pPr>
            <a:r>
              <a:rPr lang="en-GB"/>
              <a:t>	Your code is not gonna work first time, </a:t>
            </a:r>
            <a:r>
              <a:rPr lang="en-GB"/>
              <a:t>probably. You will need to be patient and keep debugging and refining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That's it everything else is optional and problem specific, knowing java, python, c,, c++, is ofc useful you will  need a language but you can learn that as you go. </a:t>
            </a:r>
            <a:br>
              <a:rPr lang="en-GB"/>
            </a:br>
            <a:br>
              <a:rPr lang="en-GB"/>
            </a:br>
            <a:r>
              <a:rPr lang="en-GB"/>
              <a:t>So if you are sitting here now and have never seen any code before thats fine if you have been coding for years thats fine too ill have jobs for you through out this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3063ecce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3063ecce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before we begin </a:t>
            </a:r>
            <a:r>
              <a:rPr lang="en-GB"/>
              <a:t>breaking</a:t>
            </a:r>
            <a:r>
              <a:rPr lang="en-GB"/>
              <a:t> down some problems lets get set up and write some code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you have a university machine open apps anywhere start and search for pyzo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you have your own machine go to </a:t>
            </a:r>
            <a:r>
              <a:rPr lang="en-GB" u="sng">
                <a:solidFill>
                  <a:schemeClr val="hlink"/>
                </a:solidFill>
                <a:hlinkClick r:id="rId2"/>
              </a:rPr>
              <a:t>https://pyzo.org/start.html</a:t>
            </a:r>
            <a:r>
              <a:rPr lang="en-GB"/>
              <a:t> and follow the instructions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Once you have the </a:t>
            </a:r>
            <a:r>
              <a:rPr lang="en-GB"/>
              <a:t>environment</a:t>
            </a:r>
            <a:r>
              <a:rPr lang="en-GB"/>
              <a:t> set up write a simple hello world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3063ecce7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3063ecce7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3063ecce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3063ecce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Right so now we have some code and we have an </a:t>
            </a:r>
            <a:r>
              <a:rPr lang="en-GB"/>
              <a:t>environment</a:t>
            </a:r>
            <a:r>
              <a:rPr lang="en-GB"/>
              <a:t> </a:t>
            </a:r>
            <a:r>
              <a:rPr lang="en-GB"/>
              <a:t>here's</a:t>
            </a:r>
            <a:r>
              <a:rPr lang="en-GB"/>
              <a:t> a problem for you to solve </a:t>
            </a:r>
            <a:br>
              <a:rPr lang="en-GB"/>
            </a:br>
            <a:br>
              <a:rPr lang="en-GB"/>
            </a:br>
            <a:r>
              <a:rPr lang="en-GB"/>
              <a:t>Not all problems are this simple but this one is good for demonstration.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what are the steps for making tea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3063ecce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3063ecce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we can see this breaks down from “ make tea” in to a bunch of steps. We can get more out of this though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3063ecce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3063ecce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we have a bunch of steps with branching paths and we have a list of resources.</a:t>
            </a:r>
            <a:br>
              <a:rPr lang="en-GB"/>
            </a:br>
            <a:br>
              <a:rPr lang="en-GB"/>
            </a:br>
            <a:r>
              <a:rPr lang="en-GB"/>
              <a:t>So im not gonna bore you anymore with tea lets do some coding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have 20 </a:t>
            </a:r>
            <a:r>
              <a:rPr lang="en-GB"/>
              <a:t>minutes  start making some tea in python there's an example at the link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Everyone that </a:t>
            </a:r>
            <a:r>
              <a:rPr lang="en-GB"/>
              <a:t>doesn't</a:t>
            </a:r>
            <a:r>
              <a:rPr lang="en-GB"/>
              <a:t> have a laptop look to the person next to you every one that does be say hi and code with them</a:t>
            </a:r>
            <a:br>
              <a:rPr lang="en-GB"/>
            </a:br>
            <a:br>
              <a:rPr lang="en-GB"/>
            </a:b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3063ecce7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3063ecce7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From the code you can see that the variable and function names arent good the variable names arent good that good </a:t>
            </a:r>
            <a:br>
              <a:rPr lang="en-GB"/>
            </a:br>
            <a:br>
              <a:rPr lang="en-GB"/>
            </a:br>
            <a:r>
              <a:rPr lang="en-GB"/>
              <a:t>There's</a:t>
            </a:r>
            <a:r>
              <a:rPr lang="en-GB"/>
              <a:t> no error checking to see if we have the resources required</a:t>
            </a:r>
            <a:br>
              <a:rPr lang="en-GB"/>
            </a:br>
            <a:endParaRPr/>
          </a:p>
          <a:p>
            <a:pPr indent="0" lvl="0" marL="0" rtl="0" algn="l">
              <a:spcBef>
                <a:spcPts val="0"/>
              </a:spcBef>
              <a:spcAft>
                <a:spcPts val="0"/>
              </a:spcAft>
              <a:buNone/>
            </a:pPr>
            <a:r>
              <a:rPr lang="en-GB"/>
              <a:t>There's</a:t>
            </a:r>
            <a:r>
              <a:rPr lang="en-GB"/>
              <a:t> no facility for the user to make a choice do they want milk? do they want sugar ?</a:t>
            </a:r>
            <a:br>
              <a:rPr lang="en-GB"/>
            </a:b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309934e9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309934e9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Download from here, this is unfinished you can see the </a:t>
            </a:r>
            <a:r>
              <a:rPr lang="en-GB"/>
              <a:t>commented</a:t>
            </a:r>
            <a:r>
              <a:rPr lang="en-GB"/>
              <a:t> out section is from the first version, go ahead and finish it off!</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3063ecce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3063ecce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bit.ly/2VqXzsA" TargetMode="External"/><Relationship Id="rId4" Type="http://schemas.openxmlformats.org/officeDocument/2006/relationships/hyperlink" Target="https://bit.ly/2VqXzsA" TargetMode="External"/><Relationship Id="rId5" Type="http://schemas.openxmlformats.org/officeDocument/2006/relationships/hyperlink" Target="https://bit.ly/2M0pVa4" TargetMode="External"/><Relationship Id="rId6" Type="http://schemas.openxmlformats.org/officeDocument/2006/relationships/hyperlink" Target="https://bit.ly/2M0pVa4"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Making a cup of tea</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basic programming skills workshop </a:t>
            </a:r>
            <a:endParaRPr/>
          </a:p>
          <a:p>
            <a:pPr indent="0" lvl="0" marL="0" rtl="0" algn="l">
              <a:spcBef>
                <a:spcPts val="0"/>
              </a:spcBef>
              <a:spcAft>
                <a:spcPts val="0"/>
              </a:spcAft>
              <a:buNone/>
            </a:pPr>
            <a:r>
              <a:rPr lang="en-GB"/>
              <a:t>by Luke Butcher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Set up</a:t>
            </a:r>
            <a:endParaRPr/>
          </a:p>
        </p:txBody>
      </p:sp>
      <p:sp>
        <p:nvSpPr>
          <p:cNvPr id="141" name="Google Shape;141;p14"/>
          <p:cNvSpPr txBox="1"/>
          <p:nvPr>
            <p:ph idx="4294967295"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AutoNum type="arabicPeriod"/>
            </a:pPr>
            <a:r>
              <a:rPr lang="en-GB" sz="2400"/>
              <a:t>Run IDE, pyzo</a:t>
            </a:r>
            <a:endParaRPr sz="2400"/>
          </a:p>
          <a:p>
            <a:pPr indent="-381000" lvl="1" marL="914400" rtl="0" algn="l">
              <a:lnSpc>
                <a:spcPct val="100000"/>
              </a:lnSpc>
              <a:spcBef>
                <a:spcPts val="0"/>
              </a:spcBef>
              <a:spcAft>
                <a:spcPts val="0"/>
              </a:spcAft>
              <a:buSzPts val="2400"/>
              <a:buAutoNum type="alphaLcPeriod"/>
            </a:pPr>
            <a:r>
              <a:rPr lang="en-GB" sz="2400"/>
              <a:t>pyzo.org/start.html</a:t>
            </a:r>
            <a:endParaRPr sz="2400"/>
          </a:p>
          <a:p>
            <a:pPr indent="-381000" lvl="0" marL="457200" rtl="0" algn="l">
              <a:lnSpc>
                <a:spcPct val="100000"/>
              </a:lnSpc>
              <a:spcBef>
                <a:spcPts val="0"/>
              </a:spcBef>
              <a:spcAft>
                <a:spcPts val="0"/>
              </a:spcAft>
              <a:buSzPts val="2400"/>
              <a:buAutoNum type="arabicPeriod"/>
            </a:pPr>
            <a:r>
              <a:rPr lang="en-GB" sz="2400"/>
              <a:t>print(“hello world”)</a:t>
            </a:r>
            <a:endParaRPr sz="24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8465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a:latin typeface="Lato"/>
                <a:ea typeface="Lato"/>
                <a:cs typeface="Lato"/>
                <a:sym typeface="Lato"/>
              </a:rPr>
              <a:t>You are all now programmers you have created and ran your first ( or Nth) program !</a:t>
            </a:r>
            <a:endParaRPr sz="1300">
              <a:latin typeface="Lato"/>
              <a:ea typeface="Lato"/>
              <a:cs typeface="Lato"/>
              <a:sym typeface="Lato"/>
            </a:endParaRPr>
          </a:p>
        </p:txBody>
      </p:sp>
      <p:pic>
        <p:nvPicPr>
          <p:cNvPr id="147" name="Google Shape;147;p15"/>
          <p:cNvPicPr preferRelativeResize="0"/>
          <p:nvPr/>
        </p:nvPicPr>
        <p:blipFill>
          <a:blip r:embed="rId3">
            <a:alphaModFix/>
          </a:blip>
          <a:stretch>
            <a:fillRect/>
          </a:stretch>
        </p:blipFill>
        <p:spPr>
          <a:xfrm>
            <a:off x="1684557" y="1307850"/>
            <a:ext cx="6489612" cy="3761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nvSpPr>
        <p:spPr>
          <a:xfrm>
            <a:off x="1152725" y="536275"/>
            <a:ext cx="5420400" cy="8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Lato"/>
                <a:ea typeface="Lato"/>
                <a:cs typeface="Lato"/>
                <a:sym typeface="Lato"/>
              </a:rPr>
              <a:t>The problem: I want tea</a:t>
            </a:r>
            <a:endParaRPr sz="3000">
              <a:solidFill>
                <a:srgbClr val="FFFFFF"/>
              </a:solidFill>
              <a:latin typeface="Lato"/>
              <a:ea typeface="Lato"/>
              <a:cs typeface="Lato"/>
              <a:sym typeface="Lato"/>
            </a:endParaRPr>
          </a:p>
          <a:p>
            <a:pPr indent="0" lvl="0" marL="0" rtl="0" algn="l">
              <a:spcBef>
                <a:spcPts val="0"/>
              </a:spcBef>
              <a:spcAft>
                <a:spcPts val="0"/>
              </a:spcAft>
              <a:buNone/>
            </a:pPr>
            <a:r>
              <a:t/>
            </a:r>
            <a:endParaRPr sz="3000">
              <a:solidFill>
                <a:srgbClr val="FFFFFF"/>
              </a:solidFill>
              <a:latin typeface="Lato"/>
              <a:ea typeface="Lato"/>
              <a:cs typeface="Lato"/>
              <a:sym typeface="Lato"/>
            </a:endParaRPr>
          </a:p>
          <a:p>
            <a:pPr indent="0" lvl="0" marL="0" rtl="0" algn="l">
              <a:spcBef>
                <a:spcPts val="0"/>
              </a:spcBef>
              <a:spcAft>
                <a:spcPts val="0"/>
              </a:spcAft>
              <a:buNone/>
            </a:pPr>
            <a:r>
              <a:t/>
            </a:r>
            <a:endParaRPr sz="3000">
              <a:solidFill>
                <a:srgbClr val="FFFFFF"/>
              </a:solidFill>
              <a:latin typeface="Lato"/>
              <a:ea typeface="Lato"/>
              <a:cs typeface="Lato"/>
              <a:sym typeface="Lato"/>
            </a:endParaRPr>
          </a:p>
        </p:txBody>
      </p:sp>
      <p:pic>
        <p:nvPicPr>
          <p:cNvPr id="153" name="Google Shape;153;p16"/>
          <p:cNvPicPr preferRelativeResize="0"/>
          <p:nvPr/>
        </p:nvPicPr>
        <p:blipFill>
          <a:blip r:embed="rId3">
            <a:alphaModFix/>
          </a:blip>
          <a:stretch>
            <a:fillRect/>
          </a:stretch>
        </p:blipFill>
        <p:spPr>
          <a:xfrm>
            <a:off x="1924075" y="1315400"/>
            <a:ext cx="4649050" cy="3320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do we make tea?</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AutoNum type="arabicPeriod"/>
            </a:pPr>
            <a:r>
              <a:rPr lang="en-GB" sz="2400"/>
              <a:t>boil water</a:t>
            </a:r>
            <a:endParaRPr sz="2400"/>
          </a:p>
          <a:p>
            <a:pPr indent="-381000" lvl="0" marL="457200" rtl="0" algn="l">
              <a:lnSpc>
                <a:spcPct val="100000"/>
              </a:lnSpc>
              <a:spcBef>
                <a:spcPts val="0"/>
              </a:spcBef>
              <a:spcAft>
                <a:spcPts val="0"/>
              </a:spcAft>
              <a:buSzPts val="2400"/>
              <a:buAutoNum type="arabicPeriod"/>
            </a:pPr>
            <a:r>
              <a:rPr lang="en-GB" sz="2400"/>
              <a:t>put tea in a pot</a:t>
            </a:r>
            <a:endParaRPr sz="2400"/>
          </a:p>
          <a:p>
            <a:pPr indent="-381000" lvl="0" marL="457200" rtl="0" algn="l">
              <a:lnSpc>
                <a:spcPct val="100000"/>
              </a:lnSpc>
              <a:spcBef>
                <a:spcPts val="0"/>
              </a:spcBef>
              <a:spcAft>
                <a:spcPts val="0"/>
              </a:spcAft>
              <a:buSzPts val="2400"/>
              <a:buAutoNum type="arabicPeriod"/>
            </a:pPr>
            <a:r>
              <a:rPr lang="en-GB" sz="2400"/>
              <a:t>when the water is boiled pour it into the pot</a:t>
            </a:r>
            <a:endParaRPr sz="2400"/>
          </a:p>
          <a:p>
            <a:pPr indent="-381000" lvl="0" marL="457200" rtl="0" algn="l">
              <a:lnSpc>
                <a:spcPct val="100000"/>
              </a:lnSpc>
              <a:spcBef>
                <a:spcPts val="0"/>
              </a:spcBef>
              <a:spcAft>
                <a:spcPts val="0"/>
              </a:spcAft>
              <a:buSzPts val="2400"/>
              <a:buAutoNum type="arabicPeriod"/>
            </a:pPr>
            <a:r>
              <a:rPr lang="en-GB" sz="2400"/>
              <a:t>wait 5 mins</a:t>
            </a:r>
            <a:endParaRPr sz="2400"/>
          </a:p>
          <a:p>
            <a:pPr indent="-381000" lvl="0" marL="457200" rtl="0" algn="l">
              <a:lnSpc>
                <a:spcPct val="100000"/>
              </a:lnSpc>
              <a:spcBef>
                <a:spcPts val="0"/>
              </a:spcBef>
              <a:spcAft>
                <a:spcPts val="0"/>
              </a:spcAft>
              <a:buSzPts val="2400"/>
              <a:buAutoNum type="arabicPeriod"/>
            </a:pPr>
            <a:r>
              <a:rPr lang="en-GB" sz="2400"/>
              <a:t>pour the tea into cups</a:t>
            </a:r>
            <a:endParaRPr sz="2400"/>
          </a:p>
          <a:p>
            <a:pPr indent="-381000" lvl="0" marL="457200" rtl="0" algn="l">
              <a:lnSpc>
                <a:spcPct val="100000"/>
              </a:lnSpc>
              <a:spcBef>
                <a:spcPts val="0"/>
              </a:spcBef>
              <a:spcAft>
                <a:spcPts val="0"/>
              </a:spcAft>
              <a:buSzPts val="2400"/>
              <a:buAutoNum type="arabicPeriod"/>
            </a:pPr>
            <a:r>
              <a:rPr lang="en-GB" sz="2400"/>
              <a:t>add milk</a:t>
            </a:r>
            <a:endParaRPr sz="2400"/>
          </a:p>
          <a:p>
            <a:pPr indent="-381000" lvl="0" marL="457200" rtl="0" algn="l">
              <a:lnSpc>
                <a:spcPct val="100000"/>
              </a:lnSpc>
              <a:spcBef>
                <a:spcPts val="0"/>
              </a:spcBef>
              <a:spcAft>
                <a:spcPts val="0"/>
              </a:spcAft>
              <a:buSzPts val="2400"/>
              <a:buAutoNum type="arabicPeriod"/>
            </a:pPr>
            <a:r>
              <a:rPr lang="en-GB" sz="2400"/>
              <a:t>drink</a:t>
            </a:r>
            <a:endParaRPr sz="2400"/>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1000"/>
                                        <p:tgtEl>
                                          <p:spTgt spid="1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18"/>
          <p:cNvPicPr preferRelativeResize="0"/>
          <p:nvPr/>
        </p:nvPicPr>
        <p:blipFill>
          <a:blip r:embed="rId3">
            <a:alphaModFix/>
          </a:blip>
          <a:stretch>
            <a:fillRect/>
          </a:stretch>
        </p:blipFill>
        <p:spPr>
          <a:xfrm>
            <a:off x="1662700" y="152400"/>
            <a:ext cx="7101450" cy="4838700"/>
          </a:xfrm>
          <a:prstGeom prst="rect">
            <a:avLst/>
          </a:prstGeom>
          <a:noFill/>
          <a:ln>
            <a:noFill/>
          </a:ln>
        </p:spPr>
      </p:pic>
      <p:sp>
        <p:nvSpPr>
          <p:cNvPr id="165" name="Google Shape;165;p18"/>
          <p:cNvSpPr txBox="1"/>
          <p:nvPr/>
        </p:nvSpPr>
        <p:spPr>
          <a:xfrm>
            <a:off x="0" y="1516525"/>
            <a:ext cx="1662600" cy="27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Times New Roman"/>
                <a:ea typeface="Times New Roman"/>
                <a:cs typeface="Times New Roman"/>
                <a:sym typeface="Times New Roman"/>
              </a:rPr>
              <a:t>bit.ly/</a:t>
            </a:r>
            <a:endParaRPr sz="30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GB" sz="3000">
                <a:solidFill>
                  <a:srgbClr val="FFFFFF"/>
                </a:solidFill>
                <a:latin typeface="Times New Roman"/>
                <a:ea typeface="Times New Roman"/>
                <a:cs typeface="Times New Roman"/>
                <a:sym typeface="Times New Roman"/>
              </a:rPr>
              <a:t>2Vq</a:t>
            </a:r>
            <a:endParaRPr sz="30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GB" sz="3000">
                <a:solidFill>
                  <a:srgbClr val="FFFFFF"/>
                </a:solidFill>
                <a:latin typeface="Times New Roman"/>
                <a:ea typeface="Times New Roman"/>
                <a:cs typeface="Times New Roman"/>
                <a:sym typeface="Times New Roman"/>
              </a:rPr>
              <a:t>XzsA</a:t>
            </a:r>
            <a:endParaRPr sz="3000">
              <a:solidFill>
                <a:srgbClr val="FFFFF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lets review</a:t>
            </a:r>
            <a:endParaRPr/>
          </a:p>
        </p:txBody>
      </p:sp>
      <p:sp>
        <p:nvSpPr>
          <p:cNvPr id="171" name="Google Shape;171;p19"/>
          <p:cNvSpPr txBox="1"/>
          <p:nvPr>
            <p:ph type="title"/>
          </p:nvPr>
        </p:nvSpPr>
        <p:spPr>
          <a:xfrm>
            <a:off x="1297500" y="1106350"/>
            <a:ext cx="7038900" cy="351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a:t>Readability</a:t>
            </a:r>
            <a:endParaRPr/>
          </a:p>
          <a:p>
            <a:pPr indent="-381000" lvl="1" marL="914400" rtl="0" algn="l">
              <a:spcBef>
                <a:spcPts val="0"/>
              </a:spcBef>
              <a:spcAft>
                <a:spcPts val="0"/>
              </a:spcAft>
              <a:buSzPts val="2400"/>
              <a:buChar char="○"/>
            </a:pPr>
            <a:r>
              <a:rPr lang="en-GB"/>
              <a:t>Variable names</a:t>
            </a:r>
            <a:endParaRPr/>
          </a:p>
          <a:p>
            <a:pPr indent="-381000" lvl="1" marL="914400" rtl="0" algn="l">
              <a:spcBef>
                <a:spcPts val="0"/>
              </a:spcBef>
              <a:spcAft>
                <a:spcPts val="0"/>
              </a:spcAft>
              <a:buSzPts val="2400"/>
              <a:buChar char="○"/>
            </a:pPr>
            <a:r>
              <a:rPr lang="en-GB"/>
              <a:t>Function names</a:t>
            </a:r>
            <a:endParaRPr/>
          </a:p>
          <a:p>
            <a:pPr indent="-381000" lvl="0" marL="457200" rtl="0" algn="l">
              <a:spcBef>
                <a:spcPts val="0"/>
              </a:spcBef>
              <a:spcAft>
                <a:spcPts val="0"/>
              </a:spcAft>
              <a:buSzPts val="2400"/>
              <a:buChar char="●"/>
            </a:pPr>
            <a:r>
              <a:rPr lang="en-GB"/>
              <a:t>Structure</a:t>
            </a:r>
            <a:endParaRPr/>
          </a:p>
          <a:p>
            <a:pPr indent="-381000" lvl="1" marL="914400" rtl="0" algn="l">
              <a:spcBef>
                <a:spcPts val="0"/>
              </a:spcBef>
              <a:spcAft>
                <a:spcPts val="0"/>
              </a:spcAft>
              <a:buSzPts val="2400"/>
              <a:buChar char="○"/>
            </a:pPr>
            <a:r>
              <a:rPr lang="en-GB"/>
              <a:t>Flow control</a:t>
            </a:r>
            <a:endParaRPr/>
          </a:p>
          <a:p>
            <a:pPr indent="-381000" lvl="1" marL="914400" rtl="0" algn="l">
              <a:spcBef>
                <a:spcPts val="0"/>
              </a:spcBef>
              <a:spcAft>
                <a:spcPts val="0"/>
              </a:spcAft>
              <a:buSzPts val="2400"/>
              <a:buChar char="○"/>
            </a:pPr>
            <a:r>
              <a:rPr lang="en-GB"/>
              <a:t>Choice</a:t>
            </a:r>
            <a:endParaRPr/>
          </a:p>
          <a:p>
            <a:pPr indent="-381000" lvl="0" marL="457200" rtl="0" algn="l">
              <a:spcBef>
                <a:spcPts val="0"/>
              </a:spcBef>
              <a:spcAft>
                <a:spcPts val="0"/>
              </a:spcAft>
              <a:buSzPts val="2400"/>
              <a:buChar char="●"/>
            </a:pPr>
            <a:r>
              <a:rPr lang="en-GB"/>
              <a:t>Function</a:t>
            </a:r>
            <a:endParaRPr/>
          </a:p>
          <a:p>
            <a:pPr indent="-381000" lvl="1" marL="914400" rtl="0" algn="l">
              <a:spcBef>
                <a:spcPts val="0"/>
              </a:spcBef>
              <a:spcAft>
                <a:spcPts val="0"/>
              </a:spcAft>
              <a:buSzPts val="2400"/>
              <a:buChar char="○"/>
            </a:pPr>
            <a:r>
              <a:rPr lang="en-GB"/>
              <a:t>Does it do the job?</a:t>
            </a:r>
            <a:endParaRPr/>
          </a:p>
          <a:p>
            <a:pPr indent="-381000" lvl="1" marL="914400" rtl="0" algn="l">
              <a:spcBef>
                <a:spcPts val="0"/>
              </a:spcBef>
              <a:spcAft>
                <a:spcPts val="0"/>
              </a:spcAft>
              <a:buSzPts val="2400"/>
              <a:buChar char="○"/>
            </a:pPr>
            <a:r>
              <a:rPr lang="en-GB"/>
              <a:t>Does it do the job well?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better version </a:t>
            </a:r>
            <a:endParaRPr/>
          </a:p>
        </p:txBody>
      </p:sp>
      <p:sp>
        <p:nvSpPr>
          <p:cNvPr id="177" name="Google Shape;177;p20"/>
          <p:cNvSpPr txBox="1"/>
          <p:nvPr>
            <p:ph idx="1" type="body"/>
          </p:nvPr>
        </p:nvSpPr>
        <p:spPr>
          <a:xfrm>
            <a:off x="2237250" y="1927200"/>
            <a:ext cx="4669500" cy="128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4800"/>
              <a:t>bit.ly/2M0pVa4</a:t>
            </a:r>
            <a:endParaRPr sz="4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81975" y="1295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Think you can improve on this code?</a:t>
            </a:r>
            <a:endParaRPr/>
          </a:p>
          <a:p>
            <a:pPr indent="0" lvl="0" marL="0" rtl="0" algn="l">
              <a:spcBef>
                <a:spcPts val="0"/>
              </a:spcBef>
              <a:spcAft>
                <a:spcPts val="0"/>
              </a:spcAft>
              <a:buNone/>
            </a:pPr>
            <a:r>
              <a:rPr lang="en-GB">
                <a:solidFill>
                  <a:srgbClr val="FF00FF"/>
                </a:solidFill>
              </a:rPr>
              <a:t>Luke.butcher@port.ac.uk</a:t>
            </a:r>
            <a:endParaRPr>
              <a:solidFill>
                <a:srgbClr val="FF00FF"/>
              </a:solidFill>
            </a:endParaRPr>
          </a:p>
        </p:txBody>
      </p:sp>
      <p:sp>
        <p:nvSpPr>
          <p:cNvPr id="183" name="Google Shape;183;p21"/>
          <p:cNvSpPr txBox="1"/>
          <p:nvPr>
            <p:ph idx="1" type="body"/>
          </p:nvPr>
        </p:nvSpPr>
        <p:spPr>
          <a:xfrm>
            <a:off x="357400" y="1240525"/>
            <a:ext cx="8546700" cy="32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u="sng">
                <a:solidFill>
                  <a:schemeClr val="hlink"/>
                </a:solidFill>
                <a:hlinkClick r:id="rId3"/>
              </a:rPr>
              <a:t>V1</a:t>
            </a:r>
            <a:r>
              <a:rPr lang="en-GB" sz="3000"/>
              <a:t> </a:t>
            </a:r>
            <a:r>
              <a:rPr lang="en-GB" sz="3000" u="sng">
                <a:solidFill>
                  <a:schemeClr val="hlink"/>
                </a:solidFill>
                <a:hlinkClick r:id="rId4"/>
              </a:rPr>
              <a:t>bit.ly/2VqXzsA</a:t>
            </a:r>
            <a:endParaRPr sz="3000"/>
          </a:p>
          <a:p>
            <a:pPr indent="0" lvl="0" marL="0" rtl="0" algn="l">
              <a:spcBef>
                <a:spcPts val="1600"/>
              </a:spcBef>
              <a:spcAft>
                <a:spcPts val="0"/>
              </a:spcAft>
              <a:buNone/>
            </a:pPr>
            <a:r>
              <a:rPr lang="en-GB" sz="3000"/>
              <a:t>	Make it worse more bad variables, add redundancy write it like zero code reuse.</a:t>
            </a:r>
            <a:endParaRPr sz="3000"/>
          </a:p>
          <a:p>
            <a:pPr indent="0" lvl="0" marL="0" rtl="0" algn="l">
              <a:spcBef>
                <a:spcPts val="1600"/>
              </a:spcBef>
              <a:spcAft>
                <a:spcPts val="0"/>
              </a:spcAft>
              <a:buNone/>
            </a:pPr>
            <a:r>
              <a:rPr lang="en-GB" sz="3000" u="sng">
                <a:solidFill>
                  <a:schemeClr val="hlink"/>
                </a:solidFill>
                <a:hlinkClick r:id="rId5"/>
              </a:rPr>
              <a:t>V2</a:t>
            </a:r>
            <a:r>
              <a:rPr lang="en-GB" sz="3000"/>
              <a:t> </a:t>
            </a:r>
            <a:r>
              <a:rPr lang="en-GB" sz="3000" u="sng">
                <a:solidFill>
                  <a:schemeClr val="hlink"/>
                </a:solidFill>
                <a:hlinkClick r:id="rId6"/>
              </a:rPr>
              <a:t>bit.ly/2M0pVa4</a:t>
            </a:r>
            <a:endParaRPr sz="3000"/>
          </a:p>
          <a:p>
            <a:pPr indent="0" lvl="0" marL="0" rtl="0" algn="l">
              <a:spcBef>
                <a:spcPts val="1600"/>
              </a:spcBef>
              <a:spcAft>
                <a:spcPts val="1600"/>
              </a:spcAft>
              <a:buNone/>
            </a:pPr>
            <a:r>
              <a:rPr lang="en-GB" sz="3000"/>
              <a:t>	Objective make its cleaner and easier to read remove </a:t>
            </a:r>
            <a:r>
              <a:rPr lang="en-GB" sz="3000"/>
              <a:t>redundancy</a:t>
            </a:r>
            <a:r>
              <a:rPr lang="en-GB" sz="3000"/>
              <a:t>. Make it gooderah</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