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428" r:id="rId2"/>
    <p:sldId id="414" r:id="rId3"/>
    <p:sldId id="427" r:id="rId4"/>
    <p:sldId id="423" r:id="rId5"/>
    <p:sldId id="415" r:id="rId6"/>
    <p:sldId id="416" r:id="rId7"/>
    <p:sldId id="417" r:id="rId8"/>
    <p:sldId id="419" r:id="rId9"/>
    <p:sldId id="421" r:id="rId10"/>
    <p:sldId id="422" r:id="rId11"/>
    <p:sldId id="426" r:id="rId12"/>
    <p:sldId id="429" r:id="rId13"/>
    <p:sldId id="43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6577-7FE2-475C-8CA7-9EE0A5CF97D5}" v="2" dt="2023-04-04T16:03:36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1" autoAdjust="0"/>
    <p:restoredTop sz="90668" autoAdjust="0"/>
  </p:normalViewPr>
  <p:slideViewPr>
    <p:cSldViewPr>
      <p:cViewPr varScale="1">
        <p:scale>
          <a:sx n="57" d="100"/>
          <a:sy n="57" d="100"/>
        </p:scale>
        <p:origin x="14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Decision Tree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 Decision Tree algorithm as follows: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9B987-2731-415E-A922-9332A06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055976" cy="23241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752600" y="32004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2819400"/>
            <a:ext cx="13716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634734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best feature to split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5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95800" cy="5364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Repeat the same procedure for the sub-dataset</a:t>
            </a:r>
          </a:p>
          <a:p>
            <a:pPr lvl="1"/>
            <a:r>
              <a:rPr lang="en-US" altLang="zh-CN" sz="2000" dirty="0"/>
              <a:t>This is done by </a:t>
            </a:r>
            <a:r>
              <a:rPr lang="en-US" altLang="zh-CN" sz="2000" dirty="0">
                <a:solidFill>
                  <a:srgbClr val="FF0000"/>
                </a:solidFill>
              </a:rPr>
              <a:t>calling </a:t>
            </a:r>
            <a:r>
              <a:rPr lang="en-US" altLang="zh-CN" sz="2000" dirty="0" err="1">
                <a:solidFill>
                  <a:srgbClr val="FF0000"/>
                </a:solidFill>
              </a:rPr>
              <a:t>Dtree</a:t>
            </a:r>
            <a:r>
              <a:rPr lang="en-US" altLang="zh-CN" sz="2000" dirty="0">
                <a:solidFill>
                  <a:srgbClr val="FF0000"/>
                </a:solidFill>
              </a:rPr>
              <a:t> again for each value of the best split feature </a:t>
            </a:r>
            <a:r>
              <a:rPr lang="en-US" altLang="zh-CN" sz="2000" dirty="0"/>
              <a:t>(Outlook in our example).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It is already implemented in the template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Sub-dataset d</a:t>
            </a:r>
            <a:r>
              <a:rPr lang="en-US" sz="2600" dirty="0"/>
              <a:t>oesn’t satisfy stopping criteria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Find best split on</a:t>
            </a:r>
            <a:r>
              <a:rPr lang="zh-CN" altLang="en-US" sz="2600" dirty="0"/>
              <a:t> </a:t>
            </a:r>
            <a:r>
              <a:rPr lang="en-US" altLang="zh-CN" sz="2600" dirty="0"/>
              <a:t>sub-dataset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/>
              <a:t>(outlook=</a:t>
            </a:r>
            <a:r>
              <a:rPr lang="en-US" altLang="zh-CN" sz="2000" dirty="0">
                <a:solidFill>
                  <a:srgbClr val="FF0000"/>
                </a:solidFill>
              </a:rPr>
              <a:t>sunny</a:t>
            </a:r>
            <a:r>
              <a:rPr lang="en-US" altLang="zh-CN" sz="2000" dirty="0"/>
              <a:t>)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windy</a:t>
            </a:r>
            <a:r>
              <a:rPr lang="en-US" sz="2000" dirty="0"/>
              <a:t> is the best feature to split 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the sub-dataset (when outlook=‘sunny’)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187"/>
              </p:ext>
            </p:extLst>
          </p:nvPr>
        </p:nvGraphicFramePr>
        <p:xfrm>
          <a:off x="5599544" y="2362200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141998-52DB-4702-AE6D-FA56F0DDBE15}"/>
              </a:ext>
            </a:extLst>
          </p:cNvPr>
          <p:cNvGrpSpPr/>
          <p:nvPr/>
        </p:nvGrpSpPr>
        <p:grpSpPr>
          <a:xfrm>
            <a:off x="4419600" y="4374551"/>
            <a:ext cx="4624418" cy="1651726"/>
            <a:chOff x="1447800" y="3771900"/>
            <a:chExt cx="4876801" cy="16517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0CE3BE-1E44-4568-8CE8-7832DAB75488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1447800"/>
              <a:chOff x="1447800" y="3771900"/>
              <a:chExt cx="4876801" cy="14478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D498F-7300-47D3-81E3-247989908E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9170"/>
              <a:stretch/>
            </p:blipFill>
            <p:spPr>
              <a:xfrm>
                <a:off x="1447800" y="4788627"/>
                <a:ext cx="2663046" cy="43107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055D6C6-17E9-4894-9A1C-FB8354B2DE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F5265-C909-4A68-BA02-DE58A921738F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2C67E6-76CD-4F4E-A31C-CC6EA5B8A6DD}"/>
              </a:ext>
            </a:extLst>
          </p:cNvPr>
          <p:cNvSpPr/>
          <p:nvPr/>
        </p:nvSpPr>
        <p:spPr>
          <a:xfrm>
            <a:off x="259543" y="59643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Iterate until stopping criteria satisfied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Windy = False   </a:t>
            </a:r>
            <a:r>
              <a:rPr lang="en-US" sz="2000" dirty="0">
                <a:sym typeface="Wingdings" panose="05000000000000000000" pitchFamily="2" charset="2"/>
              </a:rPr>
              <a:t> Yes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Windy = True     No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7978"/>
              </p:ext>
            </p:extLst>
          </p:nvPr>
        </p:nvGraphicFramePr>
        <p:xfrm>
          <a:off x="5389417" y="2395214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2B0E24E-D549-4ED0-8C1D-FACFD9AC79F7}"/>
              </a:ext>
            </a:extLst>
          </p:cNvPr>
          <p:cNvGrpSpPr/>
          <p:nvPr/>
        </p:nvGrpSpPr>
        <p:grpSpPr>
          <a:xfrm>
            <a:off x="457200" y="2628900"/>
            <a:ext cx="4876801" cy="3009900"/>
            <a:chOff x="1447800" y="3771900"/>
            <a:chExt cx="4876801" cy="30099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7EA3ED-3868-426E-9F66-7FCAD4C1E384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3009900"/>
              <a:chOff x="1447800" y="3771900"/>
              <a:chExt cx="4876801" cy="30099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1EAF54C-D25F-4B38-8A08-AED2342E59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683"/>
              <a:stretch/>
            </p:blipFill>
            <p:spPr>
              <a:xfrm>
                <a:off x="1447800" y="4788627"/>
                <a:ext cx="2663046" cy="19931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D26E080-1DE2-49D2-9027-D6C55520F2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D49D64-0523-4A5A-9F4D-925B5D76BF49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C8DEC44-D045-4CE0-813B-8587569F8A35}"/>
              </a:ext>
            </a:extLst>
          </p:cNvPr>
          <p:cNvSpPr/>
          <p:nvPr/>
        </p:nvSpPr>
        <p:spPr>
          <a:xfrm>
            <a:off x="6139660" y="1852453"/>
            <a:ext cx="22243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sunny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6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overcast </a:t>
            </a:r>
            <a:r>
              <a:rPr lang="en-US" sz="2000" dirty="0">
                <a:sym typeface="Wingdings" panose="05000000000000000000" pitchFamily="2" charset="2"/>
              </a:rPr>
              <a:t> label=yes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01914" y="2058553"/>
            <a:ext cx="257564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Overcast</a:t>
            </a:r>
            <a:r>
              <a:rPr lang="en-US" altLang="zh-CN" sz="2400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02198-A79D-44E8-9AD5-64BC172DF27D}"/>
              </a:ext>
            </a:extLst>
          </p:cNvPr>
          <p:cNvGrpSpPr/>
          <p:nvPr/>
        </p:nvGrpSpPr>
        <p:grpSpPr>
          <a:xfrm>
            <a:off x="0" y="2882394"/>
            <a:ext cx="5142571" cy="2557968"/>
            <a:chOff x="0" y="2882394"/>
            <a:chExt cx="5142571" cy="25579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12D31-DD27-48EC-BB76-1F07B1E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82394"/>
              <a:ext cx="5142571" cy="24812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EC956-D370-406C-BF13-3D89F3FCD8FA}"/>
                </a:ext>
              </a:extLst>
            </p:cNvPr>
            <p:cNvSpPr/>
            <p:nvPr/>
          </p:nvSpPr>
          <p:spPr>
            <a:xfrm>
              <a:off x="3071359" y="3680038"/>
              <a:ext cx="2071211" cy="1760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0EB88C-7E58-40DE-86EE-0963692DC769}"/>
                </a:ext>
              </a:extLst>
            </p:cNvPr>
            <p:cNvSpPr/>
            <p:nvPr/>
          </p:nvSpPr>
          <p:spPr>
            <a:xfrm>
              <a:off x="2619807" y="4537288"/>
              <a:ext cx="1691140" cy="82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26D482-EB5D-4DD7-9F23-B29CC70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6906"/>
              </p:ext>
            </p:extLst>
          </p:nvPr>
        </p:nvGraphicFramePr>
        <p:xfrm>
          <a:off x="4876800" y="2624198"/>
          <a:ext cx="4144819" cy="160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Rainy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58916" y="1791853"/>
            <a:ext cx="21650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Rainy</a:t>
            </a:r>
            <a:r>
              <a:rPr lang="en-US" altLang="zh-CN" sz="2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12D31-DD27-48EC-BB76-1F07B1EA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394"/>
            <a:ext cx="5142571" cy="248126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D18C2A-F6C4-48BC-9DB2-4A4DB9304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45250"/>
              </p:ext>
            </p:extLst>
          </p:nvPr>
        </p:nvGraphicFramePr>
        <p:xfrm>
          <a:off x="4842276" y="2362200"/>
          <a:ext cx="4144819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9200" y="4431485"/>
            <a:ext cx="344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Gain(temperature)=0.28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Gain(windy)=0.013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 = High         </a:t>
            </a:r>
            <a:r>
              <a:rPr lang="en-US" sz="2000" dirty="0">
                <a:sym typeface="Wingdings" panose="05000000000000000000" pitchFamily="2" charset="2"/>
              </a:rPr>
              <a:t> No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</a:t>
            </a:r>
            <a:r>
              <a:rPr lang="en-US" sz="2000" dirty="0">
                <a:sym typeface="Wingdings" panose="05000000000000000000" pitchFamily="2" charset="2"/>
              </a:rPr>
              <a:t> = Normal     Yes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6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Golf dataset 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4 features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Label: yes/no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use multi-way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dirty="0"/>
              <a:t>Split in this assignment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18837"/>
              </p:ext>
            </p:extLst>
          </p:nvPr>
        </p:nvGraphicFramePr>
        <p:xfrm>
          <a:off x="4419600" y="1417638"/>
          <a:ext cx="4632035" cy="477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07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185255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953653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81741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749301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504924">
                <a:tc>
                  <a:txBody>
                    <a:bodyPr/>
                    <a:lstStyle/>
                    <a:p>
                      <a:r>
                        <a:rPr lang="en-US" sz="1400" dirty="0"/>
                        <a:t>Outlook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Humidity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Stopping criteria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stopCriteria</a:t>
            </a:r>
            <a:r>
              <a:rPr lang="en-US" sz="2400" dirty="0"/>
              <a:t>(dataset)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assignedLabel</a:t>
            </a:r>
            <a:r>
              <a:rPr lang="en-US" sz="2400" dirty="0"/>
              <a:t> =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if all class labels are the same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label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else if </a:t>
            </a:r>
            <a:r>
              <a:rPr lang="en-US" sz="2400" u="sng" dirty="0"/>
              <a:t>no more features to split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majority(labels)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Input: dataset/split dataset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Output: assigned label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original dataset does not satisfy the stopping criteria.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we find best split feature: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2CF2D-19E6-445C-8225-EC1E880140CA}"/>
              </a:ext>
            </a:extLst>
          </p:cNvPr>
          <p:cNvSpPr/>
          <p:nvPr/>
        </p:nvSpPr>
        <p:spPr>
          <a:xfrm>
            <a:off x="6636327" y="2228671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if the data matrix has only one column left by evaluating the number of columns in the current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D6D03B-27D7-4847-93DD-75143C0566E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562601" y="2967335"/>
            <a:ext cx="1073726" cy="806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5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err="1"/>
                  <a:t>chooseBestFeature</a:t>
                </a:r>
                <a:r>
                  <a:rPr lang="en-US" sz="2400" dirty="0"/>
                  <a:t>(dataset)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for each feature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in the dataset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      calculate </a:t>
                </a:r>
                <a:r>
                  <a:rPr lang="en-US" sz="2400" dirty="0" err="1"/>
                  <a:t>gini</a:t>
                </a:r>
                <a:r>
                  <a:rPr lang="en-US" sz="2400" dirty="0"/>
                  <a:t> index on dataset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of the feature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subset = </a:t>
                </a:r>
                <a:r>
                  <a:rPr lang="en-US" dirty="0" err="1"/>
                  <a:t>splitData</a:t>
                </a:r>
                <a:r>
                  <a:rPr lang="en-US" dirty="0"/>
                  <a:t>(dataset,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calculate </a:t>
                </a:r>
                <a:r>
                  <a:rPr lang="en-US" dirty="0" err="1"/>
                  <a:t>gini</a:t>
                </a:r>
                <a:r>
                  <a:rPr lang="en-US" dirty="0"/>
                  <a:t> index on the subset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calculate Gain for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Find the </a:t>
                </a:r>
                <a:r>
                  <a:rPr lang="en-US" dirty="0" err="1"/>
                  <a:t>bestGain</a:t>
                </a:r>
                <a:r>
                  <a:rPr lang="en-US" dirty="0"/>
                  <a:t> and the corresponding feature id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Input: dataset/split dataset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Output: index of best feature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067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b="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852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Outlook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885ED3C-A445-41BA-946B-207F1658E15E}"/>
              </a:ext>
            </a:extLst>
          </p:cNvPr>
          <p:cNvSpPr/>
          <p:nvPr/>
        </p:nvSpPr>
        <p:spPr>
          <a:xfrm>
            <a:off x="4648200" y="2667000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0F41E-A834-45E5-B334-028719C66C76}"/>
              </a:ext>
            </a:extLst>
          </p:cNvPr>
          <p:cNvSpPr/>
          <p:nvPr/>
        </p:nvSpPr>
        <p:spPr>
          <a:xfrm>
            <a:off x="4648200" y="4684224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58EBA-C336-4F54-A913-BE52F3128D7E}"/>
              </a:ext>
            </a:extLst>
          </p:cNvPr>
          <p:cNvSpPr/>
          <p:nvPr/>
        </p:nvSpPr>
        <p:spPr>
          <a:xfrm>
            <a:off x="4648200" y="5504412"/>
            <a:ext cx="43434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B0C10-8675-4C79-A189-184823928F15}"/>
              </a:ext>
            </a:extLst>
          </p:cNvPr>
          <p:cNvSpPr/>
          <p:nvPr/>
        </p:nvSpPr>
        <p:spPr>
          <a:xfrm>
            <a:off x="2265218" y="297964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DD82-D3EF-45F8-8656-B8C68C298D76}"/>
              </a:ext>
            </a:extLst>
          </p:cNvPr>
          <p:cNvSpPr/>
          <p:nvPr/>
        </p:nvSpPr>
        <p:spPr>
          <a:xfrm>
            <a:off x="18473" y="3657600"/>
            <a:ext cx="136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8ED1E-A8F1-4617-8BCC-B2BF5D8162D2}"/>
              </a:ext>
            </a:extLst>
          </p:cNvPr>
          <p:cNvSpPr/>
          <p:nvPr/>
        </p:nvSpPr>
        <p:spPr>
          <a:xfrm>
            <a:off x="19628" y="2592350"/>
            <a:ext cx="1364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6B529-88E6-41AA-969D-6C2DF07B78E7}"/>
              </a:ext>
            </a:extLst>
          </p:cNvPr>
          <p:cNvSpPr/>
          <p:nvPr/>
        </p:nvSpPr>
        <p:spPr>
          <a:xfrm>
            <a:off x="2265218" y="329492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955AD-4359-4E79-AAAA-9B44B3548754}"/>
              </a:ext>
            </a:extLst>
          </p:cNvPr>
          <p:cNvSpPr/>
          <p:nvPr/>
        </p:nvSpPr>
        <p:spPr>
          <a:xfrm>
            <a:off x="2646218" y="3886200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8D0E56-5D50-4F10-A2A6-B6D154E10391}"/>
              </a:ext>
            </a:extLst>
          </p:cNvPr>
          <p:cNvSpPr/>
          <p:nvPr/>
        </p:nvSpPr>
        <p:spPr>
          <a:xfrm>
            <a:off x="2646218" y="4221484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F2D11-5954-4A1C-B1FC-37D78270C443}"/>
              </a:ext>
            </a:extLst>
          </p:cNvPr>
          <p:cNvSpPr/>
          <p:nvPr/>
        </p:nvSpPr>
        <p:spPr>
          <a:xfrm>
            <a:off x="329912" y="5638800"/>
            <a:ext cx="2316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 given Outlook = rainy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2EF45-F63E-448E-8316-E9C095DA67F1}"/>
              </a:ext>
            </a:extLst>
          </p:cNvPr>
          <p:cNvSpPr/>
          <p:nvPr/>
        </p:nvSpPr>
        <p:spPr>
          <a:xfrm>
            <a:off x="361662" y="4564146"/>
            <a:ext cx="2263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 given Outlook = rainy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A8A8F6-A863-4268-BD48-14BCEC16763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1384301" y="3054015"/>
            <a:ext cx="880917" cy="36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298AD2-2D72-4643-8B23-7699C647E80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1383146" y="3405305"/>
            <a:ext cx="882072" cy="575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F03126-A544-4D0A-ADAC-26E076F2463C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flipH="1">
            <a:off x="1493405" y="3996576"/>
            <a:ext cx="1152813" cy="567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057250-29DD-407C-964E-0CC0270E43AF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H="1">
            <a:off x="2646218" y="4442235"/>
            <a:ext cx="124691" cy="151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79898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48200" y="3250045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4483F-3E5C-4BCB-9DD4-0FB80B7FD6BC}"/>
              </a:ext>
            </a:extLst>
          </p:cNvPr>
          <p:cNvSpPr/>
          <p:nvPr/>
        </p:nvSpPr>
        <p:spPr>
          <a:xfrm>
            <a:off x="4648200" y="4384039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8ADBC-64C8-4EFA-9373-5019C30EA6C6}"/>
              </a:ext>
            </a:extLst>
          </p:cNvPr>
          <p:cNvSpPr/>
          <p:nvPr/>
        </p:nvSpPr>
        <p:spPr>
          <a:xfrm>
            <a:off x="4648200" y="5828378"/>
            <a:ext cx="4381500" cy="49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endParaRPr lang="en-US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Outlook = sunny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53043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90918" y="35577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A5221-DBF8-48C1-A064-D39D89F657FD}"/>
              </a:ext>
            </a:extLst>
          </p:cNvPr>
          <p:cNvSpPr/>
          <p:nvPr/>
        </p:nvSpPr>
        <p:spPr>
          <a:xfrm>
            <a:off x="4652240" y="63402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/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Gain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0.46−(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∗0.48+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.48)=0.117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blipFill>
                <a:blip r:embed="rId4"/>
                <a:stretch>
                  <a:fillRect l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18629F2-9280-45EA-9ACF-835AEE3E0C1D}"/>
              </a:ext>
            </a:extLst>
          </p:cNvPr>
          <p:cNvSpPr/>
          <p:nvPr/>
        </p:nvSpPr>
        <p:spPr>
          <a:xfrm>
            <a:off x="4686300" y="52186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Find best split </a:t>
            </a:r>
            <a:r>
              <a:rPr lang="en-US" altLang="zh-CN" dirty="0"/>
              <a:t>feature</a:t>
            </a:r>
            <a:endParaRPr lang="en-US" dirty="0"/>
          </a:p>
          <a:p>
            <a:pPr lvl="1" indent="-342900">
              <a:lnSpc>
                <a:spcPct val="90000"/>
              </a:lnSpc>
            </a:pPr>
            <a:r>
              <a:rPr lang="en-US" dirty="0"/>
              <a:t>For each feature, calculate the gain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If Feature = Temperature, follow the same procedure to obtain the gain value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After the calculation for each feature on the dataset, we obtain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zh-CN" sz="2000" dirty="0"/>
              <a:t>Gain(outlook) = 0.117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Gain(temperature)=0.018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Gain(humidity)=0.092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Gain(windy)=0.031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/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Outlook</a:t>
            </a:r>
            <a:r>
              <a:rPr lang="en-US" sz="2000" dirty="0"/>
              <a:t> is the best feature to split;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Then we split the data set: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7BA3-238E-496D-8CC6-DF622BA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486400"/>
            <a:ext cx="545951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Split the 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10" y="1081276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each value in Outlook, split the dataset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splitData</a:t>
            </a:r>
            <a:r>
              <a:rPr lang="en-US" dirty="0"/>
              <a:t> function has been provided.</a:t>
            </a:r>
            <a:endParaRPr lang="en-US" sz="12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135FA1-E3DA-4C53-AE14-F2211D58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86470"/>
              </p:ext>
            </p:extLst>
          </p:nvPr>
        </p:nvGraphicFramePr>
        <p:xfrm>
          <a:off x="244763" y="22860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A2B6CA7-B1E2-428E-B9A6-D71D82C572B0}"/>
              </a:ext>
            </a:extLst>
          </p:cNvPr>
          <p:cNvSpPr/>
          <p:nvPr/>
        </p:nvSpPr>
        <p:spPr>
          <a:xfrm>
            <a:off x="165100" y="36339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3317-8258-49FB-B9C9-8B7595542CFB}"/>
              </a:ext>
            </a:extLst>
          </p:cNvPr>
          <p:cNvSpPr/>
          <p:nvPr/>
        </p:nvSpPr>
        <p:spPr>
          <a:xfrm>
            <a:off x="126422" y="64164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66AA9-809D-4FB2-A8D3-E62A93184B73}"/>
              </a:ext>
            </a:extLst>
          </p:cNvPr>
          <p:cNvSpPr/>
          <p:nvPr/>
        </p:nvSpPr>
        <p:spPr>
          <a:xfrm>
            <a:off x="160482" y="52948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09837" y="2080418"/>
            <a:ext cx="4271818" cy="1275828"/>
            <a:chOff x="4809837" y="2080418"/>
            <a:chExt cx="4271818" cy="12758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007BA3-238E-496D-8CC6-DF622BA15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70" r="14860"/>
            <a:stretch/>
          </p:blipFill>
          <p:spPr>
            <a:xfrm>
              <a:off x="4966854" y="2080418"/>
              <a:ext cx="4114801" cy="1143001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4548D7-CF39-4F31-A667-3EDD9F1A8C70}"/>
                </a:ext>
              </a:extLst>
            </p:cNvPr>
            <p:cNvSpPr/>
            <p:nvPr/>
          </p:nvSpPr>
          <p:spPr>
            <a:xfrm>
              <a:off x="4809837" y="2746646"/>
              <a:ext cx="1265381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8E48E8-3514-427F-94CB-0A1B6E45A2AA}"/>
              </a:ext>
            </a:extLst>
          </p:cNvPr>
          <p:cNvSpPr/>
          <p:nvPr/>
        </p:nvSpPr>
        <p:spPr>
          <a:xfrm>
            <a:off x="4637808" y="4267200"/>
            <a:ext cx="808181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15530-F82C-4EDF-96D5-260D681D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0077"/>
              </p:ext>
            </p:extLst>
          </p:nvPr>
        </p:nvGraphicFramePr>
        <p:xfrm>
          <a:off x="5534888" y="3633976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2F99AD2-42F6-4498-830E-30B711C06BB5}"/>
              </a:ext>
            </a:extLst>
          </p:cNvPr>
          <p:cNvSpPr/>
          <p:nvPr/>
        </p:nvSpPr>
        <p:spPr>
          <a:xfrm>
            <a:off x="296718" y="2216693"/>
            <a:ext cx="693882" cy="4641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97E1-A2FB-4D8F-878D-06E60E491DA0}"/>
              </a:ext>
            </a:extLst>
          </p:cNvPr>
          <p:cNvSpPr/>
          <p:nvPr/>
        </p:nvSpPr>
        <p:spPr>
          <a:xfrm>
            <a:off x="4874036" y="5742316"/>
            <a:ext cx="325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subset: Outlook = sunny;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F34CF-915B-4B66-B02B-B4874FF480DB}"/>
              </a:ext>
            </a:extLst>
          </p:cNvPr>
          <p:cNvSpPr/>
          <p:nvPr/>
        </p:nvSpPr>
        <p:spPr>
          <a:xfrm>
            <a:off x="255737" y="1916668"/>
            <a:ext cx="272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the Outlook column</a:t>
            </a:r>
          </a:p>
        </p:txBody>
      </p:sp>
    </p:spTree>
    <p:extLst>
      <p:ext uri="{BB962C8B-B14F-4D97-AF65-F5344CB8AC3E}">
        <p14:creationId xmlns:p14="http://schemas.microsoft.com/office/powerpoint/2010/main" val="299612848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25482</TotalTime>
  <Words>1186</Words>
  <Application>Microsoft Office PowerPoint</Application>
  <PresentationFormat>On-screen Show (4:3)</PresentationFormat>
  <Paragraphs>623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Tahoma</vt:lpstr>
      <vt:lpstr>Times New Roman</vt:lpstr>
      <vt:lpstr>自定义设计方案</vt:lpstr>
      <vt:lpstr>Decision Tree</vt:lpstr>
      <vt:lpstr>Example</vt:lpstr>
      <vt:lpstr>Stopping criteria</vt:lpstr>
      <vt:lpstr>Find best split feature</vt:lpstr>
      <vt:lpstr>Find best split feature</vt:lpstr>
      <vt:lpstr>Find best split feature</vt:lpstr>
      <vt:lpstr>Find best split feature</vt:lpstr>
      <vt:lpstr>Find best split feature</vt:lpstr>
      <vt:lpstr>Split the dataset</vt:lpstr>
      <vt:lpstr>Repeat on sub-dataset</vt:lpstr>
      <vt:lpstr>Repeat on sub-dataset</vt:lpstr>
      <vt:lpstr>Repeat on sub-dataset</vt:lpstr>
      <vt:lpstr>Repeat on sub-dataset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1</dc:title>
  <dc:creator>jinggao</dc:creator>
  <cp:lastModifiedBy>Gao, Jing</cp:lastModifiedBy>
  <cp:revision>2316</cp:revision>
  <dcterms:created xsi:type="dcterms:W3CDTF">2006-08-16T00:00:00Z</dcterms:created>
  <dcterms:modified xsi:type="dcterms:W3CDTF">2023-04-04T16:03:44Z</dcterms:modified>
</cp:coreProperties>
</file>