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7b1b304c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7b1b304c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7b1b304c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7b1b304c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7b1b304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7b1b304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7b1b304c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7b1b304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7b1b304c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7b1b304c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7b1b304c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7b1b304c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7b1b304c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7b1b304c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7b1b304c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7b1b304c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7b1b304c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7b1b304c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7b1b304c1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7b1b304c1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6cccb931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6cccb931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7b1b304c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7b1b304c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6cccb931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6cccb931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73743e7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73743e7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7b1b304c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7b1b304c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6cccb931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6cccb931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Kitten Factory: Ski Manufacturing</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Group 1: Luke Coffman, Jaxon Driver, Emma Lare</a:t>
            </a:r>
            <a:endParaRPr/>
          </a:p>
        </p:txBody>
      </p:sp>
      <p:pic>
        <p:nvPicPr>
          <p:cNvPr id="74" name="Google Shape;74;p13"/>
          <p:cNvPicPr preferRelativeResize="0"/>
          <p:nvPr/>
        </p:nvPicPr>
        <p:blipFill>
          <a:blip r:embed="rId3">
            <a:alphaModFix/>
          </a:blip>
          <a:stretch>
            <a:fillRect/>
          </a:stretch>
        </p:blipFill>
        <p:spPr>
          <a:xfrm>
            <a:off x="6617750" y="1861338"/>
            <a:ext cx="2085467" cy="20854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03050" y="496975"/>
            <a:ext cx="83379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Admin/Employee/ Customer Login</a:t>
            </a:r>
            <a:endParaRPr/>
          </a:p>
        </p:txBody>
      </p:sp>
      <p:pic>
        <p:nvPicPr>
          <p:cNvPr id="127" name="Google Shape;127;p22"/>
          <p:cNvPicPr preferRelativeResize="0"/>
          <p:nvPr/>
        </p:nvPicPr>
        <p:blipFill rotWithShape="1">
          <a:blip r:embed="rId3">
            <a:alphaModFix/>
          </a:blip>
          <a:srcRect b="5240" l="0" r="0" t="0"/>
          <a:stretch/>
        </p:blipFill>
        <p:spPr>
          <a:xfrm>
            <a:off x="152400" y="1091000"/>
            <a:ext cx="2562675" cy="3444625"/>
          </a:xfrm>
          <a:prstGeom prst="rect">
            <a:avLst/>
          </a:prstGeom>
          <a:noFill/>
          <a:ln>
            <a:noFill/>
          </a:ln>
        </p:spPr>
      </p:pic>
      <p:pic>
        <p:nvPicPr>
          <p:cNvPr id="128" name="Google Shape;128;p22"/>
          <p:cNvPicPr preferRelativeResize="0"/>
          <p:nvPr/>
        </p:nvPicPr>
        <p:blipFill>
          <a:blip r:embed="rId4">
            <a:alphaModFix/>
          </a:blip>
          <a:stretch>
            <a:fillRect/>
          </a:stretch>
        </p:blipFill>
        <p:spPr>
          <a:xfrm>
            <a:off x="2873250" y="1091000"/>
            <a:ext cx="3397501" cy="3635124"/>
          </a:xfrm>
          <a:prstGeom prst="rect">
            <a:avLst/>
          </a:prstGeom>
          <a:noFill/>
          <a:ln>
            <a:noFill/>
          </a:ln>
        </p:spPr>
      </p:pic>
      <p:pic>
        <p:nvPicPr>
          <p:cNvPr id="129" name="Google Shape;129;p22"/>
          <p:cNvPicPr preferRelativeResize="0"/>
          <p:nvPr/>
        </p:nvPicPr>
        <p:blipFill>
          <a:blip r:embed="rId5">
            <a:alphaModFix/>
          </a:blip>
          <a:stretch>
            <a:fillRect/>
          </a:stretch>
        </p:blipFill>
        <p:spPr>
          <a:xfrm>
            <a:off x="6384176" y="1072975"/>
            <a:ext cx="2568449" cy="34806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18250" y="575950"/>
            <a:ext cx="83037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View/Add/Update/Delete Customers Code</a:t>
            </a:r>
            <a:endParaRPr/>
          </a:p>
        </p:txBody>
      </p:sp>
      <p:pic>
        <p:nvPicPr>
          <p:cNvPr id="135" name="Google Shape;135;p23"/>
          <p:cNvPicPr preferRelativeResize="0"/>
          <p:nvPr/>
        </p:nvPicPr>
        <p:blipFill>
          <a:blip r:embed="rId3">
            <a:alphaModFix/>
          </a:blip>
          <a:stretch>
            <a:fillRect/>
          </a:stretch>
        </p:blipFill>
        <p:spPr>
          <a:xfrm>
            <a:off x="418250" y="1121125"/>
            <a:ext cx="3694123" cy="3627350"/>
          </a:xfrm>
          <a:prstGeom prst="rect">
            <a:avLst/>
          </a:prstGeom>
          <a:noFill/>
          <a:ln>
            <a:noFill/>
          </a:ln>
        </p:spPr>
      </p:pic>
      <p:pic>
        <p:nvPicPr>
          <p:cNvPr id="136" name="Google Shape;136;p23"/>
          <p:cNvPicPr preferRelativeResize="0"/>
          <p:nvPr/>
        </p:nvPicPr>
        <p:blipFill>
          <a:blip r:embed="rId4">
            <a:alphaModFix/>
          </a:blip>
          <a:stretch>
            <a:fillRect/>
          </a:stretch>
        </p:blipFill>
        <p:spPr>
          <a:xfrm>
            <a:off x="5027825" y="1121125"/>
            <a:ext cx="3694124" cy="3627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409350" y="575950"/>
            <a:ext cx="83124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View/Add/Update/Delete Customers Website</a:t>
            </a:r>
            <a:endParaRPr/>
          </a:p>
        </p:txBody>
      </p:sp>
      <p:pic>
        <p:nvPicPr>
          <p:cNvPr id="142" name="Google Shape;142;p24"/>
          <p:cNvPicPr preferRelativeResize="0"/>
          <p:nvPr/>
        </p:nvPicPr>
        <p:blipFill>
          <a:blip r:embed="rId3">
            <a:alphaModFix/>
          </a:blip>
          <a:stretch>
            <a:fillRect/>
          </a:stretch>
        </p:blipFill>
        <p:spPr>
          <a:xfrm>
            <a:off x="487300" y="1102250"/>
            <a:ext cx="3733714" cy="3627350"/>
          </a:xfrm>
          <a:prstGeom prst="rect">
            <a:avLst/>
          </a:prstGeom>
          <a:noFill/>
          <a:ln>
            <a:noFill/>
          </a:ln>
        </p:spPr>
      </p:pic>
      <p:pic>
        <p:nvPicPr>
          <p:cNvPr id="143" name="Google Shape;143;p24"/>
          <p:cNvPicPr preferRelativeResize="0"/>
          <p:nvPr/>
        </p:nvPicPr>
        <p:blipFill>
          <a:blip r:embed="rId4">
            <a:alphaModFix/>
          </a:blip>
          <a:stretch>
            <a:fillRect/>
          </a:stretch>
        </p:blipFill>
        <p:spPr>
          <a:xfrm>
            <a:off x="4295489" y="1102250"/>
            <a:ext cx="4618185" cy="33245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12450" y="575950"/>
            <a:ext cx="83094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View/Add/Update/Delete Orders Code</a:t>
            </a:r>
            <a:endParaRPr/>
          </a:p>
        </p:txBody>
      </p:sp>
      <p:pic>
        <p:nvPicPr>
          <p:cNvPr id="149" name="Google Shape;149;p25"/>
          <p:cNvPicPr preferRelativeResize="0"/>
          <p:nvPr/>
        </p:nvPicPr>
        <p:blipFill>
          <a:blip r:embed="rId3">
            <a:alphaModFix/>
          </a:blip>
          <a:stretch>
            <a:fillRect/>
          </a:stretch>
        </p:blipFill>
        <p:spPr>
          <a:xfrm>
            <a:off x="412450" y="1072600"/>
            <a:ext cx="3687525" cy="3627351"/>
          </a:xfrm>
          <a:prstGeom prst="rect">
            <a:avLst/>
          </a:prstGeom>
          <a:noFill/>
          <a:ln>
            <a:noFill/>
          </a:ln>
        </p:spPr>
      </p:pic>
      <p:pic>
        <p:nvPicPr>
          <p:cNvPr id="150" name="Google Shape;150;p25"/>
          <p:cNvPicPr preferRelativeResize="0"/>
          <p:nvPr/>
        </p:nvPicPr>
        <p:blipFill>
          <a:blip r:embed="rId4">
            <a:alphaModFix/>
          </a:blip>
          <a:stretch>
            <a:fillRect/>
          </a:stretch>
        </p:blipFill>
        <p:spPr>
          <a:xfrm>
            <a:off x="5034326" y="1072600"/>
            <a:ext cx="3687524" cy="3627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12450" y="575950"/>
            <a:ext cx="83094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View/Add/Update/Delete Orders Website</a:t>
            </a:r>
            <a:endParaRPr/>
          </a:p>
        </p:txBody>
      </p:sp>
      <p:pic>
        <p:nvPicPr>
          <p:cNvPr id="156" name="Google Shape;156;p26"/>
          <p:cNvPicPr preferRelativeResize="0"/>
          <p:nvPr/>
        </p:nvPicPr>
        <p:blipFill>
          <a:blip r:embed="rId3">
            <a:alphaModFix/>
          </a:blip>
          <a:stretch>
            <a:fillRect/>
          </a:stretch>
        </p:blipFill>
        <p:spPr>
          <a:xfrm>
            <a:off x="635575" y="1134100"/>
            <a:ext cx="3097350" cy="3554025"/>
          </a:xfrm>
          <a:prstGeom prst="rect">
            <a:avLst/>
          </a:prstGeom>
          <a:noFill/>
          <a:ln>
            <a:noFill/>
          </a:ln>
        </p:spPr>
      </p:pic>
      <p:pic>
        <p:nvPicPr>
          <p:cNvPr id="157" name="Google Shape;157;p26"/>
          <p:cNvPicPr preferRelativeResize="0"/>
          <p:nvPr/>
        </p:nvPicPr>
        <p:blipFill rotWithShape="1">
          <a:blip r:embed="rId4">
            <a:alphaModFix/>
          </a:blip>
          <a:srcRect b="-4318" l="0" r="0" t="0"/>
          <a:stretch/>
        </p:blipFill>
        <p:spPr>
          <a:xfrm>
            <a:off x="4446450" y="1097438"/>
            <a:ext cx="3310257" cy="362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24575" y="575950"/>
            <a:ext cx="82974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Generate Sales Report Code</a:t>
            </a:r>
            <a:endParaRPr/>
          </a:p>
        </p:txBody>
      </p:sp>
      <p:pic>
        <p:nvPicPr>
          <p:cNvPr id="163" name="Google Shape;163;p27"/>
          <p:cNvPicPr preferRelativeResize="0"/>
          <p:nvPr/>
        </p:nvPicPr>
        <p:blipFill>
          <a:blip r:embed="rId3">
            <a:alphaModFix/>
          </a:blip>
          <a:stretch>
            <a:fillRect/>
          </a:stretch>
        </p:blipFill>
        <p:spPr>
          <a:xfrm>
            <a:off x="424575" y="1211350"/>
            <a:ext cx="3687801" cy="3531824"/>
          </a:xfrm>
          <a:prstGeom prst="rect">
            <a:avLst/>
          </a:prstGeom>
          <a:noFill/>
          <a:ln>
            <a:noFill/>
          </a:ln>
        </p:spPr>
      </p:pic>
      <p:pic>
        <p:nvPicPr>
          <p:cNvPr id="164" name="Google Shape;164;p27"/>
          <p:cNvPicPr preferRelativeResize="0"/>
          <p:nvPr/>
        </p:nvPicPr>
        <p:blipFill>
          <a:blip r:embed="rId4">
            <a:alphaModFix/>
          </a:blip>
          <a:stretch>
            <a:fillRect/>
          </a:stretch>
        </p:blipFill>
        <p:spPr>
          <a:xfrm>
            <a:off x="5034175" y="1211350"/>
            <a:ext cx="3687800" cy="3531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24575" y="575950"/>
            <a:ext cx="8297400" cy="63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Generate Sales Report Website</a:t>
            </a:r>
            <a:endParaRPr/>
          </a:p>
        </p:txBody>
      </p:sp>
      <p:pic>
        <p:nvPicPr>
          <p:cNvPr id="170" name="Google Shape;170;p28"/>
          <p:cNvPicPr preferRelativeResize="0"/>
          <p:nvPr/>
        </p:nvPicPr>
        <p:blipFill>
          <a:blip r:embed="rId3">
            <a:alphaModFix/>
          </a:blip>
          <a:stretch>
            <a:fillRect/>
          </a:stretch>
        </p:blipFill>
        <p:spPr>
          <a:xfrm>
            <a:off x="2761463" y="1080975"/>
            <a:ext cx="3623634" cy="362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76" name="Google Shape;176;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saw major challenges trying to get our update coding to work, as well as with creating a shopping cart for our customers use. </a:t>
            </a:r>
            <a:endParaRPr/>
          </a:p>
          <a:p>
            <a:pPr indent="0" lvl="0" marL="0" rtl="0" algn="l">
              <a:spcBef>
                <a:spcPts val="1200"/>
              </a:spcBef>
              <a:spcAft>
                <a:spcPts val="1200"/>
              </a:spcAft>
              <a:buNone/>
            </a:pPr>
            <a:r>
              <a:rPr lang="en"/>
              <a:t>We saw more minor challenges with syntax errors, cross-coding, meaning working on Mac and Windows </a:t>
            </a:r>
            <a:r>
              <a:rPr lang="en"/>
              <a:t>computers</a:t>
            </a:r>
            <a:r>
              <a:rPr lang="en"/>
              <a:t> and trying to share code, and with creating too high </a:t>
            </a:r>
            <a:r>
              <a:rPr lang="en"/>
              <a:t>expectations</a:t>
            </a:r>
            <a:r>
              <a:rPr lang="en"/>
              <a:t> of what we could get done in the time we had.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0" name="Google Shape;80;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2D3B45"/>
                </a:solidFill>
                <a:latin typeface="Times New Roman"/>
                <a:ea typeface="Times New Roman"/>
                <a:cs typeface="Times New Roman"/>
                <a:sym typeface="Times New Roman"/>
              </a:rPr>
              <a:t>Kitten Factory’s objective is to manufacture and sell their custom made carbon fiber skis. The products produced by Kitten Factory are made to be lighter weight so that customers can go on a wide variety of terrain, including park, powder, and touring. Along with skis, we sell general merchandise, boots, and bindings, that way our </a:t>
            </a:r>
            <a:r>
              <a:rPr lang="en" sz="1400">
                <a:solidFill>
                  <a:srgbClr val="2D3B45"/>
                </a:solidFill>
                <a:latin typeface="Times New Roman"/>
                <a:ea typeface="Times New Roman"/>
                <a:cs typeface="Times New Roman"/>
                <a:sym typeface="Times New Roman"/>
              </a:rPr>
              <a:t>customers</a:t>
            </a:r>
            <a:r>
              <a:rPr lang="en" sz="1400">
                <a:solidFill>
                  <a:srgbClr val="2D3B45"/>
                </a:solidFill>
                <a:latin typeface="Times New Roman"/>
                <a:ea typeface="Times New Roman"/>
                <a:cs typeface="Times New Roman"/>
                <a:sym typeface="Times New Roman"/>
              </a:rPr>
              <a:t> get everything they need in one place.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Ethics and Critical Thinking</a:t>
            </a:r>
            <a:endParaRPr/>
          </a:p>
        </p:txBody>
      </p:sp>
      <p:sp>
        <p:nvSpPr>
          <p:cNvPr id="86" name="Google Shape;86;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Secure customers personal credit card information</a:t>
            </a:r>
            <a:endParaRPr/>
          </a:p>
          <a:p>
            <a:pPr indent="-342900" lvl="0" marL="457200" rtl="0" algn="l">
              <a:spcBef>
                <a:spcPts val="0"/>
              </a:spcBef>
              <a:spcAft>
                <a:spcPts val="0"/>
              </a:spcAft>
              <a:buSzPts val="1800"/>
              <a:buChar char="●"/>
            </a:pPr>
            <a:r>
              <a:rPr lang="en"/>
              <a:t>Make our UI easy to use</a:t>
            </a:r>
            <a:endParaRPr/>
          </a:p>
          <a:p>
            <a:pPr indent="-342900" lvl="0" marL="457200" rtl="0" algn="l">
              <a:spcBef>
                <a:spcPts val="0"/>
              </a:spcBef>
              <a:spcAft>
                <a:spcPts val="0"/>
              </a:spcAft>
              <a:buSzPts val="1800"/>
              <a:buChar char="●"/>
            </a:pPr>
            <a:r>
              <a:rPr lang="en"/>
              <a:t>Make sure our web application is easy to </a:t>
            </a:r>
            <a:r>
              <a:rPr lang="en"/>
              <a:t>navigate</a:t>
            </a:r>
            <a:r>
              <a:rPr lang="en"/>
              <a:t> so customers don’t make harmful mistakes</a:t>
            </a:r>
            <a:endParaRPr/>
          </a:p>
          <a:p>
            <a:pPr indent="-342900" lvl="0" marL="457200" rtl="0" algn="l">
              <a:spcBef>
                <a:spcPts val="0"/>
              </a:spcBef>
              <a:spcAft>
                <a:spcPts val="0"/>
              </a:spcAft>
              <a:buSzPts val="1800"/>
              <a:buChar char="●"/>
            </a:pPr>
            <a:r>
              <a:rPr lang="en"/>
              <a:t>Work together to get ideas and to make corrections</a:t>
            </a:r>
            <a:endParaRPr/>
          </a:p>
          <a:p>
            <a:pPr indent="-342900" lvl="0" marL="457200" rtl="0" algn="l">
              <a:spcBef>
                <a:spcPts val="0"/>
              </a:spcBef>
              <a:spcAft>
                <a:spcPts val="0"/>
              </a:spcAft>
              <a:buSzPts val="1800"/>
              <a:buChar char="●"/>
            </a:pPr>
            <a:r>
              <a:rPr lang="en"/>
              <a:t>Think about different ways to use the codes we learned to build our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p:txBody>
      </p:sp>
      <p:sp>
        <p:nvSpPr>
          <p:cNvPr id="92" name="Google Shape;92;p16"/>
          <p:cNvSpPr txBox="1"/>
          <p:nvPr>
            <p:ph idx="1" type="body"/>
          </p:nvPr>
        </p:nvSpPr>
        <p:spPr>
          <a:xfrm>
            <a:off x="2400262" y="1385351"/>
            <a:ext cx="6321600" cy="3002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Admin</a:t>
            </a:r>
            <a:endParaRPr sz="2200"/>
          </a:p>
          <a:p>
            <a:pPr indent="-342900" lvl="1" marL="914400" rtl="0" algn="l">
              <a:spcBef>
                <a:spcPts val="0"/>
              </a:spcBef>
              <a:spcAft>
                <a:spcPts val="0"/>
              </a:spcAft>
              <a:buSzPts val="1800"/>
              <a:buChar char="○"/>
            </a:pPr>
            <a:r>
              <a:rPr lang="en" sz="1800"/>
              <a:t>Username: bsmith</a:t>
            </a:r>
            <a:endParaRPr sz="1800"/>
          </a:p>
          <a:p>
            <a:pPr indent="-342900" lvl="1" marL="914400" rtl="0" algn="l">
              <a:spcBef>
                <a:spcPts val="0"/>
              </a:spcBef>
              <a:spcAft>
                <a:spcPts val="0"/>
              </a:spcAft>
              <a:buSzPts val="1800"/>
              <a:buChar char="○"/>
            </a:pPr>
            <a:r>
              <a:rPr lang="en" sz="1800"/>
              <a:t>Password: mysecret</a:t>
            </a:r>
            <a:endParaRPr sz="1800"/>
          </a:p>
          <a:p>
            <a:pPr indent="-368300" lvl="0" marL="457200" rtl="0" algn="l">
              <a:spcBef>
                <a:spcPts val="0"/>
              </a:spcBef>
              <a:spcAft>
                <a:spcPts val="0"/>
              </a:spcAft>
              <a:buSzPts val="2200"/>
              <a:buChar char="●"/>
            </a:pPr>
            <a:r>
              <a:rPr lang="en" sz="2200"/>
              <a:t>Employee</a:t>
            </a:r>
            <a:endParaRPr sz="2200"/>
          </a:p>
          <a:p>
            <a:pPr indent="-342900" lvl="1" marL="914400" rtl="0" algn="l">
              <a:spcBef>
                <a:spcPts val="0"/>
              </a:spcBef>
              <a:spcAft>
                <a:spcPts val="0"/>
              </a:spcAft>
              <a:buSzPts val="1800"/>
              <a:buChar char="○"/>
            </a:pPr>
            <a:r>
              <a:rPr lang="en" sz="1800"/>
              <a:t>Username: </a:t>
            </a:r>
            <a:r>
              <a:rPr lang="en" sz="1800"/>
              <a:t>coh</a:t>
            </a:r>
            <a:endParaRPr sz="1800"/>
          </a:p>
          <a:p>
            <a:pPr indent="-342900" lvl="1" marL="914400" rtl="0" algn="l">
              <a:spcBef>
                <a:spcPts val="0"/>
              </a:spcBef>
              <a:spcAft>
                <a:spcPts val="0"/>
              </a:spcAft>
              <a:buSzPts val="1800"/>
              <a:buChar char="○"/>
            </a:pPr>
            <a:r>
              <a:rPr lang="en" sz="1800"/>
              <a:t>Password: bestprof</a:t>
            </a:r>
            <a:endParaRPr sz="1800"/>
          </a:p>
          <a:p>
            <a:pPr indent="-368300" lvl="0" marL="457200" rtl="0" algn="l">
              <a:spcBef>
                <a:spcPts val="0"/>
              </a:spcBef>
              <a:spcAft>
                <a:spcPts val="0"/>
              </a:spcAft>
              <a:buSzPts val="2200"/>
              <a:buChar char="●"/>
            </a:pPr>
            <a:r>
              <a:rPr lang="en" sz="2200"/>
              <a:t>Customer</a:t>
            </a:r>
            <a:endParaRPr sz="2200"/>
          </a:p>
          <a:p>
            <a:pPr indent="-342900" lvl="1" marL="914400" rtl="0" algn="l">
              <a:spcBef>
                <a:spcPts val="0"/>
              </a:spcBef>
              <a:spcAft>
                <a:spcPts val="0"/>
              </a:spcAft>
              <a:buSzPts val="1800"/>
              <a:buChar char="○"/>
            </a:pPr>
            <a:r>
              <a:rPr lang="en" sz="1800"/>
              <a:t>Username: </a:t>
            </a:r>
            <a:r>
              <a:rPr lang="en" sz="1800"/>
              <a:t>pjones</a:t>
            </a:r>
            <a:endParaRPr sz="1800"/>
          </a:p>
          <a:p>
            <a:pPr indent="-342900" lvl="1" marL="914400" rtl="0" algn="l">
              <a:spcBef>
                <a:spcPts val="0"/>
              </a:spcBef>
              <a:spcAft>
                <a:spcPts val="0"/>
              </a:spcAft>
              <a:buSzPts val="1800"/>
              <a:buChar char="○"/>
            </a:pPr>
            <a:r>
              <a:rPr lang="en" sz="1800"/>
              <a:t>Password: acrobat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98" name="Google Shape;98;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018"/>
              <a:buFont typeface="Arial"/>
              <a:buNone/>
            </a:pPr>
            <a:r>
              <a:rPr b="1" lang="en" sz="2475">
                <a:latin typeface="Raleway"/>
                <a:ea typeface="Raleway"/>
                <a:cs typeface="Raleway"/>
                <a:sym typeface="Raleway"/>
              </a:rPr>
              <a:t> 1.Authentication/Login (including password verify and sanitization)</a:t>
            </a:r>
            <a:endParaRPr b="1" sz="2475">
              <a:latin typeface="Raleway"/>
              <a:ea typeface="Raleway"/>
              <a:cs typeface="Raleway"/>
              <a:sym typeface="Raleway"/>
            </a:endParaRPr>
          </a:p>
          <a:p>
            <a:pPr indent="0" lvl="0" marL="0" rtl="0" algn="l">
              <a:spcBef>
                <a:spcPts val="1200"/>
              </a:spcBef>
              <a:spcAft>
                <a:spcPts val="0"/>
              </a:spcAft>
              <a:buClr>
                <a:schemeClr val="dk2"/>
              </a:buClr>
              <a:buSzPts val="1018"/>
              <a:buFont typeface="Arial"/>
              <a:buNone/>
            </a:pPr>
            <a:r>
              <a:rPr b="1" lang="en" sz="2475">
                <a:latin typeface="Raleway"/>
                <a:ea typeface="Raleway"/>
                <a:cs typeface="Raleway"/>
                <a:sym typeface="Raleway"/>
              </a:rPr>
              <a:t>2. Session management (including check session)</a:t>
            </a:r>
            <a:endParaRPr b="1" sz="2475">
              <a:latin typeface="Raleway"/>
              <a:ea typeface="Raleway"/>
              <a:cs typeface="Raleway"/>
              <a:sym typeface="Raleway"/>
            </a:endParaRPr>
          </a:p>
          <a:p>
            <a:pPr indent="0" lvl="0" marL="0" rtl="0" algn="l">
              <a:spcBef>
                <a:spcPts val="1200"/>
              </a:spcBef>
              <a:spcAft>
                <a:spcPts val="1200"/>
              </a:spcAft>
              <a:buSzPts val="1018"/>
              <a:buNone/>
            </a:pPr>
            <a:r>
              <a:rPr b="1" lang="en" sz="2475">
                <a:latin typeface="Raleway"/>
                <a:ea typeface="Raleway"/>
                <a:cs typeface="Raleway"/>
                <a:sym typeface="Raleway"/>
              </a:rPr>
              <a:t>3. Logout and session destroy</a:t>
            </a:r>
            <a:endParaRPr sz="1457"/>
          </a:p>
        </p:txBody>
      </p:sp>
      <p:pic>
        <p:nvPicPr>
          <p:cNvPr id="99" name="Google Shape;99;p17"/>
          <p:cNvPicPr preferRelativeResize="0"/>
          <p:nvPr/>
        </p:nvPicPr>
        <p:blipFill>
          <a:blip r:embed="rId3">
            <a:alphaModFix/>
          </a:blip>
          <a:stretch>
            <a:fillRect/>
          </a:stretch>
        </p:blipFill>
        <p:spPr>
          <a:xfrm>
            <a:off x="168000" y="1344750"/>
            <a:ext cx="2095450" cy="209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Overview</a:t>
            </a:r>
            <a:endParaRPr/>
          </a:p>
        </p:txBody>
      </p:sp>
      <p:sp>
        <p:nvSpPr>
          <p:cNvPr id="105" name="Google Shape;105;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Orders</a:t>
            </a:r>
            <a:endParaRPr/>
          </a:p>
          <a:p>
            <a:pPr indent="-342900" lvl="0" marL="457200" rtl="0" algn="l">
              <a:spcBef>
                <a:spcPts val="0"/>
              </a:spcBef>
              <a:spcAft>
                <a:spcPts val="0"/>
              </a:spcAft>
              <a:buSzPts val="1800"/>
              <a:buChar char="●"/>
            </a:pPr>
            <a:r>
              <a:rPr lang="en"/>
              <a:t>Employee</a:t>
            </a:r>
            <a:endParaRPr/>
          </a:p>
          <a:p>
            <a:pPr indent="-342900" lvl="0" marL="457200" rtl="0" algn="l">
              <a:spcBef>
                <a:spcPts val="0"/>
              </a:spcBef>
              <a:spcAft>
                <a:spcPts val="0"/>
              </a:spcAft>
              <a:buSzPts val="1800"/>
              <a:buChar char="●"/>
            </a:pPr>
            <a:r>
              <a:rPr lang="en"/>
              <a:t>Product</a:t>
            </a:r>
            <a:endParaRPr/>
          </a:p>
          <a:p>
            <a:pPr indent="-342900" lvl="0" marL="457200" rtl="0" algn="l">
              <a:spcBef>
                <a:spcPts val="0"/>
              </a:spcBef>
              <a:spcAft>
                <a:spcPts val="0"/>
              </a:spcAft>
              <a:buSzPts val="1800"/>
              <a:buChar char="●"/>
            </a:pPr>
            <a:r>
              <a:rPr lang="en"/>
              <a:t>User</a:t>
            </a:r>
            <a:endParaRPr/>
          </a:p>
          <a:p>
            <a:pPr indent="-342900" lvl="0" marL="457200" rtl="0" algn="l">
              <a:spcBef>
                <a:spcPts val="0"/>
              </a:spcBef>
              <a:spcAft>
                <a:spcPts val="0"/>
              </a:spcAft>
              <a:buSzPts val="1800"/>
              <a:buChar char="●"/>
            </a:pPr>
            <a:r>
              <a:rPr lang="en"/>
              <a:t>Payment</a:t>
            </a:r>
            <a:endParaRPr/>
          </a:p>
          <a:p>
            <a:pPr indent="-342900" lvl="0" marL="457200" rtl="0" algn="l">
              <a:spcBef>
                <a:spcPts val="0"/>
              </a:spcBef>
              <a:spcAft>
                <a:spcPts val="0"/>
              </a:spcAft>
              <a:buSzPts val="1800"/>
              <a:buChar char="●"/>
            </a:pPr>
            <a:r>
              <a:rPr lang="en"/>
              <a:t>Return</a:t>
            </a:r>
            <a:endParaRPr/>
          </a:p>
          <a:p>
            <a:pPr indent="-342900" lvl="0" marL="457200" rtl="0" algn="l">
              <a:spcBef>
                <a:spcPts val="0"/>
              </a:spcBef>
              <a:spcAft>
                <a:spcPts val="0"/>
              </a:spcAft>
              <a:buSzPts val="1800"/>
              <a:buChar char="●"/>
            </a:pPr>
            <a:r>
              <a:rPr lang="en"/>
              <a:t>Raw Material</a:t>
            </a:r>
            <a:endParaRPr/>
          </a:p>
          <a:p>
            <a:pPr indent="-342900" lvl="0" marL="457200" rtl="0" algn="l">
              <a:spcBef>
                <a:spcPts val="0"/>
              </a:spcBef>
              <a:spcAft>
                <a:spcPts val="0"/>
              </a:spcAft>
              <a:buSzPts val="1800"/>
              <a:buChar char="●"/>
            </a:pPr>
            <a:r>
              <a:rPr lang="en"/>
              <a:t>Customer</a:t>
            </a:r>
            <a:endParaRPr/>
          </a:p>
          <a:p>
            <a:pPr indent="-342900" lvl="0" marL="457200" rtl="0" algn="l">
              <a:spcBef>
                <a:spcPts val="0"/>
              </a:spcBef>
              <a:spcAft>
                <a:spcPts val="0"/>
              </a:spcAft>
              <a:buSzPts val="1800"/>
              <a:buChar char="●"/>
            </a:pPr>
            <a:r>
              <a:rPr lang="en"/>
              <a:t>Orderline</a:t>
            </a:r>
            <a:endParaRPr/>
          </a:p>
          <a:p>
            <a:pPr indent="-342900" lvl="0" marL="457200" rtl="0" algn="l">
              <a:spcBef>
                <a:spcPts val="0"/>
              </a:spcBef>
              <a:spcAft>
                <a:spcPts val="0"/>
              </a:spcAft>
              <a:buSzPts val="1800"/>
              <a:buChar char="●"/>
            </a:pPr>
            <a:r>
              <a:rPr lang="en"/>
              <a:t>Ordertable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1601500" y="138725"/>
            <a:ext cx="5824974" cy="4866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1428825" y="332025"/>
            <a:ext cx="6534150" cy="433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CRUD Use Case Overview</a:t>
            </a:r>
            <a:endParaRPr/>
          </a:p>
        </p:txBody>
      </p:sp>
      <p:sp>
        <p:nvSpPr>
          <p:cNvPr id="121" name="Google Shape;121;p21"/>
          <p:cNvSpPr txBox="1"/>
          <p:nvPr>
            <p:ph idx="1" type="body"/>
          </p:nvPr>
        </p:nvSpPr>
        <p:spPr>
          <a:xfrm>
            <a:off x="373750" y="1364025"/>
            <a:ext cx="8358000" cy="3234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Individual Login Pages Per Role</a:t>
            </a:r>
            <a:endParaRPr/>
          </a:p>
          <a:p>
            <a:pPr indent="-342900" lvl="0" marL="457200" rtl="0" algn="l">
              <a:spcBef>
                <a:spcPts val="0"/>
              </a:spcBef>
              <a:spcAft>
                <a:spcPts val="0"/>
              </a:spcAft>
              <a:buSzPts val="1800"/>
              <a:buAutoNum type="arabicPeriod"/>
            </a:pPr>
            <a:r>
              <a:rPr lang="en"/>
              <a:t>View/add/update/delete Returns</a:t>
            </a:r>
            <a:endParaRPr/>
          </a:p>
          <a:p>
            <a:pPr indent="-342900" lvl="0" marL="457200" rtl="0" algn="l">
              <a:spcBef>
                <a:spcPts val="0"/>
              </a:spcBef>
              <a:spcAft>
                <a:spcPts val="0"/>
              </a:spcAft>
              <a:buSzPts val="1800"/>
              <a:buAutoNum type="arabicPeriod"/>
            </a:pPr>
            <a:r>
              <a:rPr lang="en"/>
              <a:t>View Raw Materials</a:t>
            </a:r>
            <a:endParaRPr/>
          </a:p>
          <a:p>
            <a:pPr indent="-342900" lvl="0" marL="457200" rtl="0" algn="l">
              <a:spcBef>
                <a:spcPts val="0"/>
              </a:spcBef>
              <a:spcAft>
                <a:spcPts val="0"/>
              </a:spcAft>
              <a:buSzPts val="1800"/>
              <a:buAutoNum type="arabicPeriod"/>
            </a:pPr>
            <a:r>
              <a:rPr lang="en"/>
              <a:t>View/add/update/delete Products</a:t>
            </a:r>
            <a:endParaRPr/>
          </a:p>
          <a:p>
            <a:pPr indent="-342900" lvl="0" marL="457200" rtl="0" algn="l">
              <a:spcBef>
                <a:spcPts val="0"/>
              </a:spcBef>
              <a:spcAft>
                <a:spcPts val="0"/>
              </a:spcAft>
              <a:buSzPts val="1800"/>
              <a:buAutoNum type="arabicPeriod"/>
            </a:pPr>
            <a:r>
              <a:rPr lang="en"/>
              <a:t>View/add/update/delete Customers</a:t>
            </a:r>
            <a:endParaRPr/>
          </a:p>
          <a:p>
            <a:pPr indent="-342900" lvl="0" marL="457200" rtl="0" algn="l">
              <a:spcBef>
                <a:spcPts val="0"/>
              </a:spcBef>
              <a:spcAft>
                <a:spcPts val="0"/>
              </a:spcAft>
              <a:buSzPts val="1800"/>
              <a:buAutoNum type="arabicPeriod"/>
            </a:pPr>
            <a:r>
              <a:rPr lang="en"/>
              <a:t>View/add/update/delete a new Employee</a:t>
            </a:r>
            <a:endParaRPr/>
          </a:p>
          <a:p>
            <a:pPr indent="-342900" lvl="0" marL="457200" rtl="0" algn="l">
              <a:spcBef>
                <a:spcPts val="0"/>
              </a:spcBef>
              <a:spcAft>
                <a:spcPts val="0"/>
              </a:spcAft>
              <a:buSzPts val="1800"/>
              <a:buAutoNum type="arabicPeriod"/>
            </a:pPr>
            <a:r>
              <a:rPr lang="en"/>
              <a:t>View/add/update/delete Order</a:t>
            </a:r>
            <a:endParaRPr/>
          </a:p>
          <a:p>
            <a:pPr indent="-342900" lvl="0" marL="457200" rtl="0" algn="l">
              <a:spcBef>
                <a:spcPts val="0"/>
              </a:spcBef>
              <a:spcAft>
                <a:spcPts val="0"/>
              </a:spcAft>
              <a:buSzPts val="1800"/>
              <a:buAutoNum type="arabicPeriod"/>
            </a:pPr>
            <a:r>
              <a:rPr lang="en"/>
              <a:t>Generate Sales Report</a:t>
            </a:r>
            <a:endParaRPr/>
          </a:p>
          <a:p>
            <a:pPr indent="-342900" lvl="0" marL="457200" rtl="0" algn="l">
              <a:spcBef>
                <a:spcPts val="0"/>
              </a:spcBef>
              <a:spcAft>
                <a:spcPts val="0"/>
              </a:spcAft>
              <a:buSzPts val="1800"/>
              <a:buAutoNum type="arabicPeriod"/>
            </a:pPr>
            <a:r>
              <a:rPr lang="en"/>
              <a:t>Customer can view/add/update/delete an order</a:t>
            </a:r>
            <a:endParaRPr/>
          </a:p>
          <a:p>
            <a:pPr indent="-342900" lvl="0" marL="457200" rtl="0" algn="l">
              <a:spcBef>
                <a:spcPts val="0"/>
              </a:spcBef>
              <a:spcAft>
                <a:spcPts val="0"/>
              </a:spcAft>
              <a:buSzPts val="1800"/>
              <a:buAutoNum type="arabicPeriod"/>
            </a:pPr>
            <a:r>
              <a:rPr lang="en"/>
              <a:t>Make a Payment</a:t>
            </a:r>
            <a:endParaRPr/>
          </a:p>
          <a:p>
            <a:pPr indent="-342900" lvl="0" marL="457200" rtl="0" algn="l">
              <a:spcBef>
                <a:spcPts val="0"/>
              </a:spcBef>
              <a:spcAft>
                <a:spcPts val="0"/>
              </a:spcAft>
              <a:buSzPts val="1800"/>
              <a:buAutoNum type="arabicPeriod"/>
            </a:pPr>
            <a:r>
              <a:rPr lang="en"/>
              <a:t>Submit a return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