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03c83c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03c83c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03f3d224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03f3d224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03f3d224b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03f3d224b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03c83cd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03c83cd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03c83cd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03c83cd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0a9d6991a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0a9d6991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a9d6991a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a9d6991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0a9d6991a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a9d6991a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0a9d6991a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0a9d6991a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Recall = TP / (TP + FN). Out of all the positive classes, how many were identified correctly. </a:t>
            </a:r>
            <a:endParaRPr/>
          </a:p>
          <a:p>
            <a:pPr indent="0" lvl="0" marL="0" rtl="0" algn="l">
              <a:spcBef>
                <a:spcPts val="0"/>
              </a:spcBef>
              <a:spcAft>
                <a:spcPts val="0"/>
              </a:spcAft>
              <a:buNone/>
            </a:pPr>
            <a:r>
              <a:rPr lang="en-GB"/>
              <a:t>Precision = TP / (TP + FP). Out of all the predicted positive instances, how many were identified correctly.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bf66a1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0bf66a1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0a9d6991a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a9d6991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01763e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01763e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Considering changing this slide and putting both the graphics on the current 1 and 2 slides into a single combined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should I put the stuff about the memory reduce function and how it’s the largest dataset we have worked with?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0a9d699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0a9d699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if we do not include this slide, we have to bring up the fact that the data is partially masked to protect the identity of the clients involved in the transactions.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a9d699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a9d699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We realized that not all transactions have corresponding identity information.</a:t>
            </a:r>
            <a:endParaRPr/>
          </a:p>
          <a:p>
            <a:pPr indent="0" lvl="0" marL="0" rtl="0" algn="l">
              <a:lnSpc>
                <a:spcPct val="115000"/>
              </a:lnSpc>
              <a:spcBef>
                <a:spcPts val="1600"/>
              </a:spcBef>
              <a:spcAft>
                <a:spcPts val="1600"/>
              </a:spcAft>
              <a:buNone/>
            </a:pPr>
            <a:r>
              <a:rPr lang="en-GB"/>
              <a:t>There was also a lot of missingness and in the dataset that we needed to impute.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a9d699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a9d699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Talk about how this proves that train was collected before test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a9d6991a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a9d6991a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 be removed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266f34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266f34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 be removed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a9d6991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a9d6991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‘isFraud’ is more prevalent on the ‘mobile’ ‘DeviceType’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‘isFraud’ more prevalent in ‘IP_PROXY:ANONYMOUS’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Kaggle Fraud Detection</a:t>
            </a:r>
            <a:endParaRPr/>
          </a:p>
        </p:txBody>
      </p:sp>
      <p:sp>
        <p:nvSpPr>
          <p:cNvPr id="64" name="Google Shape;64;p13"/>
          <p:cNvSpPr txBox="1"/>
          <p:nvPr>
            <p:ph idx="1" type="subTitle"/>
          </p:nvPr>
        </p:nvSpPr>
        <p:spPr>
          <a:xfrm>
            <a:off x="311700" y="2834125"/>
            <a:ext cx="8520600" cy="133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Team: Luke Gray, Alyssa Wei, Jose Gonzalez, </a:t>
            </a:r>
            <a:endParaRPr/>
          </a:p>
          <a:p>
            <a:pPr indent="0" lvl="0" marL="0" rtl="0" algn="ctr">
              <a:spcBef>
                <a:spcPts val="0"/>
              </a:spcBef>
              <a:spcAft>
                <a:spcPts val="0"/>
              </a:spcAft>
              <a:buNone/>
            </a:pPr>
            <a:r>
              <a:rPr lang="en-GB"/>
              <a:t>Fred(Lefan) Cheng and Rajesh Earlu</a:t>
            </a:r>
            <a:endParaRPr/>
          </a:p>
        </p:txBody>
      </p:sp>
      <p:pic>
        <p:nvPicPr>
          <p:cNvPr id="65" name="Google Shape;65;p13"/>
          <p:cNvPicPr preferRelativeResize="0"/>
          <p:nvPr/>
        </p:nvPicPr>
        <p:blipFill rotWithShape="1">
          <a:blip r:embed="rId3">
            <a:alphaModFix/>
          </a:blip>
          <a:srcRect b="-3240" l="0" r="0" t="3240"/>
          <a:stretch/>
        </p:blipFill>
        <p:spPr>
          <a:xfrm>
            <a:off x="2640925" y="655150"/>
            <a:ext cx="4105025" cy="159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Missingness and Imputation</a:t>
            </a:r>
            <a:endParaRPr/>
          </a:p>
        </p:txBody>
      </p:sp>
      <p:sp>
        <p:nvSpPr>
          <p:cNvPr id="124" name="Google Shape;124;p22"/>
          <p:cNvSpPr txBox="1"/>
          <p:nvPr>
            <p:ph idx="1" type="body"/>
          </p:nvPr>
        </p:nvSpPr>
        <p:spPr>
          <a:xfrm>
            <a:off x="5137975" y="1751075"/>
            <a:ext cx="3537000" cy="213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Dataset has very high percentage of missing values, </a:t>
            </a:r>
            <a:r>
              <a:rPr lang="en-GB"/>
              <a:t> especially the V columns.</a:t>
            </a:r>
            <a:endParaRPr/>
          </a:p>
        </p:txBody>
      </p:sp>
      <p:pic>
        <p:nvPicPr>
          <p:cNvPr id="125" name="Google Shape;125;p22"/>
          <p:cNvPicPr preferRelativeResize="0"/>
          <p:nvPr/>
        </p:nvPicPr>
        <p:blipFill>
          <a:blip r:embed="rId3">
            <a:alphaModFix/>
          </a:blip>
          <a:stretch>
            <a:fillRect/>
          </a:stretch>
        </p:blipFill>
        <p:spPr>
          <a:xfrm>
            <a:off x="474475" y="1751075"/>
            <a:ext cx="4097524" cy="2783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Missingness and Imputation</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Anonymized columns not only had a high mount of missing data, but their distributions weren’t normal.</a:t>
            </a:r>
            <a:endParaRPr/>
          </a:p>
        </p:txBody>
      </p:sp>
      <p:pic>
        <p:nvPicPr>
          <p:cNvPr id="132" name="Google Shape;132;p23"/>
          <p:cNvPicPr preferRelativeResize="0"/>
          <p:nvPr/>
        </p:nvPicPr>
        <p:blipFill>
          <a:blip r:embed="rId3">
            <a:alphaModFix/>
          </a:blip>
          <a:stretch>
            <a:fillRect/>
          </a:stretch>
        </p:blipFill>
        <p:spPr>
          <a:xfrm>
            <a:off x="2089188" y="2238775"/>
            <a:ext cx="4965625" cy="263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147975" y="1387250"/>
            <a:ext cx="46404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 A:</a:t>
            </a:r>
            <a:endParaRPr/>
          </a:p>
          <a:p>
            <a:pPr indent="-330200" lvl="0" marL="457200" rtl="0" algn="l">
              <a:spcBef>
                <a:spcPts val="1600"/>
              </a:spcBef>
              <a:spcAft>
                <a:spcPts val="0"/>
              </a:spcAft>
              <a:buSzPts val="1600"/>
              <a:buAutoNum type="arabicPeriod"/>
            </a:pPr>
            <a:r>
              <a:rPr lang="en-GB" sz="1600"/>
              <a:t>Drop columns with over 80% of missing value.</a:t>
            </a:r>
            <a:endParaRPr sz="1600"/>
          </a:p>
          <a:p>
            <a:pPr indent="-330200" lvl="0" marL="457200" rtl="0" algn="l">
              <a:spcBef>
                <a:spcPts val="0"/>
              </a:spcBef>
              <a:spcAft>
                <a:spcPts val="0"/>
              </a:spcAft>
              <a:buSzPts val="1600"/>
              <a:buAutoNum type="arabicPeriod"/>
            </a:pPr>
            <a:r>
              <a:rPr lang="en-GB" sz="1600"/>
              <a:t>Impute columns</a:t>
            </a:r>
            <a:r>
              <a:rPr lang="en-GB" sz="1600"/>
              <a:t> with less than 20% missing values by the mean of each row’s product ID.</a:t>
            </a:r>
            <a:endParaRPr sz="1600"/>
          </a:p>
          <a:p>
            <a:pPr indent="-330200" lvl="0" marL="457200" rtl="0" algn="l">
              <a:spcBef>
                <a:spcPts val="0"/>
              </a:spcBef>
              <a:spcAft>
                <a:spcPts val="0"/>
              </a:spcAft>
              <a:buSzPts val="1600"/>
              <a:buAutoNum type="arabicPeriod"/>
            </a:pPr>
            <a:r>
              <a:rPr lang="en-GB" sz="1600"/>
              <a:t>Use </a:t>
            </a:r>
            <a:r>
              <a:rPr lang="en-GB" sz="1600"/>
              <a:t>machine learning model with </a:t>
            </a:r>
            <a:r>
              <a:rPr lang="en-GB" sz="1600"/>
              <a:t>the columns without missing value as input variables to predict the remaining missing values.</a:t>
            </a:r>
            <a:endParaRPr sz="1600"/>
          </a:p>
          <a:p>
            <a:pPr indent="-330200" lvl="0" marL="457200" rtl="0" algn="l">
              <a:spcBef>
                <a:spcPts val="0"/>
              </a:spcBef>
              <a:spcAft>
                <a:spcPts val="0"/>
              </a:spcAft>
              <a:buSzPts val="1600"/>
              <a:buAutoNum type="arabicPeriod"/>
            </a:pPr>
            <a:r>
              <a:rPr lang="en-GB" sz="1600"/>
              <a:t>Precise but time consuming.</a:t>
            </a:r>
            <a:endParaRPr sz="1600"/>
          </a:p>
          <a:p>
            <a:pPr indent="-330200" lvl="0" marL="457200" rtl="0" algn="l">
              <a:spcBef>
                <a:spcPts val="0"/>
              </a:spcBef>
              <a:spcAft>
                <a:spcPts val="1600"/>
              </a:spcAft>
              <a:buSzPts val="1600"/>
              <a:buAutoNum type="arabicPeriod"/>
            </a:pPr>
            <a:r>
              <a:rPr lang="en-GB" sz="1600"/>
              <a:t>Hard to impute for a</a:t>
            </a:r>
            <a:r>
              <a:rPr lang="en-GB" sz="1600"/>
              <a:t>nonymized data.</a:t>
            </a:r>
            <a:endParaRPr sz="1600"/>
          </a:p>
        </p:txBody>
      </p:sp>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Missingness and Imputation</a:t>
            </a:r>
            <a:endParaRPr/>
          </a:p>
        </p:txBody>
      </p:sp>
      <p:sp>
        <p:nvSpPr>
          <p:cNvPr id="139" name="Google Shape;139;p24"/>
          <p:cNvSpPr txBox="1"/>
          <p:nvPr>
            <p:ph idx="1" type="body"/>
          </p:nvPr>
        </p:nvSpPr>
        <p:spPr>
          <a:xfrm>
            <a:off x="4951575" y="1387250"/>
            <a:ext cx="41346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 B:</a:t>
            </a:r>
            <a:endParaRPr/>
          </a:p>
          <a:p>
            <a:pPr indent="-342900" lvl="0" marL="457200" rtl="0" algn="l">
              <a:spcBef>
                <a:spcPts val="1600"/>
              </a:spcBef>
              <a:spcAft>
                <a:spcPts val="0"/>
              </a:spcAft>
              <a:buSzPts val="1800"/>
              <a:buAutoNum type="arabicPeriod"/>
            </a:pPr>
            <a:r>
              <a:rPr lang="en-GB"/>
              <a:t>Impute all the missing values with -999 first which is very fast and model can still find some pattern instead of losing information by dropping them.</a:t>
            </a:r>
            <a:endParaRPr/>
          </a:p>
          <a:p>
            <a:pPr indent="-342900" lvl="0" marL="457200" rtl="0" algn="l">
              <a:spcBef>
                <a:spcPts val="0"/>
              </a:spcBef>
              <a:spcAft>
                <a:spcPts val="0"/>
              </a:spcAft>
              <a:buSzPts val="1800"/>
              <a:buAutoNum type="arabicPeriod"/>
            </a:pPr>
            <a:r>
              <a:rPr lang="en-GB"/>
              <a:t>Do more complex imputation afterwards if we have extra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Feature Engineering</a:t>
            </a:r>
            <a:endParaRPr/>
          </a:p>
        </p:txBody>
      </p:sp>
      <p:sp>
        <p:nvSpPr>
          <p:cNvPr id="145" name="Google Shape;145;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the sparsity and </a:t>
            </a:r>
            <a:r>
              <a:rPr lang="en-GB"/>
              <a:t>anonymity of our data, feature engineering was a central focus of the project.</a:t>
            </a:r>
            <a:endParaRPr/>
          </a:p>
          <a:p>
            <a:pPr indent="0" lvl="0" marL="0" rtl="0" algn="l">
              <a:spcBef>
                <a:spcPts val="1600"/>
              </a:spcBef>
              <a:spcAft>
                <a:spcPts val="1600"/>
              </a:spcAft>
              <a:buNone/>
            </a:pPr>
            <a:r>
              <a:rPr lang="en-GB"/>
              <a:t>The most intuitive way to tackle this was first engineering on known features, namely, the TransactionDT and TransactionAmt.</a:t>
            </a:r>
            <a:r>
              <a:rPr lang="en-GB"/>
              <a:t> </a:t>
            </a:r>
            <a:endParaRPr/>
          </a:p>
        </p:txBody>
      </p:sp>
      <p:pic>
        <p:nvPicPr>
          <p:cNvPr id="146" name="Google Shape;146;p25"/>
          <p:cNvPicPr preferRelativeResize="0"/>
          <p:nvPr/>
        </p:nvPicPr>
        <p:blipFill>
          <a:blip r:embed="rId3">
            <a:alphaModFix/>
          </a:blip>
          <a:stretch>
            <a:fillRect/>
          </a:stretch>
        </p:blipFill>
        <p:spPr>
          <a:xfrm>
            <a:off x="1271900" y="3091350"/>
            <a:ext cx="6753950" cy="205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Engineering on Anonymized V-columns</a:t>
            </a:r>
            <a:endParaRPr/>
          </a:p>
        </p:txBody>
      </p:sp>
      <p:sp>
        <p:nvSpPr>
          <p:cNvPr id="152" name="Google Shape;15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Considering that V columns occupied most of our data and engineered by the company themselves we indexed on the trends in those values to impute.</a:t>
            </a:r>
            <a:endParaRPr/>
          </a:p>
        </p:txBody>
      </p:sp>
      <p:pic>
        <p:nvPicPr>
          <p:cNvPr id="153" name="Google Shape;153;p26"/>
          <p:cNvPicPr preferRelativeResize="0"/>
          <p:nvPr/>
        </p:nvPicPr>
        <p:blipFill>
          <a:blip r:embed="rId3">
            <a:alphaModFix/>
          </a:blip>
          <a:stretch>
            <a:fillRect/>
          </a:stretch>
        </p:blipFill>
        <p:spPr>
          <a:xfrm>
            <a:off x="2069462" y="2390625"/>
            <a:ext cx="5005075" cy="263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Dimensionality Reduction</a:t>
            </a:r>
            <a:endParaRPr/>
          </a:p>
        </p:txBody>
      </p:sp>
      <p:sp>
        <p:nvSpPr>
          <p:cNvPr id="159" name="Google Shape;159;p27"/>
          <p:cNvSpPr txBox="1"/>
          <p:nvPr>
            <p:ph idx="1" type="body"/>
          </p:nvPr>
        </p:nvSpPr>
        <p:spPr>
          <a:xfrm>
            <a:off x="0" y="1489825"/>
            <a:ext cx="37773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Attempted:</a:t>
            </a:r>
            <a:endParaRPr/>
          </a:p>
          <a:p>
            <a:pPr indent="-317500" lvl="1" marL="914400" rtl="0" algn="l">
              <a:spcBef>
                <a:spcPts val="0"/>
              </a:spcBef>
              <a:spcAft>
                <a:spcPts val="0"/>
              </a:spcAft>
              <a:buSzPts val="1400"/>
              <a:buChar char="-"/>
            </a:pPr>
            <a:r>
              <a:rPr lang="en-GB"/>
              <a:t>PCA</a:t>
            </a:r>
            <a:endParaRPr/>
          </a:p>
          <a:p>
            <a:pPr indent="-317500" lvl="1" marL="914400" rtl="0" algn="l">
              <a:spcBef>
                <a:spcPts val="0"/>
              </a:spcBef>
              <a:spcAft>
                <a:spcPts val="0"/>
              </a:spcAft>
              <a:buSzPts val="1400"/>
              <a:buChar char="-"/>
            </a:pPr>
            <a:r>
              <a:rPr lang="en-GB"/>
              <a:t>Lasso</a:t>
            </a:r>
            <a:endParaRPr/>
          </a:p>
          <a:p>
            <a:pPr indent="-317500" lvl="1" marL="914400" rtl="0" algn="l">
              <a:spcBef>
                <a:spcPts val="0"/>
              </a:spcBef>
              <a:spcAft>
                <a:spcPts val="0"/>
              </a:spcAft>
              <a:buSzPts val="1400"/>
              <a:buChar char="-"/>
            </a:pPr>
            <a:r>
              <a:rPr lang="en-GB"/>
              <a:t>Sparse PCA</a:t>
            </a:r>
            <a:endParaRPr/>
          </a:p>
          <a:p>
            <a:pPr indent="-342900" lvl="0" marL="457200" rtl="0" algn="l">
              <a:spcBef>
                <a:spcPts val="0"/>
              </a:spcBef>
              <a:spcAft>
                <a:spcPts val="0"/>
              </a:spcAft>
              <a:buSzPts val="1800"/>
              <a:buChar char="-"/>
            </a:pPr>
            <a:r>
              <a:rPr lang="en-GB"/>
              <a:t>It was essential to run PCA before balancing the created values from oversampling wouldn’t be influenced by uninformative features.</a:t>
            </a:r>
            <a:endParaRPr/>
          </a:p>
          <a:p>
            <a:pPr indent="0" lvl="0" marL="457200" rtl="0" algn="l">
              <a:spcBef>
                <a:spcPts val="1600"/>
              </a:spcBef>
              <a:spcAft>
                <a:spcPts val="1600"/>
              </a:spcAft>
              <a:buNone/>
            </a:pPr>
            <a:r>
              <a:t/>
            </a:r>
            <a:endParaRPr/>
          </a:p>
        </p:txBody>
      </p:sp>
      <p:pic>
        <p:nvPicPr>
          <p:cNvPr id="160" name="Google Shape;160;p27"/>
          <p:cNvPicPr preferRelativeResize="0"/>
          <p:nvPr/>
        </p:nvPicPr>
        <p:blipFill>
          <a:blip r:embed="rId3">
            <a:alphaModFix/>
          </a:blip>
          <a:stretch>
            <a:fillRect/>
          </a:stretch>
        </p:blipFill>
        <p:spPr>
          <a:xfrm>
            <a:off x="3505531" y="1029587"/>
            <a:ext cx="5558069" cy="3999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Balancing Techniques</a:t>
            </a:r>
            <a:endParaRPr/>
          </a:p>
        </p:txBody>
      </p:sp>
      <p:sp>
        <p:nvSpPr>
          <p:cNvPr id="166" name="Google Shape;166;p28"/>
          <p:cNvSpPr txBox="1"/>
          <p:nvPr>
            <p:ph idx="1" type="body"/>
          </p:nvPr>
        </p:nvSpPr>
        <p:spPr>
          <a:xfrm>
            <a:off x="387900" y="13039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To help with the imbalance we showed earlier, we used balancing techniques such as o</a:t>
            </a:r>
            <a:r>
              <a:rPr lang="en-GB"/>
              <a:t>versampling the minority class.</a:t>
            </a:r>
            <a:endParaRPr/>
          </a:p>
          <a:p>
            <a:pPr indent="-342900" lvl="0" marL="457200" rtl="0" algn="l">
              <a:spcBef>
                <a:spcPts val="0"/>
              </a:spcBef>
              <a:spcAft>
                <a:spcPts val="0"/>
              </a:spcAft>
              <a:buSzPts val="1800"/>
              <a:buChar char="-"/>
            </a:pPr>
            <a:r>
              <a:rPr lang="en-GB"/>
              <a:t>We ultimately used SMOTE, which is shown graphically below:</a:t>
            </a:r>
            <a:endParaRPr/>
          </a:p>
        </p:txBody>
      </p:sp>
      <p:pic>
        <p:nvPicPr>
          <p:cNvPr id="167" name="Google Shape;167;p28"/>
          <p:cNvPicPr preferRelativeResize="0"/>
          <p:nvPr/>
        </p:nvPicPr>
        <p:blipFill>
          <a:blip r:embed="rId3">
            <a:alphaModFix/>
          </a:blip>
          <a:stretch>
            <a:fillRect/>
          </a:stretch>
        </p:blipFill>
        <p:spPr>
          <a:xfrm>
            <a:off x="4734350" y="2311024"/>
            <a:ext cx="4409650" cy="2832476"/>
          </a:xfrm>
          <a:prstGeom prst="rect">
            <a:avLst/>
          </a:prstGeom>
          <a:noFill/>
          <a:ln>
            <a:noFill/>
          </a:ln>
        </p:spPr>
      </p:pic>
      <p:pic>
        <p:nvPicPr>
          <p:cNvPr id="168" name="Google Shape;168;p28"/>
          <p:cNvPicPr preferRelativeResize="0"/>
          <p:nvPr/>
        </p:nvPicPr>
        <p:blipFill>
          <a:blip r:embed="rId4">
            <a:alphaModFix/>
          </a:blip>
          <a:stretch>
            <a:fillRect/>
          </a:stretch>
        </p:blipFill>
        <p:spPr>
          <a:xfrm>
            <a:off x="0" y="2311025"/>
            <a:ext cx="4734350" cy="283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Modeling</a:t>
            </a:r>
            <a:endParaRPr/>
          </a:p>
        </p:txBody>
      </p:sp>
      <p:sp>
        <p:nvSpPr>
          <p:cNvPr id="174" name="Google Shape;174;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XGBoost</a:t>
            </a:r>
            <a:endParaRPr/>
          </a:p>
          <a:p>
            <a:pPr indent="-342900" lvl="0" marL="457200" rtl="0" algn="l">
              <a:spcBef>
                <a:spcPts val="0"/>
              </a:spcBef>
              <a:spcAft>
                <a:spcPts val="0"/>
              </a:spcAft>
              <a:buSzPts val="1800"/>
              <a:buChar char="-"/>
            </a:pPr>
            <a:r>
              <a:rPr lang="en-GB"/>
              <a:t>Accuracy: 0.98</a:t>
            </a:r>
            <a:endParaRPr/>
          </a:p>
          <a:p>
            <a:pPr indent="-342900" lvl="0" marL="457200" rtl="0" algn="l">
              <a:spcBef>
                <a:spcPts val="0"/>
              </a:spcBef>
              <a:spcAft>
                <a:spcPts val="0"/>
              </a:spcAft>
              <a:buSzPts val="1800"/>
              <a:buChar char="-"/>
            </a:pPr>
            <a:r>
              <a:rPr lang="en-GB"/>
              <a:t>Precision: 0.75</a:t>
            </a:r>
            <a:endParaRPr/>
          </a:p>
          <a:p>
            <a:pPr indent="-342900" lvl="0" marL="457200" rtl="0" algn="l">
              <a:spcBef>
                <a:spcPts val="0"/>
              </a:spcBef>
              <a:spcAft>
                <a:spcPts val="0"/>
              </a:spcAft>
              <a:buSzPts val="1800"/>
              <a:buChar char="-"/>
            </a:pPr>
            <a:r>
              <a:rPr lang="en-GB"/>
              <a:t>Recall: 0.45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LightGBM</a:t>
            </a:r>
            <a:endParaRPr/>
          </a:p>
          <a:p>
            <a:pPr indent="-342900" lvl="0" marL="457200" rtl="0" algn="l">
              <a:spcBef>
                <a:spcPts val="0"/>
              </a:spcBef>
              <a:spcAft>
                <a:spcPts val="0"/>
              </a:spcAft>
              <a:buSzPts val="1800"/>
              <a:buChar char="-"/>
            </a:pPr>
            <a:r>
              <a:rPr lang="en-GB"/>
              <a:t>AUC: 0.972328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97225" y="511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Scoring</a:t>
            </a:r>
            <a:endParaRPr/>
          </a:p>
        </p:txBody>
      </p:sp>
      <p:sp>
        <p:nvSpPr>
          <p:cNvPr id="180" name="Google Shape;180;p30"/>
          <p:cNvSpPr txBox="1"/>
          <p:nvPr>
            <p:ph idx="1" type="body"/>
          </p:nvPr>
        </p:nvSpPr>
        <p:spPr>
          <a:xfrm>
            <a:off x="249725" y="1389938"/>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Competition submissions evaluated on area under the ROC curve between predicted probability and the observed target.</a:t>
            </a:r>
            <a:endParaRPr/>
          </a:p>
          <a:p>
            <a:pPr indent="-342900" lvl="0" marL="457200" rtl="0" algn="l">
              <a:spcBef>
                <a:spcPts val="0"/>
              </a:spcBef>
              <a:spcAft>
                <a:spcPts val="0"/>
              </a:spcAft>
              <a:buSzPts val="1800"/>
              <a:buChar char="-"/>
            </a:pPr>
            <a:r>
              <a:rPr lang="en-GB"/>
              <a:t>A graphical example made on sample data is shown below:</a:t>
            </a:r>
            <a:endParaRPr/>
          </a:p>
        </p:txBody>
      </p:sp>
      <p:pic>
        <p:nvPicPr>
          <p:cNvPr id="181" name="Google Shape;181;p30"/>
          <p:cNvPicPr preferRelativeResize="0"/>
          <p:nvPr/>
        </p:nvPicPr>
        <p:blipFill>
          <a:blip r:embed="rId3">
            <a:alphaModFix/>
          </a:blip>
          <a:stretch>
            <a:fillRect/>
          </a:stretch>
        </p:blipFill>
        <p:spPr>
          <a:xfrm>
            <a:off x="2812450" y="2406800"/>
            <a:ext cx="3690150" cy="273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187" name="Google Shape;187;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If we had more time to work on this project:</a:t>
            </a:r>
            <a:endParaRPr/>
          </a:p>
          <a:p>
            <a:pPr indent="-342900" lvl="0" marL="457200" rtl="0" algn="l">
              <a:spcBef>
                <a:spcPts val="0"/>
              </a:spcBef>
              <a:spcAft>
                <a:spcPts val="0"/>
              </a:spcAft>
              <a:buSzPts val="1800"/>
              <a:buChar char="-"/>
            </a:pPr>
            <a:r>
              <a:rPr lang="en-GB"/>
              <a:t>We would utilize cloud computing services.</a:t>
            </a:r>
            <a:endParaRPr/>
          </a:p>
          <a:p>
            <a:pPr indent="-317500" lvl="1" marL="914400" rtl="0" algn="l">
              <a:spcBef>
                <a:spcPts val="0"/>
              </a:spcBef>
              <a:spcAft>
                <a:spcPts val="0"/>
              </a:spcAft>
              <a:buSzPts val="1400"/>
              <a:buChar char="-"/>
            </a:pPr>
            <a:r>
              <a:rPr lang="en-GB"/>
              <a:t>Before oversampling and feature engineering, our workspace could only handle so much before running into Memory Errors.</a:t>
            </a:r>
            <a:endParaRPr/>
          </a:p>
          <a:p>
            <a:pPr indent="-317500" lvl="1" marL="914400" rtl="0" algn="l">
              <a:spcBef>
                <a:spcPts val="0"/>
              </a:spcBef>
              <a:spcAft>
                <a:spcPts val="0"/>
              </a:spcAft>
              <a:buSzPts val="1400"/>
              <a:buChar char="-"/>
            </a:pPr>
            <a:r>
              <a:rPr lang="en-GB"/>
              <a:t>The amount of data also made grid-searching impossible unless only considering a very limited range of hyperparameters.</a:t>
            </a:r>
            <a:endParaRPr/>
          </a:p>
          <a:p>
            <a:pPr indent="-342900" lvl="0" marL="457200" rtl="0" algn="l">
              <a:spcBef>
                <a:spcPts val="0"/>
              </a:spcBef>
              <a:spcAft>
                <a:spcPts val="0"/>
              </a:spcAft>
              <a:buSzPts val="1800"/>
              <a:buChar char="-"/>
            </a:pPr>
            <a:r>
              <a:rPr lang="en-GB"/>
              <a:t>Further feature engineer to help deal with the sparsity of our data.</a:t>
            </a:r>
            <a:endParaRPr/>
          </a:p>
          <a:p>
            <a:pPr indent="-342900" lvl="0" marL="457200" rtl="0" algn="l">
              <a:spcBef>
                <a:spcPts val="0"/>
              </a:spcBef>
              <a:spcAft>
                <a:spcPts val="0"/>
              </a:spcAft>
              <a:buSzPts val="1800"/>
              <a:buChar char="-"/>
            </a:pPr>
            <a:r>
              <a:rPr lang="en-GB"/>
              <a:t>Proper optimization techniques</a:t>
            </a:r>
            <a:endParaRPr/>
          </a:p>
          <a:p>
            <a:pPr indent="-317500" lvl="1" marL="914400" rtl="0" algn="l">
              <a:spcBef>
                <a:spcPts val="0"/>
              </a:spcBef>
              <a:spcAft>
                <a:spcPts val="0"/>
              </a:spcAft>
              <a:buSzPts val="1400"/>
              <a:buChar char="-"/>
            </a:pPr>
            <a:r>
              <a:rPr lang="en-GB"/>
              <a:t>GridSearchCV, bayes_opt, GPyOpt, stratified KFold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Project Description</a:t>
            </a:r>
            <a:endParaRPr/>
          </a:p>
          <a:p>
            <a:pPr indent="-342900" lvl="0" marL="457200" rtl="0" algn="l">
              <a:spcBef>
                <a:spcPts val="0"/>
              </a:spcBef>
              <a:spcAft>
                <a:spcPts val="0"/>
              </a:spcAft>
              <a:buSzPts val="1800"/>
              <a:buChar char="●"/>
            </a:pPr>
            <a:r>
              <a:rPr lang="en-GB"/>
              <a:t>Important Features and Variables</a:t>
            </a:r>
            <a:endParaRPr/>
          </a:p>
          <a:p>
            <a:pPr indent="-342900" lvl="0" marL="457200" rtl="0" algn="l">
              <a:spcBef>
                <a:spcPts val="0"/>
              </a:spcBef>
              <a:spcAft>
                <a:spcPts val="0"/>
              </a:spcAft>
              <a:buSzPts val="1800"/>
              <a:buChar char="●"/>
            </a:pPr>
            <a:r>
              <a:rPr lang="en-GB"/>
              <a:t>Exploratory Data Analysis (EDA)</a:t>
            </a:r>
            <a:endParaRPr/>
          </a:p>
          <a:p>
            <a:pPr indent="-342900" lvl="0" marL="457200" rtl="0" algn="l">
              <a:spcBef>
                <a:spcPts val="0"/>
              </a:spcBef>
              <a:spcAft>
                <a:spcPts val="0"/>
              </a:spcAft>
              <a:buSzPts val="1800"/>
              <a:buChar char="●"/>
            </a:pPr>
            <a:r>
              <a:rPr lang="en-GB"/>
              <a:t>Missingness and Imputation</a:t>
            </a:r>
            <a:endParaRPr/>
          </a:p>
          <a:p>
            <a:pPr indent="-342900" lvl="0" marL="457200" rtl="0" algn="l">
              <a:spcBef>
                <a:spcPts val="0"/>
              </a:spcBef>
              <a:spcAft>
                <a:spcPts val="0"/>
              </a:spcAft>
              <a:buSzPts val="1800"/>
              <a:buChar char="●"/>
            </a:pPr>
            <a:r>
              <a:rPr lang="en-GB"/>
              <a:t>PCA and Feature Engineering</a:t>
            </a:r>
            <a:endParaRPr/>
          </a:p>
          <a:p>
            <a:pPr indent="-342900" lvl="0" marL="457200" rtl="0" algn="l">
              <a:spcBef>
                <a:spcPts val="0"/>
              </a:spcBef>
              <a:spcAft>
                <a:spcPts val="0"/>
              </a:spcAft>
              <a:buSzPts val="1800"/>
              <a:buChar char="●"/>
            </a:pPr>
            <a:r>
              <a:rPr lang="en-GB"/>
              <a:t>Balancing Techniques</a:t>
            </a:r>
            <a:endParaRPr/>
          </a:p>
          <a:p>
            <a:pPr indent="-342900" lvl="0" marL="457200" rtl="0" algn="l">
              <a:spcBef>
                <a:spcPts val="0"/>
              </a:spcBef>
              <a:spcAft>
                <a:spcPts val="0"/>
              </a:spcAft>
              <a:buSzPts val="1800"/>
              <a:buChar char="●"/>
            </a:pPr>
            <a:r>
              <a:rPr lang="en-GB"/>
              <a:t>Modeling</a:t>
            </a:r>
            <a:endParaRPr/>
          </a:p>
          <a:p>
            <a:pPr indent="-342900" lvl="0" marL="457200" rtl="0" algn="l">
              <a:spcBef>
                <a:spcPts val="0"/>
              </a:spcBef>
              <a:spcAft>
                <a:spcPts val="0"/>
              </a:spcAft>
              <a:buSzPts val="1800"/>
              <a:buChar char="●"/>
            </a:pPr>
            <a:r>
              <a:rPr lang="en-GB"/>
              <a:t>Scoring</a:t>
            </a:r>
            <a:endParaRPr/>
          </a:p>
          <a:p>
            <a:pPr indent="-342900" lvl="0" marL="457200" rtl="0" algn="l">
              <a:spcBef>
                <a:spcPts val="0"/>
              </a:spcBef>
              <a:spcAft>
                <a:spcPts val="0"/>
              </a:spcAft>
              <a:buSzPts val="1800"/>
              <a:buChar char="●"/>
            </a:pPr>
            <a:r>
              <a:rPr lang="en-GB"/>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Project Description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completed the IEEE-CIS (Institute of Electrical and Electronic Engineers) Fraud Detection competition on Kaggle</a:t>
            </a:r>
            <a:endParaRPr/>
          </a:p>
          <a:p>
            <a:pPr indent="-342900" lvl="0" marL="457200" rtl="0" algn="l">
              <a:spcBef>
                <a:spcPts val="0"/>
              </a:spcBef>
              <a:spcAft>
                <a:spcPts val="0"/>
              </a:spcAft>
              <a:buSzPts val="1800"/>
              <a:buChar char="-"/>
            </a:pPr>
            <a:r>
              <a:rPr lang="en-GB"/>
              <a:t>The dataset of credit card transactions is provided by the Vesta Corporation, described as the world’s leading payment service company</a:t>
            </a:r>
            <a:endParaRPr/>
          </a:p>
          <a:p>
            <a:pPr indent="-342900" lvl="0" marL="457200" rtl="0" algn="l">
              <a:spcBef>
                <a:spcPts val="0"/>
              </a:spcBef>
              <a:spcAft>
                <a:spcPts val="0"/>
              </a:spcAft>
              <a:buSzPts val="1800"/>
              <a:buChar char="-"/>
            </a:pPr>
            <a:r>
              <a:rPr lang="en-GB"/>
              <a:t>The dataset includes identity and transaction CSV files for both test and train</a:t>
            </a:r>
            <a:endParaRPr/>
          </a:p>
          <a:p>
            <a:pPr indent="-342900" lvl="0" marL="457200" rtl="0" algn="l">
              <a:spcBef>
                <a:spcPts val="0"/>
              </a:spcBef>
              <a:spcAft>
                <a:spcPts val="0"/>
              </a:spcAft>
              <a:buSzPts val="1800"/>
              <a:buChar char="-"/>
            </a:pPr>
            <a:r>
              <a:rPr lang="en-GB"/>
              <a:t>Train dataset: 590540 x 433; Fraud transactions: 20663</a:t>
            </a:r>
            <a:endParaRPr/>
          </a:p>
          <a:p>
            <a:pPr indent="-342900" lvl="0" marL="457200" rtl="0" algn="l">
              <a:spcBef>
                <a:spcPts val="0"/>
              </a:spcBef>
              <a:spcAft>
                <a:spcPts val="0"/>
              </a:spcAft>
              <a:buSzPts val="1800"/>
              <a:buChar char="-"/>
            </a:pPr>
            <a:r>
              <a:rPr lang="en-GB"/>
              <a:t>Target variable ‘isFraud’</a:t>
            </a:r>
            <a:endParaRPr/>
          </a:p>
        </p:txBody>
      </p:sp>
      <p:pic>
        <p:nvPicPr>
          <p:cNvPr id="78" name="Google Shape;78;p15"/>
          <p:cNvPicPr preferRelativeResize="0"/>
          <p:nvPr/>
        </p:nvPicPr>
        <p:blipFill>
          <a:blip r:embed="rId3">
            <a:alphaModFix/>
          </a:blip>
          <a:stretch>
            <a:fillRect/>
          </a:stretch>
        </p:blipFill>
        <p:spPr>
          <a:xfrm>
            <a:off x="6432625" y="155085"/>
            <a:ext cx="2449175" cy="129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Important Features and Variables</a:t>
            </a:r>
            <a:endParaRPr/>
          </a:p>
        </p:txBody>
      </p:sp>
      <p:sp>
        <p:nvSpPr>
          <p:cNvPr id="84" name="Google Shape;84;p16"/>
          <p:cNvSpPr txBox="1"/>
          <p:nvPr>
            <p:ph idx="1" type="body"/>
          </p:nvPr>
        </p:nvSpPr>
        <p:spPr>
          <a:xfrm>
            <a:off x="311700" y="1152475"/>
            <a:ext cx="8520600" cy="344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TransactionDT: timedelta from a given reference datetime (not a timestamp)</a:t>
            </a:r>
            <a:endParaRPr/>
          </a:p>
          <a:p>
            <a:pPr indent="-342900" lvl="0" marL="457200" rtl="0" algn="l">
              <a:spcBef>
                <a:spcPts val="0"/>
              </a:spcBef>
              <a:spcAft>
                <a:spcPts val="0"/>
              </a:spcAft>
              <a:buSzPts val="1800"/>
              <a:buChar char="-"/>
            </a:pPr>
            <a:r>
              <a:rPr lang="en-GB"/>
              <a:t>TransactionAMT: transaction payment in USD</a:t>
            </a:r>
            <a:endParaRPr/>
          </a:p>
          <a:p>
            <a:pPr indent="-342900" lvl="0" marL="457200" rtl="0" algn="l">
              <a:spcBef>
                <a:spcPts val="0"/>
              </a:spcBef>
              <a:spcAft>
                <a:spcPts val="0"/>
              </a:spcAft>
              <a:buSzPts val="1800"/>
              <a:buChar char="-"/>
            </a:pPr>
            <a:r>
              <a:rPr lang="en-GB"/>
              <a:t>ProductCD: product code, the product for each transaction</a:t>
            </a:r>
            <a:endParaRPr/>
          </a:p>
          <a:p>
            <a:pPr indent="-342900" lvl="0" marL="457200" rtl="0" algn="l">
              <a:spcBef>
                <a:spcPts val="0"/>
              </a:spcBef>
              <a:spcAft>
                <a:spcPts val="0"/>
              </a:spcAft>
              <a:buSzPts val="1800"/>
              <a:buChar char="-"/>
            </a:pPr>
            <a:r>
              <a:rPr lang="en-GB"/>
              <a:t>card1-card6: payment card information, such as card type </a:t>
            </a:r>
            <a:endParaRPr/>
          </a:p>
          <a:p>
            <a:pPr indent="-342900" lvl="0" marL="457200" rtl="0" algn="l">
              <a:spcBef>
                <a:spcPts val="0"/>
              </a:spcBef>
              <a:spcAft>
                <a:spcPts val="0"/>
              </a:spcAft>
              <a:buSzPts val="1800"/>
              <a:buChar char="-"/>
            </a:pPr>
            <a:r>
              <a:rPr lang="en-GB"/>
              <a:t>addr: address</a:t>
            </a:r>
            <a:endParaRPr/>
          </a:p>
          <a:p>
            <a:pPr indent="-342900" lvl="0" marL="457200" rtl="0" algn="l">
              <a:spcBef>
                <a:spcPts val="0"/>
              </a:spcBef>
              <a:spcAft>
                <a:spcPts val="0"/>
              </a:spcAft>
              <a:buSzPts val="1800"/>
              <a:buChar char="-"/>
            </a:pPr>
            <a:r>
              <a:rPr lang="en-GB"/>
              <a:t>dist: distance</a:t>
            </a:r>
            <a:endParaRPr/>
          </a:p>
          <a:p>
            <a:pPr indent="-342900" lvl="0" marL="457200" rtl="0" algn="l">
              <a:spcBef>
                <a:spcPts val="0"/>
              </a:spcBef>
              <a:spcAft>
                <a:spcPts val="0"/>
              </a:spcAft>
              <a:buSzPts val="1800"/>
              <a:buChar char="-"/>
            </a:pPr>
            <a:r>
              <a:rPr lang="en-GB"/>
              <a:t>P_ and (R_)emaildomain: purchaser and recipient email domain</a:t>
            </a:r>
            <a:endParaRPr/>
          </a:p>
          <a:p>
            <a:pPr indent="-342900" lvl="0" marL="457200" rtl="0" algn="l">
              <a:spcBef>
                <a:spcPts val="0"/>
              </a:spcBef>
              <a:spcAft>
                <a:spcPts val="0"/>
              </a:spcAft>
              <a:buSzPts val="1800"/>
              <a:buChar char="-"/>
            </a:pPr>
            <a:r>
              <a:rPr lang="en-GB"/>
              <a:t>C1-C14: counting, addresses and other things, actual meaning is masked.</a:t>
            </a:r>
            <a:endParaRPr/>
          </a:p>
          <a:p>
            <a:pPr indent="-342900" lvl="0" marL="457200" rtl="0" algn="l">
              <a:spcBef>
                <a:spcPts val="0"/>
              </a:spcBef>
              <a:spcAft>
                <a:spcPts val="0"/>
              </a:spcAft>
              <a:buSzPts val="1800"/>
              <a:buChar char="-"/>
            </a:pPr>
            <a:r>
              <a:rPr lang="en-GB"/>
              <a:t>D1-D15: timedelta, such as days between previous transaction, etc. </a:t>
            </a:r>
            <a:endParaRPr/>
          </a:p>
          <a:p>
            <a:pPr indent="-342900" lvl="0" marL="457200" rtl="0" algn="l">
              <a:spcBef>
                <a:spcPts val="0"/>
              </a:spcBef>
              <a:spcAft>
                <a:spcPts val="0"/>
              </a:spcAft>
              <a:buSzPts val="1800"/>
              <a:buChar char="-"/>
            </a:pPr>
            <a:r>
              <a:rPr lang="en-GB"/>
              <a:t>M1-M9: match, such as names on card and address, etc.</a:t>
            </a:r>
            <a:endParaRPr/>
          </a:p>
          <a:p>
            <a:pPr indent="-342900" lvl="0" marL="457200" rtl="0" algn="l">
              <a:spcBef>
                <a:spcPts val="0"/>
              </a:spcBef>
              <a:spcAft>
                <a:spcPts val="0"/>
              </a:spcAft>
              <a:buSzPts val="1800"/>
              <a:buChar char="-"/>
            </a:pPr>
            <a:r>
              <a:rPr lang="en-GB"/>
              <a:t>Vxxx: Vesta engineered rich features, including ranking, counting, and other entity relations.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Exploratory Data Analysis (EDA)</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One of the first things we noticed when conducting our EDA was the sparsity of the dataset</a:t>
            </a:r>
            <a:endParaRPr/>
          </a:p>
          <a:p>
            <a:pPr indent="-342900" lvl="0" marL="457200" rtl="0" algn="l">
              <a:spcBef>
                <a:spcPts val="0"/>
              </a:spcBef>
              <a:spcAft>
                <a:spcPts val="0"/>
              </a:spcAft>
              <a:buSzPts val="1800"/>
              <a:buChar char="-"/>
            </a:pPr>
            <a:r>
              <a:rPr lang="en-GB"/>
              <a:t>Only ~3.5% of the total transactions were positively classified as part of the ‘isFraud’ variable</a:t>
            </a:r>
            <a:endParaRPr/>
          </a:p>
        </p:txBody>
      </p:sp>
      <p:pic>
        <p:nvPicPr>
          <p:cNvPr id="91" name="Google Shape;91;p17"/>
          <p:cNvPicPr preferRelativeResize="0"/>
          <p:nvPr/>
        </p:nvPicPr>
        <p:blipFill>
          <a:blip r:embed="rId3">
            <a:alphaModFix/>
          </a:blip>
          <a:stretch>
            <a:fillRect/>
          </a:stretch>
        </p:blipFill>
        <p:spPr>
          <a:xfrm>
            <a:off x="2040300" y="2492325"/>
            <a:ext cx="4471550" cy="265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EDA</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Another observation was immediately apparent is imbalanced nature of the data. This shows that ‘TransactionDT’ is a timedelta gap, not a timestamp</a:t>
            </a:r>
            <a:endParaRPr/>
          </a:p>
          <a:p>
            <a:pPr indent="0" lvl="0" marL="0" rtl="0" algn="l">
              <a:spcBef>
                <a:spcPts val="1600"/>
              </a:spcBef>
              <a:spcAft>
                <a:spcPts val="1600"/>
              </a:spcAft>
              <a:buNone/>
            </a:pPr>
            <a:r>
              <a:t/>
            </a:r>
            <a:endParaRPr/>
          </a:p>
        </p:txBody>
      </p:sp>
      <p:pic>
        <p:nvPicPr>
          <p:cNvPr id="98" name="Google Shape;98;p18"/>
          <p:cNvPicPr preferRelativeResize="0"/>
          <p:nvPr/>
        </p:nvPicPr>
        <p:blipFill rotWithShape="1">
          <a:blip r:embed="rId3">
            <a:alphaModFix/>
          </a:blip>
          <a:srcRect b="0" l="0" r="0" t="0"/>
          <a:stretch/>
        </p:blipFill>
        <p:spPr>
          <a:xfrm>
            <a:off x="118050" y="2174675"/>
            <a:ext cx="8639175" cy="296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EDA Timedelta</a:t>
            </a:r>
            <a:endParaRPr/>
          </a:p>
        </p:txBody>
      </p:sp>
      <p:pic>
        <p:nvPicPr>
          <p:cNvPr id="104" name="Google Shape;104;p19"/>
          <p:cNvPicPr preferRelativeResize="0"/>
          <p:nvPr/>
        </p:nvPicPr>
        <p:blipFill>
          <a:blip r:embed="rId3">
            <a:alphaModFix/>
          </a:blip>
          <a:stretch>
            <a:fillRect/>
          </a:stretch>
        </p:blipFill>
        <p:spPr>
          <a:xfrm>
            <a:off x="66675" y="1144125"/>
            <a:ext cx="9010650"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EDA Timedelta</a:t>
            </a:r>
            <a:endParaRPr/>
          </a:p>
        </p:txBody>
      </p:sp>
      <p:pic>
        <p:nvPicPr>
          <p:cNvPr id="110" name="Google Shape;110;p20"/>
          <p:cNvPicPr preferRelativeResize="0"/>
          <p:nvPr/>
        </p:nvPicPr>
        <p:blipFill>
          <a:blip r:embed="rId3">
            <a:alphaModFix/>
          </a:blip>
          <a:stretch>
            <a:fillRect/>
          </a:stretch>
        </p:blipFill>
        <p:spPr>
          <a:xfrm>
            <a:off x="1050700" y="1017725"/>
            <a:ext cx="7110476"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EDA</a:t>
            </a:r>
            <a:endParaRPr/>
          </a:p>
        </p:txBody>
      </p:sp>
      <p:sp>
        <p:nvSpPr>
          <p:cNvPr id="116" name="Google Shape;116;p21"/>
          <p:cNvSpPr txBox="1"/>
          <p:nvPr>
            <p:ph idx="1" type="body"/>
          </p:nvPr>
        </p:nvSpPr>
        <p:spPr>
          <a:xfrm>
            <a:off x="387900" y="12295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Target variable ‘isFraud’ is more prevalent in the mobile ‘DeviceType’ as well as more prevalent in the ‘IP_PROXY:ANONYMOUS’ based on ‘id_31’</a:t>
            </a:r>
            <a:endParaRPr/>
          </a:p>
          <a:p>
            <a:pPr indent="-342900" lvl="0" marL="457200" rtl="0" algn="l">
              <a:spcBef>
                <a:spcPts val="0"/>
              </a:spcBef>
              <a:spcAft>
                <a:spcPts val="0"/>
              </a:spcAft>
              <a:buSzPts val="1800"/>
              <a:buChar char="-"/>
            </a:pPr>
            <a:r>
              <a:rPr lang="en-GB"/>
              <a:t>Visualizations of other interesting findings below: </a:t>
            </a:r>
            <a:endParaRPr/>
          </a:p>
        </p:txBody>
      </p:sp>
      <p:pic>
        <p:nvPicPr>
          <p:cNvPr id="117" name="Google Shape;117;p21"/>
          <p:cNvPicPr preferRelativeResize="0"/>
          <p:nvPr/>
        </p:nvPicPr>
        <p:blipFill>
          <a:blip r:embed="rId3">
            <a:alphaModFix/>
          </a:blip>
          <a:stretch>
            <a:fillRect/>
          </a:stretch>
        </p:blipFill>
        <p:spPr>
          <a:xfrm>
            <a:off x="4505325" y="2272025"/>
            <a:ext cx="4638675" cy="2871475"/>
          </a:xfrm>
          <a:prstGeom prst="rect">
            <a:avLst/>
          </a:prstGeom>
          <a:noFill/>
          <a:ln>
            <a:noFill/>
          </a:ln>
        </p:spPr>
      </p:pic>
      <p:pic>
        <p:nvPicPr>
          <p:cNvPr id="118" name="Google Shape;118;p21"/>
          <p:cNvPicPr preferRelativeResize="0"/>
          <p:nvPr/>
        </p:nvPicPr>
        <p:blipFill>
          <a:blip r:embed="rId4">
            <a:alphaModFix/>
          </a:blip>
          <a:stretch>
            <a:fillRect/>
          </a:stretch>
        </p:blipFill>
        <p:spPr>
          <a:xfrm>
            <a:off x="0" y="2272025"/>
            <a:ext cx="4505325" cy="2100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