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63" r:id="rId4"/>
    <p:sldId id="257" r:id="rId5"/>
    <p:sldId id="258" r:id="rId6"/>
    <p:sldId id="259" r:id="rId7"/>
    <p:sldId id="261" r:id="rId8"/>
    <p:sldId id="260" r:id="rId9"/>
    <p:sldId id="265" r:id="rId10"/>
    <p:sldId id="267" r:id="rId11"/>
    <p:sldId id="266" r:id="rId12"/>
    <p:sldId id="269" r:id="rId13"/>
    <p:sldId id="26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28786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49C8C9-DDA9-488B-9298-02C47E3E04A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61199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77444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424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2067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976552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599164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4285250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269827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266095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8270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49C8C9-DDA9-488B-9298-02C47E3E04A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347591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9C8C9-DDA9-488B-9298-02C47E3E04A7}"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37206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171257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61886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49C8C9-DDA9-488B-9298-02C47E3E04A7}" type="datetimeFigureOut">
              <a:rPr lang="en-US" smtClean="0"/>
              <a:t>7/22/2019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390400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49C8C9-DDA9-488B-9298-02C47E3E04A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6256A-B952-45FA-8DD4-5C6EC47C75BB}" type="slidenum">
              <a:rPr lang="en-US" smtClean="0"/>
              <a:t>‹#›</a:t>
            </a:fld>
            <a:endParaRPr lang="en-US"/>
          </a:p>
        </p:txBody>
      </p:sp>
    </p:spTree>
    <p:extLst>
      <p:ext uri="{BB962C8B-B14F-4D97-AF65-F5344CB8AC3E}">
        <p14:creationId xmlns:p14="http://schemas.microsoft.com/office/powerpoint/2010/main" val="271886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49C8C9-DDA9-488B-9298-02C47E3E04A7}" type="datetimeFigureOut">
              <a:rPr lang="en-US" smtClean="0"/>
              <a:t>7/22/2019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06256A-B952-45FA-8DD4-5C6EC47C75BB}" type="slidenum">
              <a:rPr lang="en-US" smtClean="0"/>
              <a:t>‹#›</a:t>
            </a:fld>
            <a:endParaRPr lang="en-US"/>
          </a:p>
        </p:txBody>
      </p:sp>
    </p:spTree>
    <p:extLst>
      <p:ext uri="{BB962C8B-B14F-4D97-AF65-F5344CB8AC3E}">
        <p14:creationId xmlns:p14="http://schemas.microsoft.com/office/powerpoint/2010/main" val="15146122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oney.usnews.com/funds/mutual-funds/rankings/large-growth" TargetMode="Externa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66C3-9BB2-4D07-9D81-C82CEEEC42DD}"/>
              </a:ext>
            </a:extLst>
          </p:cNvPr>
          <p:cNvSpPr>
            <a:spLocks noGrp="1"/>
          </p:cNvSpPr>
          <p:nvPr>
            <p:ph type="ctrTitle"/>
          </p:nvPr>
        </p:nvSpPr>
        <p:spPr/>
        <p:txBody>
          <a:bodyPr/>
          <a:lstStyle/>
          <a:p>
            <a:r>
              <a:rPr lang="en-US" dirty="0" err="1"/>
              <a:t>USNews</a:t>
            </a:r>
            <a:r>
              <a:rPr lang="en-US" dirty="0"/>
              <a:t> Ratings of Large-Cap Growth Funds</a:t>
            </a:r>
          </a:p>
        </p:txBody>
      </p:sp>
      <p:sp>
        <p:nvSpPr>
          <p:cNvPr id="3" name="Subtitle 2">
            <a:extLst>
              <a:ext uri="{FF2B5EF4-FFF2-40B4-BE49-F238E27FC236}">
                <a16:creationId xmlns:a16="http://schemas.microsoft.com/office/drawing/2014/main" id="{DCF6FC0A-CD2F-4171-BF56-8DF5C19EF0B9}"/>
              </a:ext>
            </a:extLst>
          </p:cNvPr>
          <p:cNvSpPr>
            <a:spLocks noGrp="1"/>
          </p:cNvSpPr>
          <p:nvPr>
            <p:ph type="subTitle" idx="1"/>
          </p:nvPr>
        </p:nvSpPr>
        <p:spPr/>
        <p:txBody>
          <a:bodyPr/>
          <a:lstStyle/>
          <a:p>
            <a:r>
              <a:rPr lang="en-US" dirty="0"/>
              <a:t>COMPARING fund  ratings and expense ratios</a:t>
            </a:r>
            <a:br>
              <a:rPr lang="en-US" dirty="0"/>
            </a:br>
            <a:endParaRPr lang="en-US" dirty="0"/>
          </a:p>
        </p:txBody>
      </p:sp>
      <p:pic>
        <p:nvPicPr>
          <p:cNvPr id="5" name="Picture 4">
            <a:extLst>
              <a:ext uri="{FF2B5EF4-FFF2-40B4-BE49-F238E27FC236}">
                <a16:creationId xmlns:a16="http://schemas.microsoft.com/office/drawing/2014/main" id="{87177706-F4A0-4756-99D1-E90C9A0FA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27" y="3716787"/>
            <a:ext cx="4578527" cy="918875"/>
          </a:xfrm>
          <a:prstGeom prst="rect">
            <a:avLst/>
          </a:prstGeom>
        </p:spPr>
      </p:pic>
    </p:spTree>
    <p:extLst>
      <p:ext uri="{BB962C8B-B14F-4D97-AF65-F5344CB8AC3E}">
        <p14:creationId xmlns:p14="http://schemas.microsoft.com/office/powerpoint/2010/main" val="57449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9493-A8CC-4468-A84B-51DE0D4387F4}"/>
              </a:ext>
            </a:extLst>
          </p:cNvPr>
          <p:cNvSpPr>
            <a:spLocks noGrp="1"/>
          </p:cNvSpPr>
          <p:nvPr>
            <p:ph type="title"/>
          </p:nvPr>
        </p:nvSpPr>
        <p:spPr/>
        <p:txBody>
          <a:bodyPr/>
          <a:lstStyle/>
          <a:p>
            <a:pPr algn="ctr"/>
            <a:r>
              <a:rPr lang="en-US" dirty="0"/>
              <a:t>Do Assets Under Management explain Expense Ratio?</a:t>
            </a:r>
          </a:p>
        </p:txBody>
      </p:sp>
      <p:sp>
        <p:nvSpPr>
          <p:cNvPr id="9" name="TextBox 8">
            <a:extLst>
              <a:ext uri="{FF2B5EF4-FFF2-40B4-BE49-F238E27FC236}">
                <a16:creationId xmlns:a16="http://schemas.microsoft.com/office/drawing/2014/main" id="{9C40D1E7-BF18-476F-A7F4-462A916A4692}"/>
              </a:ext>
            </a:extLst>
          </p:cNvPr>
          <p:cNvSpPr txBox="1"/>
          <p:nvPr/>
        </p:nvSpPr>
        <p:spPr>
          <a:xfrm>
            <a:off x="646111" y="6292331"/>
            <a:ext cx="10241906" cy="461665"/>
          </a:xfrm>
          <a:prstGeom prst="rect">
            <a:avLst/>
          </a:prstGeom>
          <a:noFill/>
        </p:spPr>
        <p:txBody>
          <a:bodyPr wrap="none" rtlCol="0">
            <a:spAutoFit/>
          </a:bodyPr>
          <a:lstStyle/>
          <a:p>
            <a:r>
              <a:rPr lang="en-US" sz="2400" dirty="0"/>
              <a:t>No relation between assets under management and expense ratio.</a:t>
            </a:r>
          </a:p>
        </p:txBody>
      </p:sp>
      <p:pic>
        <p:nvPicPr>
          <p:cNvPr id="11" name="Picture 10">
            <a:extLst>
              <a:ext uri="{FF2B5EF4-FFF2-40B4-BE49-F238E27FC236}">
                <a16:creationId xmlns:a16="http://schemas.microsoft.com/office/drawing/2014/main" id="{298971E0-9BE5-4015-92BC-867F5E2DB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036" y="1789212"/>
            <a:ext cx="8906064" cy="4495441"/>
          </a:xfrm>
          <a:prstGeom prst="rect">
            <a:avLst/>
          </a:prstGeom>
        </p:spPr>
      </p:pic>
    </p:spTree>
    <p:extLst>
      <p:ext uri="{BB962C8B-B14F-4D97-AF65-F5344CB8AC3E}">
        <p14:creationId xmlns:p14="http://schemas.microsoft.com/office/powerpoint/2010/main" val="123764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821C-2623-43A6-8D50-3CC1DC1AA37D}"/>
              </a:ext>
            </a:extLst>
          </p:cNvPr>
          <p:cNvSpPr>
            <a:spLocks noGrp="1"/>
          </p:cNvSpPr>
          <p:nvPr>
            <p:ph type="title"/>
          </p:nvPr>
        </p:nvSpPr>
        <p:spPr>
          <a:xfrm>
            <a:off x="254324" y="120642"/>
            <a:ext cx="5092906" cy="1574808"/>
          </a:xfrm>
        </p:spPr>
        <p:txBody>
          <a:bodyPr/>
          <a:lstStyle/>
          <a:p>
            <a:r>
              <a:rPr lang="en-US" dirty="0"/>
              <a:t>Risk Characteristics of the Top Ranked</a:t>
            </a:r>
          </a:p>
        </p:txBody>
      </p:sp>
      <p:sp>
        <p:nvSpPr>
          <p:cNvPr id="4" name="Text Placeholder 3">
            <a:extLst>
              <a:ext uri="{FF2B5EF4-FFF2-40B4-BE49-F238E27FC236}">
                <a16:creationId xmlns:a16="http://schemas.microsoft.com/office/drawing/2014/main" id="{3AEB18C2-26A7-4702-BF08-EB58BA268D06}"/>
              </a:ext>
            </a:extLst>
          </p:cNvPr>
          <p:cNvSpPr>
            <a:spLocks noGrp="1"/>
          </p:cNvSpPr>
          <p:nvPr>
            <p:ph type="body" sz="half" idx="2"/>
          </p:nvPr>
        </p:nvSpPr>
        <p:spPr>
          <a:xfrm>
            <a:off x="254324" y="2133599"/>
            <a:ext cx="3219450" cy="4448175"/>
          </a:xfrm>
        </p:spPr>
        <p:txBody>
          <a:bodyPr>
            <a:normAutofit/>
          </a:bodyPr>
          <a:lstStyle/>
          <a:p>
            <a:r>
              <a:rPr lang="en-US" sz="2400" dirty="0"/>
              <a:t>The graph shows that higher-ranked funds are associated with more risk.</a:t>
            </a:r>
          </a:p>
          <a:p>
            <a:r>
              <a:rPr lang="en-US" sz="2400" dirty="0"/>
              <a:t>-</a:t>
            </a:r>
            <a:r>
              <a:rPr lang="en-US" sz="2000" dirty="0"/>
              <a:t>Risk prospers in bull market, but what about performance in turbulent/bear market.</a:t>
            </a:r>
          </a:p>
          <a:p>
            <a:endParaRPr lang="en-US" sz="2000" dirty="0"/>
          </a:p>
          <a:p>
            <a:r>
              <a:rPr lang="en-US" sz="2000" dirty="0"/>
              <a:t>-Premium for safety?</a:t>
            </a:r>
          </a:p>
          <a:p>
            <a:endParaRPr lang="en-US" sz="2400" dirty="0"/>
          </a:p>
          <a:p>
            <a:endParaRPr lang="en-US" sz="2400" dirty="0"/>
          </a:p>
        </p:txBody>
      </p:sp>
      <p:pic>
        <p:nvPicPr>
          <p:cNvPr id="10" name="Picture 9">
            <a:extLst>
              <a:ext uri="{FF2B5EF4-FFF2-40B4-BE49-F238E27FC236}">
                <a16:creationId xmlns:a16="http://schemas.microsoft.com/office/drawing/2014/main" id="{4DDD9279-718D-438E-8343-BAE2052B3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322" y="3600878"/>
            <a:ext cx="5511253" cy="3142822"/>
          </a:xfrm>
          <a:prstGeom prst="rect">
            <a:avLst/>
          </a:prstGeom>
        </p:spPr>
      </p:pic>
      <p:pic>
        <p:nvPicPr>
          <p:cNvPr id="12" name="Picture 11">
            <a:extLst>
              <a:ext uri="{FF2B5EF4-FFF2-40B4-BE49-F238E27FC236}">
                <a16:creationId xmlns:a16="http://schemas.microsoft.com/office/drawing/2014/main" id="{06D43657-79ED-4D35-A785-ECA8AEF27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322" y="231493"/>
            <a:ext cx="5511253" cy="3197507"/>
          </a:xfrm>
          <a:prstGeom prst="rect">
            <a:avLst/>
          </a:prstGeom>
        </p:spPr>
      </p:pic>
    </p:spTree>
    <p:extLst>
      <p:ext uri="{BB962C8B-B14F-4D97-AF65-F5344CB8AC3E}">
        <p14:creationId xmlns:p14="http://schemas.microsoft.com/office/powerpoint/2010/main" val="87597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BBE3-8FB6-44F7-B0F3-2014E161F5EB}"/>
              </a:ext>
            </a:extLst>
          </p:cNvPr>
          <p:cNvSpPr>
            <a:spLocks noGrp="1"/>
          </p:cNvSpPr>
          <p:nvPr>
            <p:ph type="title"/>
          </p:nvPr>
        </p:nvSpPr>
        <p:spPr/>
        <p:txBody>
          <a:bodyPr/>
          <a:lstStyle/>
          <a:p>
            <a:pPr algn="ctr"/>
            <a:r>
              <a:rPr lang="en-US" sz="6600" b="1" i="1" dirty="0"/>
              <a:t>Conclusions</a:t>
            </a:r>
          </a:p>
        </p:txBody>
      </p:sp>
      <p:sp>
        <p:nvSpPr>
          <p:cNvPr id="3" name="Content Placeholder 2">
            <a:extLst>
              <a:ext uri="{FF2B5EF4-FFF2-40B4-BE49-F238E27FC236}">
                <a16:creationId xmlns:a16="http://schemas.microsoft.com/office/drawing/2014/main" id="{082E1873-BF78-4F05-AC60-4DE440DB5FF0}"/>
              </a:ext>
            </a:extLst>
          </p:cNvPr>
          <p:cNvSpPr>
            <a:spLocks noGrp="1"/>
          </p:cNvSpPr>
          <p:nvPr>
            <p:ph idx="1"/>
          </p:nvPr>
        </p:nvSpPr>
        <p:spPr/>
        <p:txBody>
          <a:bodyPr/>
          <a:lstStyle/>
          <a:p>
            <a:r>
              <a:rPr lang="en-US" dirty="0"/>
              <a:t>According to the data gathered, the best-ranked funds have, on average, lower expense ratios than worst-ranked funds.</a:t>
            </a:r>
          </a:p>
          <a:p>
            <a:endParaRPr lang="en-US" dirty="0"/>
          </a:p>
          <a:p>
            <a:r>
              <a:rPr lang="en-US" dirty="0"/>
              <a:t>The best- ranked funds typically take on more risk than worse-ranked fund. </a:t>
            </a:r>
          </a:p>
          <a:p>
            <a:endParaRPr lang="en-US" dirty="0"/>
          </a:p>
          <a:p>
            <a:r>
              <a:rPr lang="en-US" dirty="0"/>
              <a:t>Assets under management don’t explain variance in expense ratios.</a:t>
            </a:r>
          </a:p>
          <a:p>
            <a:endParaRPr lang="en-US" dirty="0"/>
          </a:p>
          <a:p>
            <a:r>
              <a:rPr lang="en-US" dirty="0"/>
              <a:t>We need to assess these risk-taking funds to see how they perform in more turbulent and bearish markets.</a:t>
            </a:r>
          </a:p>
        </p:txBody>
      </p:sp>
    </p:spTree>
    <p:extLst>
      <p:ext uri="{BB962C8B-B14F-4D97-AF65-F5344CB8AC3E}">
        <p14:creationId xmlns:p14="http://schemas.microsoft.com/office/powerpoint/2010/main" val="3208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655C-2E72-4CDC-8B4C-022D53260775}"/>
              </a:ext>
            </a:extLst>
          </p:cNvPr>
          <p:cNvSpPr>
            <a:spLocks noGrp="1"/>
          </p:cNvSpPr>
          <p:nvPr>
            <p:ph type="title"/>
          </p:nvPr>
        </p:nvSpPr>
        <p:spPr>
          <a:xfrm>
            <a:off x="508785" y="628650"/>
            <a:ext cx="3607547" cy="762000"/>
          </a:xfrm>
        </p:spPr>
        <p:txBody>
          <a:bodyPr/>
          <a:lstStyle/>
          <a:p>
            <a:r>
              <a:rPr lang="en-US" b="1" dirty="0"/>
              <a:t>Further Considerations</a:t>
            </a:r>
          </a:p>
        </p:txBody>
      </p:sp>
      <p:pic>
        <p:nvPicPr>
          <p:cNvPr id="6" name="Content Placeholder 5">
            <a:extLst>
              <a:ext uri="{FF2B5EF4-FFF2-40B4-BE49-F238E27FC236}">
                <a16:creationId xmlns:a16="http://schemas.microsoft.com/office/drawing/2014/main" id="{15192DDB-9425-40D9-8AF3-FA4F48D29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773" y="2105025"/>
            <a:ext cx="5276849" cy="4455452"/>
          </a:xfrm>
        </p:spPr>
      </p:pic>
      <p:sp>
        <p:nvSpPr>
          <p:cNvPr id="4" name="Text Placeholder 3">
            <a:extLst>
              <a:ext uri="{FF2B5EF4-FFF2-40B4-BE49-F238E27FC236}">
                <a16:creationId xmlns:a16="http://schemas.microsoft.com/office/drawing/2014/main" id="{00FD75D8-3342-4A33-945D-DC398C2ADE3A}"/>
              </a:ext>
            </a:extLst>
          </p:cNvPr>
          <p:cNvSpPr>
            <a:spLocks noGrp="1"/>
          </p:cNvSpPr>
          <p:nvPr>
            <p:ph type="body" sz="half" idx="2"/>
          </p:nvPr>
        </p:nvSpPr>
        <p:spPr>
          <a:xfrm>
            <a:off x="332179" y="2233930"/>
            <a:ext cx="4115996" cy="3614420"/>
          </a:xfrm>
        </p:spPr>
        <p:txBody>
          <a:bodyPr>
            <a:noAutofit/>
          </a:bodyPr>
          <a:lstStyle/>
          <a:p>
            <a:r>
              <a:rPr lang="en-US" sz="1800" dirty="0"/>
              <a:t>Examine fund families, their expense fees relative to the aggregate, how they rank accordingly among other fund families.</a:t>
            </a:r>
          </a:p>
          <a:p>
            <a:endParaRPr lang="en-US" sz="1800" dirty="0"/>
          </a:p>
          <a:p>
            <a:r>
              <a:rPr lang="en-US" sz="1800" dirty="0"/>
              <a:t>Observe fund rankings over an entire economic cycle.</a:t>
            </a:r>
          </a:p>
          <a:p>
            <a:endParaRPr lang="en-US" sz="1800" dirty="0"/>
          </a:p>
          <a:p>
            <a:r>
              <a:rPr lang="en-US" sz="1800" dirty="0"/>
              <a:t>Consider fund turnover rates, and how that corresponds with their expenses and ranks.</a:t>
            </a:r>
          </a:p>
        </p:txBody>
      </p:sp>
      <p:pic>
        <p:nvPicPr>
          <p:cNvPr id="8" name="Picture 7">
            <a:extLst>
              <a:ext uri="{FF2B5EF4-FFF2-40B4-BE49-F238E27FC236}">
                <a16:creationId xmlns:a16="http://schemas.microsoft.com/office/drawing/2014/main" id="{9808A1EC-E651-450D-B40B-11E990379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45" y="449923"/>
            <a:ext cx="4670504" cy="1348388"/>
          </a:xfrm>
          <a:prstGeom prst="rect">
            <a:avLst/>
          </a:prstGeom>
        </p:spPr>
      </p:pic>
    </p:spTree>
    <p:extLst>
      <p:ext uri="{BB962C8B-B14F-4D97-AF65-F5344CB8AC3E}">
        <p14:creationId xmlns:p14="http://schemas.microsoft.com/office/powerpoint/2010/main" val="33709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AC0D8-81BF-416B-9D7D-BBF631FC7238}"/>
              </a:ext>
            </a:extLst>
          </p:cNvPr>
          <p:cNvSpPr txBox="1"/>
          <p:nvPr/>
        </p:nvSpPr>
        <p:spPr>
          <a:xfrm>
            <a:off x="2023853" y="2533650"/>
            <a:ext cx="8101222" cy="1631216"/>
          </a:xfrm>
          <a:prstGeom prst="rect">
            <a:avLst/>
          </a:prstGeom>
          <a:noFill/>
        </p:spPr>
        <p:txBody>
          <a:bodyPr wrap="square" rtlCol="0">
            <a:spAutoFit/>
          </a:bodyPr>
          <a:lstStyle/>
          <a:p>
            <a:r>
              <a:rPr lang="en-US" sz="10000" b="1" i="1" dirty="0"/>
              <a:t>QUESTIONS?</a:t>
            </a:r>
          </a:p>
        </p:txBody>
      </p:sp>
    </p:spTree>
    <p:extLst>
      <p:ext uri="{BB962C8B-B14F-4D97-AF65-F5344CB8AC3E}">
        <p14:creationId xmlns:p14="http://schemas.microsoft.com/office/powerpoint/2010/main" val="504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D506-8364-42AA-A07C-FC361A17D806}"/>
              </a:ext>
            </a:extLst>
          </p:cNvPr>
          <p:cNvSpPr>
            <a:spLocks noGrp="1"/>
          </p:cNvSpPr>
          <p:nvPr>
            <p:ph type="title"/>
          </p:nvPr>
        </p:nvSpPr>
        <p:spPr/>
        <p:txBody>
          <a:bodyPr/>
          <a:lstStyle/>
          <a:p>
            <a:pPr algn="ctr"/>
            <a:r>
              <a:rPr lang="en-US" dirty="0"/>
              <a:t>Why Large-Cap Growth Funds</a:t>
            </a:r>
          </a:p>
        </p:txBody>
      </p:sp>
      <p:sp>
        <p:nvSpPr>
          <p:cNvPr id="3" name="Content Placeholder 2">
            <a:extLst>
              <a:ext uri="{FF2B5EF4-FFF2-40B4-BE49-F238E27FC236}">
                <a16:creationId xmlns:a16="http://schemas.microsoft.com/office/drawing/2014/main" id="{8E416198-B541-41A1-B55E-0004F9A80BF0}"/>
              </a:ext>
            </a:extLst>
          </p:cNvPr>
          <p:cNvSpPr>
            <a:spLocks noGrp="1"/>
          </p:cNvSpPr>
          <p:nvPr>
            <p:ph idx="1"/>
          </p:nvPr>
        </p:nvSpPr>
        <p:spPr/>
        <p:txBody>
          <a:bodyPr/>
          <a:lstStyle/>
          <a:p>
            <a:pPr algn="ctr"/>
            <a:r>
              <a:rPr lang="en-US" sz="2400" dirty="0"/>
              <a:t>Large-Cap has the largest participation.</a:t>
            </a:r>
          </a:p>
          <a:p>
            <a:pPr algn="ctr"/>
            <a:endParaRPr lang="en-US" sz="2400" dirty="0"/>
          </a:p>
          <a:p>
            <a:pPr algn="ctr"/>
            <a:r>
              <a:rPr lang="en-US" sz="2400" dirty="0"/>
              <a:t>Takes on a level of risk that Value Funds don’t.</a:t>
            </a:r>
          </a:p>
          <a:p>
            <a:pPr marL="0" indent="0" algn="ctr">
              <a:buNone/>
            </a:pPr>
            <a:endParaRPr lang="en-US" sz="2400" dirty="0"/>
          </a:p>
          <a:p>
            <a:pPr algn="ctr"/>
            <a:r>
              <a:rPr lang="en-US" sz="2400" dirty="0"/>
              <a:t>More risk = more variability in performance.</a:t>
            </a:r>
          </a:p>
          <a:p>
            <a:endParaRPr lang="en-US" sz="2400"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ECFA859-AC99-4528-BB18-2D9AC53BE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4798156"/>
            <a:ext cx="2355186" cy="924347"/>
          </a:xfrm>
          <a:prstGeom prst="rect">
            <a:avLst/>
          </a:prstGeom>
        </p:spPr>
      </p:pic>
      <p:pic>
        <p:nvPicPr>
          <p:cNvPr id="7" name="Picture 6">
            <a:extLst>
              <a:ext uri="{FF2B5EF4-FFF2-40B4-BE49-F238E27FC236}">
                <a16:creationId xmlns:a16="http://schemas.microsoft.com/office/drawing/2014/main" id="{C689B8AC-DDA3-4C41-BF40-62BE2C57C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361" y="4798157"/>
            <a:ext cx="2629253" cy="924346"/>
          </a:xfrm>
          <a:prstGeom prst="rect">
            <a:avLst/>
          </a:prstGeom>
        </p:spPr>
      </p:pic>
      <p:pic>
        <p:nvPicPr>
          <p:cNvPr id="9" name="Picture 8">
            <a:extLst>
              <a:ext uri="{FF2B5EF4-FFF2-40B4-BE49-F238E27FC236}">
                <a16:creationId xmlns:a16="http://schemas.microsoft.com/office/drawing/2014/main" id="{8A231DA9-9F45-47B2-B651-106298DD6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477" y="4798156"/>
            <a:ext cx="2355186" cy="934395"/>
          </a:xfrm>
          <a:prstGeom prst="rect">
            <a:avLst/>
          </a:prstGeom>
        </p:spPr>
      </p:pic>
    </p:spTree>
    <p:extLst>
      <p:ext uri="{BB962C8B-B14F-4D97-AF65-F5344CB8AC3E}">
        <p14:creationId xmlns:p14="http://schemas.microsoft.com/office/powerpoint/2010/main" val="276817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CC71-2BA2-4695-8603-E1859EAE441A}"/>
              </a:ext>
            </a:extLst>
          </p:cNvPr>
          <p:cNvSpPr>
            <a:spLocks noGrp="1"/>
          </p:cNvSpPr>
          <p:nvPr>
            <p:ph type="title"/>
          </p:nvPr>
        </p:nvSpPr>
        <p:spPr/>
        <p:txBody>
          <a:bodyPr/>
          <a:lstStyle/>
          <a:p>
            <a:pPr algn="ctr"/>
            <a:r>
              <a:rPr lang="en-US" sz="6600" dirty="0"/>
              <a:t>Purpose</a:t>
            </a:r>
          </a:p>
        </p:txBody>
      </p:sp>
      <p:sp>
        <p:nvSpPr>
          <p:cNvPr id="3" name="Content Placeholder 2">
            <a:extLst>
              <a:ext uri="{FF2B5EF4-FFF2-40B4-BE49-F238E27FC236}">
                <a16:creationId xmlns:a16="http://schemas.microsoft.com/office/drawing/2014/main" id="{16D4CC02-1BA1-4B08-981C-76583BCA3858}"/>
              </a:ext>
            </a:extLst>
          </p:cNvPr>
          <p:cNvSpPr>
            <a:spLocks noGrp="1"/>
          </p:cNvSpPr>
          <p:nvPr>
            <p:ph idx="1"/>
          </p:nvPr>
        </p:nvSpPr>
        <p:spPr>
          <a:xfrm>
            <a:off x="1104293" y="1331259"/>
            <a:ext cx="8946541" cy="4195481"/>
          </a:xfrm>
        </p:spPr>
        <p:txBody>
          <a:bodyPr>
            <a:normAutofit/>
          </a:bodyPr>
          <a:lstStyle/>
          <a:p>
            <a:pPr algn="ctr"/>
            <a:endParaRPr lang="en-US" sz="4000" b="1" i="1" dirty="0"/>
          </a:p>
          <a:p>
            <a:pPr marL="0" indent="0" algn="ctr">
              <a:buNone/>
            </a:pPr>
            <a:r>
              <a:rPr lang="en-US" sz="5400" b="1" i="1" dirty="0"/>
              <a:t>Is the premium you pay to invest in a certain mutual fund actually worth it?</a:t>
            </a:r>
          </a:p>
        </p:txBody>
      </p:sp>
    </p:spTree>
    <p:extLst>
      <p:ext uri="{BB962C8B-B14F-4D97-AF65-F5344CB8AC3E}">
        <p14:creationId xmlns:p14="http://schemas.microsoft.com/office/powerpoint/2010/main" val="316355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D869-A31E-4C53-ACA1-5FB5D36C47DE}"/>
              </a:ext>
            </a:extLst>
          </p:cNvPr>
          <p:cNvSpPr>
            <a:spLocks noGrp="1"/>
          </p:cNvSpPr>
          <p:nvPr>
            <p:ph type="title"/>
          </p:nvPr>
        </p:nvSpPr>
        <p:spPr/>
        <p:txBody>
          <a:bodyPr/>
          <a:lstStyle/>
          <a:p>
            <a:pPr algn="ctr"/>
            <a:r>
              <a:rPr lang="en-US" dirty="0"/>
              <a:t>Rankings Format</a:t>
            </a:r>
          </a:p>
        </p:txBody>
      </p:sp>
      <p:sp>
        <p:nvSpPr>
          <p:cNvPr id="3" name="Content Placeholder 2">
            <a:extLst>
              <a:ext uri="{FF2B5EF4-FFF2-40B4-BE49-F238E27FC236}">
                <a16:creationId xmlns:a16="http://schemas.microsoft.com/office/drawing/2014/main" id="{99A9B139-2CDA-4D4F-B809-46E25303B40D}"/>
              </a:ext>
            </a:extLst>
          </p:cNvPr>
          <p:cNvSpPr>
            <a:spLocks noGrp="1"/>
          </p:cNvSpPr>
          <p:nvPr>
            <p:ph idx="1"/>
          </p:nvPr>
        </p:nvSpPr>
        <p:spPr/>
        <p:txBody>
          <a:bodyPr>
            <a:normAutofit fontScale="92500" lnSpcReduction="10000"/>
          </a:bodyPr>
          <a:lstStyle/>
          <a:p>
            <a:r>
              <a:rPr lang="en-US" sz="2200" dirty="0"/>
              <a:t>US News ranks mutual funds by averaging the rankings between the top investment research sites.</a:t>
            </a:r>
          </a:p>
          <a:p>
            <a:endParaRPr lang="en-US" dirty="0"/>
          </a:p>
          <a:p>
            <a:r>
              <a:rPr lang="en-US" dirty="0"/>
              <a:t>These include:</a:t>
            </a:r>
          </a:p>
          <a:p>
            <a:pPr lvl="1"/>
            <a:r>
              <a:rPr lang="en-US" sz="2400" dirty="0"/>
              <a:t>Morningstar</a:t>
            </a:r>
          </a:p>
          <a:p>
            <a:pPr lvl="1"/>
            <a:r>
              <a:rPr lang="en-US" sz="2400" dirty="0"/>
              <a:t>Lipper</a:t>
            </a:r>
          </a:p>
          <a:p>
            <a:pPr lvl="1"/>
            <a:r>
              <a:rPr lang="en-US" sz="2400" dirty="0"/>
              <a:t>CFRA</a:t>
            </a:r>
          </a:p>
          <a:p>
            <a:pPr lvl="1"/>
            <a:r>
              <a:rPr lang="en-US" sz="2400" i="1" dirty="0"/>
              <a:t>The Street</a:t>
            </a:r>
            <a:endParaRPr lang="en-US" sz="2400" dirty="0"/>
          </a:p>
          <a:p>
            <a:pPr lvl="1"/>
            <a:r>
              <a:rPr lang="en-US" sz="2400" dirty="0"/>
              <a:t>Zacks</a:t>
            </a:r>
          </a:p>
          <a:p>
            <a:pPr marL="457200" lvl="1" indent="0" algn="ctr">
              <a:buNone/>
            </a:pPr>
            <a:r>
              <a:rPr lang="en-US" sz="3200" dirty="0"/>
              <a:t>***Long-Term Emphasis***</a:t>
            </a:r>
          </a:p>
        </p:txBody>
      </p:sp>
      <p:pic>
        <p:nvPicPr>
          <p:cNvPr id="5" name="Picture 4">
            <a:extLst>
              <a:ext uri="{FF2B5EF4-FFF2-40B4-BE49-F238E27FC236}">
                <a16:creationId xmlns:a16="http://schemas.microsoft.com/office/drawing/2014/main" id="{A6442576-B691-4BB1-98BB-3208E635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472" y="2873364"/>
            <a:ext cx="1883953" cy="555636"/>
          </a:xfrm>
          <a:prstGeom prst="rect">
            <a:avLst/>
          </a:prstGeom>
        </p:spPr>
      </p:pic>
      <p:pic>
        <p:nvPicPr>
          <p:cNvPr id="7" name="Picture 6">
            <a:extLst>
              <a:ext uri="{FF2B5EF4-FFF2-40B4-BE49-F238E27FC236}">
                <a16:creationId xmlns:a16="http://schemas.microsoft.com/office/drawing/2014/main" id="{CBFC3A9E-314D-4083-B079-1C6777B04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3642361"/>
            <a:ext cx="1883953" cy="607085"/>
          </a:xfrm>
          <a:prstGeom prst="rect">
            <a:avLst/>
          </a:prstGeom>
        </p:spPr>
      </p:pic>
      <p:pic>
        <p:nvPicPr>
          <p:cNvPr id="9" name="Picture 8">
            <a:extLst>
              <a:ext uri="{FF2B5EF4-FFF2-40B4-BE49-F238E27FC236}">
                <a16:creationId xmlns:a16="http://schemas.microsoft.com/office/drawing/2014/main" id="{EE67B8F5-BBA2-455B-B907-95D468113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471" y="4462807"/>
            <a:ext cx="1883953" cy="618171"/>
          </a:xfrm>
          <a:prstGeom prst="rect">
            <a:avLst/>
          </a:prstGeom>
        </p:spPr>
      </p:pic>
      <p:pic>
        <p:nvPicPr>
          <p:cNvPr id="11" name="Picture 10">
            <a:extLst>
              <a:ext uri="{FF2B5EF4-FFF2-40B4-BE49-F238E27FC236}">
                <a16:creationId xmlns:a16="http://schemas.microsoft.com/office/drawing/2014/main" id="{50E2CDB6-852C-4090-8E60-F45685ABBD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7769" y="3151182"/>
            <a:ext cx="1883953" cy="634701"/>
          </a:xfrm>
          <a:prstGeom prst="rect">
            <a:avLst/>
          </a:prstGeom>
        </p:spPr>
      </p:pic>
      <p:pic>
        <p:nvPicPr>
          <p:cNvPr id="13" name="Picture 12">
            <a:extLst>
              <a:ext uri="{FF2B5EF4-FFF2-40B4-BE49-F238E27FC236}">
                <a16:creationId xmlns:a16="http://schemas.microsoft.com/office/drawing/2014/main" id="{56F81209-9A59-4CC9-A811-4DE7950AFD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7769" y="3985553"/>
            <a:ext cx="1883953" cy="618171"/>
          </a:xfrm>
          <a:prstGeom prst="rect">
            <a:avLst/>
          </a:prstGeom>
        </p:spPr>
      </p:pic>
    </p:spTree>
    <p:extLst>
      <p:ext uri="{BB962C8B-B14F-4D97-AF65-F5344CB8AC3E}">
        <p14:creationId xmlns:p14="http://schemas.microsoft.com/office/powerpoint/2010/main" val="280430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7442-5F30-48D9-82D8-236EE96E8525}"/>
              </a:ext>
            </a:extLst>
          </p:cNvPr>
          <p:cNvSpPr>
            <a:spLocks noGrp="1"/>
          </p:cNvSpPr>
          <p:nvPr>
            <p:ph type="title"/>
          </p:nvPr>
        </p:nvSpPr>
        <p:spPr/>
        <p:txBody>
          <a:bodyPr/>
          <a:lstStyle/>
          <a:p>
            <a:pPr algn="ctr"/>
            <a:r>
              <a:rPr lang="en-US" dirty="0"/>
              <a:t>Expense Ratios Explained</a:t>
            </a:r>
          </a:p>
        </p:txBody>
      </p:sp>
      <p:sp>
        <p:nvSpPr>
          <p:cNvPr id="3" name="Content Placeholder 2">
            <a:extLst>
              <a:ext uri="{FF2B5EF4-FFF2-40B4-BE49-F238E27FC236}">
                <a16:creationId xmlns:a16="http://schemas.microsoft.com/office/drawing/2014/main" id="{B155E84D-2697-4B86-B845-7F8D47D0850A}"/>
              </a:ext>
            </a:extLst>
          </p:cNvPr>
          <p:cNvSpPr>
            <a:spLocks noGrp="1"/>
          </p:cNvSpPr>
          <p:nvPr>
            <p:ph idx="1"/>
          </p:nvPr>
        </p:nvSpPr>
        <p:spPr>
          <a:xfrm>
            <a:off x="1103312" y="1552576"/>
            <a:ext cx="8946541" cy="4695824"/>
          </a:xfrm>
        </p:spPr>
        <p:txBody>
          <a:bodyPr>
            <a:normAutofit fontScale="92500" lnSpcReduction="10000"/>
          </a:bodyPr>
          <a:lstStyle/>
          <a:p>
            <a:r>
              <a:rPr lang="en-US" u="sng" dirty="0"/>
              <a:t>Expense Ratios </a:t>
            </a:r>
            <a:r>
              <a:rPr lang="en-US" dirty="0"/>
              <a:t>= </a:t>
            </a:r>
            <a:r>
              <a:rPr lang="en-US" b="1" dirty="0"/>
              <a:t>Total Costs/Total Assets Under Management</a:t>
            </a:r>
          </a:p>
          <a:p>
            <a:endParaRPr lang="en-US" b="1" dirty="0"/>
          </a:p>
          <a:p>
            <a:r>
              <a:rPr lang="en-US" dirty="0"/>
              <a:t>Fees are not truly regulated, so they vary significantly when considered over time.</a:t>
            </a:r>
          </a:p>
          <a:p>
            <a:endParaRPr lang="en-US" dirty="0"/>
          </a:p>
          <a:p>
            <a:r>
              <a:rPr lang="en-US" dirty="0"/>
              <a:t>Expense fees usually breakdown into many different fees:</a:t>
            </a:r>
          </a:p>
          <a:p>
            <a:pPr lvl="1"/>
            <a:r>
              <a:rPr lang="en-US" dirty="0"/>
              <a:t>Sales Load</a:t>
            </a:r>
          </a:p>
          <a:p>
            <a:pPr lvl="1"/>
            <a:r>
              <a:rPr lang="en-US" dirty="0"/>
              <a:t>Purchase Fees/Redemption Fees/Exchange Fees</a:t>
            </a:r>
          </a:p>
          <a:p>
            <a:pPr lvl="1"/>
            <a:r>
              <a:rPr lang="en-US" dirty="0"/>
              <a:t>Management Fees</a:t>
            </a:r>
          </a:p>
          <a:p>
            <a:pPr lvl="1"/>
            <a:r>
              <a:rPr lang="en-US" dirty="0"/>
              <a:t>12b-1 Fees</a:t>
            </a:r>
          </a:p>
          <a:p>
            <a:pPr lvl="1"/>
            <a:endParaRPr lang="en-US" dirty="0"/>
          </a:p>
          <a:p>
            <a:pPr marL="457200" lvl="1" indent="0" algn="ctr">
              <a:buNone/>
            </a:pPr>
            <a:r>
              <a:rPr lang="en-US" sz="2200" dirty="0"/>
              <a:t>A SMALL DIFFERENCE IN EXPENSE RATIOS CAN MAKE A LARGE IMPACT IN YOUR LONG-TERM PERFORMACE!</a:t>
            </a:r>
          </a:p>
        </p:txBody>
      </p:sp>
    </p:spTree>
    <p:extLst>
      <p:ext uri="{BB962C8B-B14F-4D97-AF65-F5344CB8AC3E}">
        <p14:creationId xmlns:p14="http://schemas.microsoft.com/office/powerpoint/2010/main" val="372159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E37E-B766-4967-B3E7-579830375C14}"/>
              </a:ext>
            </a:extLst>
          </p:cNvPr>
          <p:cNvSpPr>
            <a:spLocks noGrp="1"/>
          </p:cNvSpPr>
          <p:nvPr>
            <p:ph type="title"/>
          </p:nvPr>
        </p:nvSpPr>
        <p:spPr>
          <a:xfrm>
            <a:off x="878728" y="266700"/>
            <a:ext cx="3401064" cy="1447800"/>
          </a:xfrm>
        </p:spPr>
        <p:txBody>
          <a:bodyPr/>
          <a:lstStyle/>
          <a:p>
            <a:r>
              <a:rPr lang="en-US" sz="3200" b="1" i="1" dirty="0"/>
              <a:t>Logical Expectations</a:t>
            </a:r>
          </a:p>
        </p:txBody>
      </p:sp>
      <p:sp>
        <p:nvSpPr>
          <p:cNvPr id="4" name="Text Placeholder 3">
            <a:extLst>
              <a:ext uri="{FF2B5EF4-FFF2-40B4-BE49-F238E27FC236}">
                <a16:creationId xmlns:a16="http://schemas.microsoft.com/office/drawing/2014/main" id="{F7B36468-6C3E-4E20-A1FA-6DDFAC8A535F}"/>
              </a:ext>
            </a:extLst>
          </p:cNvPr>
          <p:cNvSpPr>
            <a:spLocks noGrp="1"/>
          </p:cNvSpPr>
          <p:nvPr>
            <p:ph type="body" sz="half" idx="2"/>
          </p:nvPr>
        </p:nvSpPr>
        <p:spPr>
          <a:xfrm>
            <a:off x="783478" y="1910080"/>
            <a:ext cx="3401063" cy="3690620"/>
          </a:xfrm>
        </p:spPr>
        <p:txBody>
          <a:bodyPr>
            <a:noAutofit/>
          </a:bodyPr>
          <a:lstStyle/>
          <a:p>
            <a:endParaRPr lang="en-US" sz="1800" dirty="0"/>
          </a:p>
          <a:p>
            <a:r>
              <a:rPr lang="en-US" sz="1800" dirty="0"/>
              <a:t>Higher rating = Better performance</a:t>
            </a:r>
          </a:p>
          <a:p>
            <a:endParaRPr lang="en-US" sz="1800" dirty="0"/>
          </a:p>
          <a:p>
            <a:r>
              <a:rPr lang="en-US" sz="1800" dirty="0"/>
              <a:t>Better performance = higher premium to pay/more expensive.</a:t>
            </a:r>
          </a:p>
          <a:p>
            <a:endParaRPr lang="en-US" sz="1800" dirty="0"/>
          </a:p>
          <a:p>
            <a:r>
              <a:rPr lang="en-US" sz="1800" dirty="0"/>
              <a:t>Higher rating = higher expense.</a:t>
            </a:r>
          </a:p>
          <a:p>
            <a:endParaRPr lang="en-US" sz="1800" dirty="0"/>
          </a:p>
          <a:p>
            <a:endParaRPr lang="en-US" sz="1800" dirty="0"/>
          </a:p>
        </p:txBody>
      </p:sp>
      <p:pic>
        <p:nvPicPr>
          <p:cNvPr id="12" name="Content Placeholder 11">
            <a:extLst>
              <a:ext uri="{FF2B5EF4-FFF2-40B4-BE49-F238E27FC236}">
                <a16:creationId xmlns:a16="http://schemas.microsoft.com/office/drawing/2014/main" id="{0AD860C2-14C8-42AE-8C63-1B29F24DF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998" y="1765594"/>
            <a:ext cx="6523902" cy="4137844"/>
          </a:xfrm>
        </p:spPr>
      </p:pic>
    </p:spTree>
    <p:extLst>
      <p:ext uri="{BB962C8B-B14F-4D97-AF65-F5344CB8AC3E}">
        <p14:creationId xmlns:p14="http://schemas.microsoft.com/office/powerpoint/2010/main" val="177300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5D78-965D-4D91-931E-0DEAE37E10D9}"/>
              </a:ext>
            </a:extLst>
          </p:cNvPr>
          <p:cNvSpPr>
            <a:spLocks noGrp="1"/>
          </p:cNvSpPr>
          <p:nvPr>
            <p:ph type="title"/>
          </p:nvPr>
        </p:nvSpPr>
        <p:spPr/>
        <p:txBody>
          <a:bodyPr/>
          <a:lstStyle/>
          <a:p>
            <a:pPr algn="ctr"/>
            <a:r>
              <a:rPr lang="en-US" dirty="0"/>
              <a:t>Scraping Process</a:t>
            </a:r>
          </a:p>
        </p:txBody>
      </p:sp>
      <p:sp>
        <p:nvSpPr>
          <p:cNvPr id="3" name="Content Placeholder 2">
            <a:extLst>
              <a:ext uri="{FF2B5EF4-FFF2-40B4-BE49-F238E27FC236}">
                <a16:creationId xmlns:a16="http://schemas.microsoft.com/office/drawing/2014/main" id="{158B9A2C-BD2F-42EA-8BAE-8821F0C2DD83}"/>
              </a:ext>
            </a:extLst>
          </p:cNvPr>
          <p:cNvSpPr>
            <a:spLocks noGrp="1"/>
          </p:cNvSpPr>
          <p:nvPr>
            <p:ph sz="half" idx="1"/>
          </p:nvPr>
        </p:nvSpPr>
        <p:spPr>
          <a:xfrm>
            <a:off x="227011" y="1484644"/>
            <a:ext cx="5411789" cy="4195763"/>
          </a:xfrm>
        </p:spPr>
        <p:txBody>
          <a:bodyPr/>
          <a:lstStyle/>
          <a:p>
            <a:r>
              <a:rPr lang="en-US" dirty="0"/>
              <a:t>Used </a:t>
            </a:r>
            <a:r>
              <a:rPr lang="en-US" b="1" i="1" dirty="0"/>
              <a:t>Selenium</a:t>
            </a:r>
            <a:r>
              <a:rPr lang="en-US" dirty="0"/>
              <a:t> to scroll through interactive page, close pop-ups, and load more content to gather fund ranks, names, Expense Ratio, and URL link. </a:t>
            </a:r>
            <a:r>
              <a:rPr lang="en-US" sz="1400" dirty="0">
                <a:hlinkClick r:id="rId2"/>
              </a:rPr>
              <a:t>https://money.usnews.com/funds/mutual-funds/rankings/large-growth</a:t>
            </a:r>
            <a:endParaRPr lang="en-US" sz="1400" dirty="0"/>
          </a:p>
        </p:txBody>
      </p:sp>
      <p:pic>
        <p:nvPicPr>
          <p:cNvPr id="6" name="Content Placeholder 5">
            <a:extLst>
              <a:ext uri="{FF2B5EF4-FFF2-40B4-BE49-F238E27FC236}">
                <a16:creationId xmlns:a16="http://schemas.microsoft.com/office/drawing/2014/main" id="{6670B130-093D-4D43-86B5-17C2C674FFB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8261" y="3178596"/>
            <a:ext cx="5529288" cy="3307929"/>
          </a:xfrm>
        </p:spPr>
      </p:pic>
      <p:sp>
        <p:nvSpPr>
          <p:cNvPr id="7" name="TextBox 6">
            <a:extLst>
              <a:ext uri="{FF2B5EF4-FFF2-40B4-BE49-F238E27FC236}">
                <a16:creationId xmlns:a16="http://schemas.microsoft.com/office/drawing/2014/main" id="{3A2895B3-5D04-4273-8CBB-22D4F14FDE77}"/>
              </a:ext>
            </a:extLst>
          </p:cNvPr>
          <p:cNvSpPr txBox="1"/>
          <p:nvPr/>
        </p:nvSpPr>
        <p:spPr>
          <a:xfrm>
            <a:off x="5638800" y="1406590"/>
            <a:ext cx="5772150" cy="1200329"/>
          </a:xfrm>
          <a:prstGeom prst="rect">
            <a:avLst/>
          </a:prstGeom>
          <a:noFill/>
        </p:spPr>
        <p:txBody>
          <a:bodyPr wrap="square" rtlCol="0">
            <a:spAutoFit/>
          </a:bodyPr>
          <a:lstStyle/>
          <a:p>
            <a:r>
              <a:rPr lang="en-US" dirty="0"/>
              <a:t>Used URLs gathered to loop through individual fund pages to gather expense profile, risk profile, and tickers. Concatenated the two csv’s created and cleaned accordingly.</a:t>
            </a:r>
          </a:p>
        </p:txBody>
      </p:sp>
      <p:pic>
        <p:nvPicPr>
          <p:cNvPr id="11" name="Picture 10">
            <a:extLst>
              <a:ext uri="{FF2B5EF4-FFF2-40B4-BE49-F238E27FC236}">
                <a16:creationId xmlns:a16="http://schemas.microsoft.com/office/drawing/2014/main" id="{9EB44478-D733-4C3B-BA1D-F4BF62B7EE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062" y="3178595"/>
            <a:ext cx="5991927" cy="3307929"/>
          </a:xfrm>
          <a:prstGeom prst="rect">
            <a:avLst/>
          </a:prstGeom>
        </p:spPr>
      </p:pic>
    </p:spTree>
    <p:extLst>
      <p:ext uri="{BB962C8B-B14F-4D97-AF65-F5344CB8AC3E}">
        <p14:creationId xmlns:p14="http://schemas.microsoft.com/office/powerpoint/2010/main" val="311524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CFFB-7034-49B9-B58F-EC3A4F5AA9CC}"/>
              </a:ext>
            </a:extLst>
          </p:cNvPr>
          <p:cNvSpPr>
            <a:spLocks noGrp="1"/>
          </p:cNvSpPr>
          <p:nvPr>
            <p:ph type="title"/>
          </p:nvPr>
        </p:nvSpPr>
        <p:spPr/>
        <p:txBody>
          <a:bodyPr/>
          <a:lstStyle/>
          <a:p>
            <a:pPr algn="ctr"/>
            <a:r>
              <a:rPr lang="en-US" dirty="0"/>
              <a:t>Data Gathered from </a:t>
            </a:r>
            <a:r>
              <a:rPr lang="en-US" dirty="0" err="1"/>
              <a:t>USNews</a:t>
            </a:r>
            <a:endParaRPr lang="en-US" dirty="0"/>
          </a:p>
        </p:txBody>
      </p:sp>
      <p:sp>
        <p:nvSpPr>
          <p:cNvPr id="18" name="TextBox 17">
            <a:extLst>
              <a:ext uri="{FF2B5EF4-FFF2-40B4-BE49-F238E27FC236}">
                <a16:creationId xmlns:a16="http://schemas.microsoft.com/office/drawing/2014/main" id="{C6A6525B-F56A-41A0-B8F3-075037B2A3DA}"/>
              </a:ext>
            </a:extLst>
          </p:cNvPr>
          <p:cNvSpPr txBox="1"/>
          <p:nvPr/>
        </p:nvSpPr>
        <p:spPr>
          <a:xfrm>
            <a:off x="293685" y="4541894"/>
            <a:ext cx="11107739" cy="1015663"/>
          </a:xfrm>
          <a:prstGeom prst="rect">
            <a:avLst/>
          </a:prstGeom>
          <a:noFill/>
        </p:spPr>
        <p:txBody>
          <a:bodyPr wrap="square" rtlCol="0">
            <a:spAutoFit/>
          </a:bodyPr>
          <a:lstStyle/>
          <a:p>
            <a:pPr algn="ctr"/>
            <a:r>
              <a:rPr lang="en-US" sz="2000" dirty="0"/>
              <a:t>After exploring the relationship between fund rank and expense ratio, we will explore the characteristics of those funds with lower expense ratios by way of their total assets under management and risk profile.</a:t>
            </a:r>
          </a:p>
        </p:txBody>
      </p:sp>
      <p:pic>
        <p:nvPicPr>
          <p:cNvPr id="22" name="Content Placeholder 21">
            <a:extLst>
              <a:ext uri="{FF2B5EF4-FFF2-40B4-BE49-F238E27FC236}">
                <a16:creationId xmlns:a16="http://schemas.microsoft.com/office/drawing/2014/main" id="{6330ECEE-52A5-40B8-A66D-CFF312C2C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10" y="1768718"/>
            <a:ext cx="11572692" cy="2174631"/>
          </a:xfrm>
        </p:spPr>
      </p:pic>
    </p:spTree>
    <p:extLst>
      <p:ext uri="{BB962C8B-B14F-4D97-AF65-F5344CB8AC3E}">
        <p14:creationId xmlns:p14="http://schemas.microsoft.com/office/powerpoint/2010/main" val="101562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B73F-E4CA-4DAA-A9A4-C8D6166AD09E}"/>
              </a:ext>
            </a:extLst>
          </p:cNvPr>
          <p:cNvSpPr>
            <a:spLocks noGrp="1"/>
          </p:cNvSpPr>
          <p:nvPr>
            <p:ph type="title"/>
          </p:nvPr>
        </p:nvSpPr>
        <p:spPr>
          <a:xfrm>
            <a:off x="646111" y="452718"/>
            <a:ext cx="9404723" cy="1376082"/>
          </a:xfrm>
        </p:spPr>
        <p:txBody>
          <a:bodyPr/>
          <a:lstStyle/>
          <a:p>
            <a:pPr algn="ctr"/>
            <a:r>
              <a:rPr lang="en-US" dirty="0"/>
              <a:t>Rank &amp; Expense Ratio</a:t>
            </a:r>
          </a:p>
        </p:txBody>
      </p:sp>
      <p:pic>
        <p:nvPicPr>
          <p:cNvPr id="4" name="Picture 3">
            <a:extLst>
              <a:ext uri="{FF2B5EF4-FFF2-40B4-BE49-F238E27FC236}">
                <a16:creationId xmlns:a16="http://schemas.microsoft.com/office/drawing/2014/main" id="{02B4D874-E351-4F3D-8410-A9A72611E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44" y="1279528"/>
            <a:ext cx="5220181" cy="5089910"/>
          </a:xfrm>
          <a:prstGeom prst="rect">
            <a:avLst/>
          </a:prstGeom>
        </p:spPr>
      </p:pic>
      <p:sp>
        <p:nvSpPr>
          <p:cNvPr id="5" name="TextBox 4">
            <a:extLst>
              <a:ext uri="{FF2B5EF4-FFF2-40B4-BE49-F238E27FC236}">
                <a16:creationId xmlns:a16="http://schemas.microsoft.com/office/drawing/2014/main" id="{A1EE4230-12D5-4B0E-90CD-D598E2E66937}"/>
              </a:ext>
            </a:extLst>
          </p:cNvPr>
          <p:cNvSpPr txBox="1"/>
          <p:nvPr/>
        </p:nvSpPr>
        <p:spPr>
          <a:xfrm flipH="1">
            <a:off x="6722741" y="1828800"/>
            <a:ext cx="4926815" cy="1569660"/>
          </a:xfrm>
          <a:prstGeom prst="rect">
            <a:avLst/>
          </a:prstGeom>
          <a:noFill/>
        </p:spPr>
        <p:txBody>
          <a:bodyPr wrap="square" rtlCol="0">
            <a:spAutoFit/>
          </a:bodyPr>
          <a:lstStyle/>
          <a:p>
            <a:r>
              <a:rPr lang="en-US" sz="2400" dirty="0"/>
              <a:t>It turns out that the best-ranked mutual funds, on average, charge LESS than worse-ranked mutual funds.</a:t>
            </a:r>
          </a:p>
        </p:txBody>
      </p:sp>
      <p:sp>
        <p:nvSpPr>
          <p:cNvPr id="7" name="TextBox 6">
            <a:extLst>
              <a:ext uri="{FF2B5EF4-FFF2-40B4-BE49-F238E27FC236}">
                <a16:creationId xmlns:a16="http://schemas.microsoft.com/office/drawing/2014/main" id="{F03A6294-F21B-4D4E-913A-E789EA87F821}"/>
              </a:ext>
            </a:extLst>
          </p:cNvPr>
          <p:cNvSpPr txBox="1"/>
          <p:nvPr/>
        </p:nvSpPr>
        <p:spPr>
          <a:xfrm>
            <a:off x="6619074" y="3681461"/>
            <a:ext cx="4668051" cy="2308324"/>
          </a:xfrm>
          <a:prstGeom prst="rect">
            <a:avLst/>
          </a:prstGeom>
          <a:noFill/>
        </p:spPr>
        <p:txBody>
          <a:bodyPr wrap="square" rtlCol="0">
            <a:spAutoFit/>
          </a:bodyPr>
          <a:lstStyle/>
          <a:p>
            <a:r>
              <a:rPr lang="en-US" sz="2400" dirty="0"/>
              <a:t>Based on the rubric for ranking funds, the data suggests that top ranked stocks are not only better performers, but also the least expensive. </a:t>
            </a:r>
          </a:p>
        </p:txBody>
      </p:sp>
    </p:spTree>
    <p:extLst>
      <p:ext uri="{BB962C8B-B14F-4D97-AF65-F5344CB8AC3E}">
        <p14:creationId xmlns:p14="http://schemas.microsoft.com/office/powerpoint/2010/main" val="158410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1475</TotalTime>
  <Words>515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USNews Ratings of Large-Cap Growth Funds</vt:lpstr>
      <vt:lpstr>Why Large-Cap Growth Funds</vt:lpstr>
      <vt:lpstr>Purpose</vt:lpstr>
      <vt:lpstr>Rankings Format</vt:lpstr>
      <vt:lpstr>Expense Ratios Explained</vt:lpstr>
      <vt:lpstr>Logical Expectations</vt:lpstr>
      <vt:lpstr>Scraping Process</vt:lpstr>
      <vt:lpstr>Data Gathered from USNews</vt:lpstr>
      <vt:lpstr>Rank &amp; Expense Ratio</vt:lpstr>
      <vt:lpstr>Do Assets Under Management explain Expense Ratio?</vt:lpstr>
      <vt:lpstr>Risk Characteristics of the Top Ranked</vt:lpstr>
      <vt:lpstr>Conclusions</vt:lpstr>
      <vt:lpstr>Further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USNews Ratings of Large-Cap Growth Funds</dc:title>
  <dc:creator>Luke Gray</dc:creator>
  <cp:lastModifiedBy>Luke Gray</cp:lastModifiedBy>
  <cp:revision>63</cp:revision>
  <dcterms:created xsi:type="dcterms:W3CDTF">2019-07-22T15:38:54Z</dcterms:created>
  <dcterms:modified xsi:type="dcterms:W3CDTF">2019-07-23T16:14:28Z</dcterms:modified>
</cp:coreProperties>
</file>