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PlayfairDisplay-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c65fbcf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c65fbcf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Joelle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65fbcf3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c65fbcf3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a:t>
            </a:r>
            <a:endParaRPr/>
          </a:p>
          <a:p>
            <a:pPr indent="0" lvl="0" marL="0" rtl="0" algn="l">
              <a:spcBef>
                <a:spcPts val="0"/>
              </a:spcBef>
              <a:spcAft>
                <a:spcPts val="0"/>
              </a:spcAft>
              <a:buNone/>
            </a:pPr>
            <a:r>
              <a:rPr lang="en"/>
              <a:t>Convolutional layer: </a:t>
            </a:r>
            <a:r>
              <a:rPr lang="en"/>
              <a:t>The convolutional layer determines the output of neurons, or feature maps, which are connected to local regions of the input through the calculation of the scalar product between their weights and the region connected to the input volume. The parameters of this layer focus on the use of learnable kernels, usually small and odd numbered in spatial dimensionality but spreads the entire depth of the input by a specified stride. For each value in the kernel, the scalar product is calculated. The network will learn of the kernels that signal a specific feature, given at a spatial position, of the input, properly known as activations.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Pooling layer: will simply perform downsampling along the spatial dimensionality of the given input, further reducing the number of parameters within that activation as well as the computational complexity of the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Fully-connected layer: used to convert the features extracted by the convolutional and pooling layers into class scores, probabilities, or other values. Receiving a one-dimensional vector of features that have been flattened from the output of the previous layers. The amount of neurons in this layer is typically much smaller than those in previous layers. Each neuron in this layer calculates a weighted sum of the inputs from the previous layer, adds a bias term, and applies an activation function, such as ReLU (rectified linear unit) or the sigmoid function, to produce the output of the neuron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c65fbcf3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c65fbcf3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rPr>
              <a:t>The 2D convolution is a fairly simple operation at heart: you start with a kernel, which is simply a small matrix of weights. This kernel “slides” over the 2D input data, performing an elementwise multiplication with the part of the input it is currently on, and then summing up the results into a single output pixel.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050">
                <a:solidFill>
                  <a:schemeClr val="dk1"/>
                </a:solidFill>
              </a:rPr>
              <a:t>Kernels make the matrices, padding extends the area of an image, </a:t>
            </a:r>
            <a:r>
              <a:rPr lang="en" sz="1050">
                <a:solidFill>
                  <a:schemeClr val="dk1"/>
                </a:solidFill>
              </a:rPr>
              <a:t>increases</a:t>
            </a:r>
            <a:r>
              <a:rPr lang="en" sz="1050">
                <a:solidFill>
                  <a:schemeClr val="dk1"/>
                </a:solidFill>
              </a:rPr>
              <a:t> the step size of the filter that is being slid over the image. </a:t>
            </a:r>
            <a:r>
              <a:rPr lang="en"/>
              <a:t>In general a channel is transmitting information using signals (A channel has a certain capacity for transmitting information) For an image these are usually colors (rgb-codes) arranged by pixels, that transmit the actual information to the receiver.</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050">
                <a:solidFill>
                  <a:schemeClr val="dk1"/>
                </a:solidFill>
              </a:rPr>
              <a:t>Conv2d: in channels and out channels: 3,32 &amp; 32,64 = 64 x 16 x 16. 64,128 &amp; 128,128 = 128 x 8 x 8. 128,256 &amp; 256,265 = 256 x 4 x 4</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000">
                <a:solidFill>
                  <a:schemeClr val="dk1"/>
                </a:solidFill>
              </a:rPr>
              <a:t>ReLU helps to prevent the exponential growth in the computation required to operate the neural network. If the CNN scales in size, the computational cost of adding extra ReLUs increases linearly.</a:t>
            </a:r>
            <a:endParaRPr sz="1000">
              <a:solidFill>
                <a:schemeClr val="dk1"/>
              </a:solidFill>
            </a:endParaRPr>
          </a:p>
          <a:p>
            <a:pPr indent="0" lvl="0" marL="0" rtl="0" algn="l">
              <a:spcBef>
                <a:spcPts val="0"/>
              </a:spcBef>
              <a:spcAft>
                <a:spcPts val="0"/>
              </a:spcAft>
              <a:buNone/>
            </a:pPr>
            <a:r>
              <a:rPr lang="en" sz="1000">
                <a:solidFill>
                  <a:schemeClr val="dk1"/>
                </a:solidFill>
              </a:rPr>
              <a:t>Flattening is used to convert all the resultant 2-Dimensional arrays from pooled feature maps into a single long continuous linear vector.</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matrix picture is downsampling </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c65fbcf3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c65fbcf3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e823e58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e823e58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c65fbcf3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c65fbcf3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Luke</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c65fbcf3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c65fbcf3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Rachel/Joelle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daf33175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daf33175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ibm.com/topics/convolutional-neural-networks" TargetMode="External"/><Relationship Id="rId4" Type="http://schemas.openxmlformats.org/officeDocument/2006/relationships/hyperlink" Target="https://towardsdatascience.com/basics-of-the-classic-cnn-a3dce1225add" TargetMode="External"/><Relationship Id="rId5" Type="http://schemas.openxmlformats.org/officeDocument/2006/relationships/hyperlink" Target="https://www.cs.toronto.edu/~kriz/cifar.html" TargetMode="External"/><Relationship Id="rId6" Type="http://schemas.openxmlformats.org/officeDocument/2006/relationships/hyperlink" Target="https://pytorch.org/docs/stable/torch.html" TargetMode="External"/><Relationship Id="rId7" Type="http://schemas.openxmlformats.org/officeDocument/2006/relationships/hyperlink" Target="https://pytorch.org/docs/stable/generated/torch.nn.Conv2d.html" TargetMode="External"/><Relationship Id="rId8" Type="http://schemas.openxmlformats.org/officeDocument/2006/relationships/hyperlink" Target="https://machinelearningmastery.com/difference-between-a-batch-and-an-epoch/#:~:text=at%20an%20epoch.-,What%20Is%20an%20Epoch%3F,update%20the%20internal%20model%20paramet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4748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Convolutional Neural Network For Image Classification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Luke Henry, Rachel Verhoef, Joelle Godwin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CNN?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chemeClr val="accent1"/>
                </a:solidFill>
              </a:rPr>
              <a:t>A convolutional neural network (CNN) is a type of neural network commonly used in image processing and computer vision tasks. It is designed to recognize patterns in visual input by applying a series of convolutional filters to an image.</a:t>
            </a:r>
            <a:endParaRPr sz="2000">
              <a:solidFill>
                <a:schemeClr val="accent1"/>
              </a:solidFill>
            </a:endParaRPr>
          </a:p>
        </p:txBody>
      </p:sp>
      <p:pic>
        <p:nvPicPr>
          <p:cNvPr id="67" name="Google Shape;67;p14"/>
          <p:cNvPicPr preferRelativeResize="0"/>
          <p:nvPr/>
        </p:nvPicPr>
        <p:blipFill>
          <a:blip r:embed="rId3">
            <a:alphaModFix/>
          </a:blip>
          <a:stretch>
            <a:fillRect/>
          </a:stretch>
        </p:blipFill>
        <p:spPr>
          <a:xfrm>
            <a:off x="4175550" y="2324300"/>
            <a:ext cx="4520748" cy="2621375"/>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a CNN work</a:t>
            </a:r>
            <a:endParaRPr/>
          </a:p>
          <a:p>
            <a:pPr indent="0" lvl="0" marL="0" rtl="0" algn="l">
              <a:spcBef>
                <a:spcPts val="0"/>
              </a:spcBef>
              <a:spcAft>
                <a:spcPts val="0"/>
              </a:spcAft>
              <a:buNone/>
            </a:pPr>
            <a:r>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Convolutional Layers: The CNN receives an input image and applies multiple convolutional layers where each layer applies a set of filters to the input and produces a new set of feature maps that highlight increasingly complex patterns. </a:t>
            </a:r>
            <a:r>
              <a:rPr lang="en" sz="1200">
                <a:solidFill>
                  <a:schemeClr val="accent1"/>
                </a:solidFill>
                <a:latin typeface="Roboto"/>
                <a:ea typeface="Roboto"/>
                <a:cs typeface="Roboto"/>
                <a:sym typeface="Roboto"/>
              </a:rPr>
              <a:t>Each filter slides over the image and performs a mathematical operation called convolution. </a:t>
            </a:r>
            <a:endParaRPr sz="1200">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Pooling Layers: These layers downsample the feature maps taken from the convolution layer, reducing their spatial dimensionality while preserving important features. </a:t>
            </a:r>
            <a:endParaRPr sz="1200">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Fully Connected Layers: Finally, the feature maps, extracted from the previous layers are passed through one or more fully connected layers. These layers use the features extracted by the convolutional and pooling layers to make a prediction about the input image.</a:t>
            </a:r>
            <a:endParaRPr sz="1200">
              <a:solidFill>
                <a:schemeClr val="accent1"/>
              </a:solidFill>
              <a:latin typeface="Roboto"/>
              <a:ea typeface="Roboto"/>
              <a:cs typeface="Roboto"/>
              <a:sym typeface="Roboto"/>
            </a:endParaRPr>
          </a:p>
          <a:p>
            <a:pPr indent="0" lvl="0" marL="0" rtl="0" algn="l">
              <a:spcBef>
                <a:spcPts val="1500"/>
              </a:spcBef>
              <a:spcAft>
                <a:spcPts val="1200"/>
              </a:spcAft>
              <a:buNone/>
            </a:pPr>
            <a:r>
              <a:t/>
            </a:r>
            <a:endParaRPr>
              <a:solidFill>
                <a:schemeClr val="dk1"/>
              </a:solidFill>
            </a:endParaRPr>
          </a:p>
        </p:txBody>
      </p:sp>
      <p:pic>
        <p:nvPicPr>
          <p:cNvPr id="74" name="Google Shape;74;p15"/>
          <p:cNvPicPr preferRelativeResize="0"/>
          <p:nvPr/>
        </p:nvPicPr>
        <p:blipFill>
          <a:blip r:embed="rId3">
            <a:alphaModFix/>
          </a:blip>
          <a:stretch>
            <a:fillRect/>
          </a:stretch>
        </p:blipFill>
        <p:spPr>
          <a:xfrm>
            <a:off x="1405987" y="2981550"/>
            <a:ext cx="6332025" cy="2039450"/>
          </a:xfrm>
          <a:prstGeom prst="rect">
            <a:avLst/>
          </a:prstGeom>
          <a:noFill/>
          <a:ln>
            <a:noFill/>
          </a:ln>
        </p:spPr>
      </p:pic>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made ours</a:t>
            </a:r>
            <a:endParaRPr/>
          </a:p>
        </p:txBody>
      </p:sp>
      <p:sp>
        <p:nvSpPr>
          <p:cNvPr id="80" name="Google Shape;80;p16"/>
          <p:cNvSpPr txBox="1"/>
          <p:nvPr>
            <p:ph idx="1" type="body"/>
          </p:nvPr>
        </p:nvSpPr>
        <p:spPr>
          <a:xfrm>
            <a:off x="311700" y="1152475"/>
            <a:ext cx="53829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We chose to use the CIFAR-10 dataset</a:t>
            </a:r>
            <a:endParaRPr/>
          </a:p>
          <a:p>
            <a:pPr indent="-310832" lvl="1" marL="914400" rtl="0" algn="l">
              <a:spcBef>
                <a:spcPts val="0"/>
              </a:spcBef>
              <a:spcAft>
                <a:spcPts val="0"/>
              </a:spcAft>
              <a:buSzPct val="100000"/>
              <a:buChar char="○"/>
            </a:pPr>
            <a:r>
              <a:rPr lang="en"/>
              <a:t>Consisting of 60000 total 32x32 images </a:t>
            </a:r>
            <a:endParaRPr/>
          </a:p>
          <a:p>
            <a:pPr indent="-310832" lvl="1" marL="914400" rtl="0" algn="l">
              <a:spcBef>
                <a:spcPts val="0"/>
              </a:spcBef>
              <a:spcAft>
                <a:spcPts val="0"/>
              </a:spcAft>
              <a:buSzPct val="100000"/>
              <a:buChar char="○"/>
            </a:pPr>
            <a:r>
              <a:rPr lang="en"/>
              <a:t>10 different categories →</a:t>
            </a:r>
            <a:endParaRPr/>
          </a:p>
          <a:p>
            <a:pPr indent="-334327" lvl="0" marL="457200" rtl="0" algn="l">
              <a:spcBef>
                <a:spcPts val="0"/>
              </a:spcBef>
              <a:spcAft>
                <a:spcPts val="0"/>
              </a:spcAft>
              <a:buSzPct val="100000"/>
              <a:buChar char="●"/>
            </a:pPr>
            <a:r>
              <a:rPr lang="en"/>
              <a:t>Why we chose the PyTorch </a:t>
            </a:r>
            <a:r>
              <a:rPr lang="en"/>
              <a:t>library (not only because TensorFlow was having issues working) because PyTorch is a versatile library that provides good platform building for CNNs</a:t>
            </a:r>
            <a:endParaRPr/>
          </a:p>
          <a:p>
            <a:pPr indent="-334327" lvl="0" marL="457200" rtl="0" algn="l">
              <a:spcBef>
                <a:spcPts val="0"/>
              </a:spcBef>
              <a:spcAft>
                <a:spcPts val="0"/>
              </a:spcAft>
              <a:buSzPct val="100000"/>
              <a:buChar char="●"/>
            </a:pPr>
            <a:r>
              <a:rPr lang="en"/>
              <a:t>3 Classes </a:t>
            </a:r>
            <a:endParaRPr/>
          </a:p>
          <a:p>
            <a:pPr indent="-310832" lvl="1" marL="914400" rtl="0" algn="l">
              <a:spcBef>
                <a:spcPts val="0"/>
              </a:spcBef>
              <a:spcAft>
                <a:spcPts val="0"/>
              </a:spcAft>
              <a:buSzPct val="100000"/>
              <a:buChar char="○"/>
            </a:pPr>
            <a:r>
              <a:rPr lang="en"/>
              <a:t>ImageClassificationBase - helper methods for training and validation</a:t>
            </a:r>
            <a:endParaRPr/>
          </a:p>
          <a:p>
            <a:pPr indent="-310832" lvl="1" marL="914400" rtl="0" algn="l">
              <a:spcBef>
                <a:spcPts val="0"/>
              </a:spcBef>
              <a:spcAft>
                <a:spcPts val="0"/>
              </a:spcAft>
              <a:buSzPct val="100000"/>
              <a:buChar char="○"/>
            </a:pPr>
            <a:r>
              <a:rPr lang="en"/>
              <a:t>Cifar10CnnModel - used to make our model and chain layers and activation functions into a single network</a:t>
            </a:r>
            <a:endParaRPr/>
          </a:p>
          <a:p>
            <a:pPr indent="-310832" lvl="1" marL="914400" rtl="0" algn="l">
              <a:spcBef>
                <a:spcPts val="0"/>
              </a:spcBef>
              <a:spcAft>
                <a:spcPts val="0"/>
              </a:spcAft>
              <a:buSzPct val="100000"/>
              <a:buChar char="○"/>
            </a:pPr>
            <a:r>
              <a:rPr lang="en"/>
              <a:t>DeviceDataLoader - used to instantiate our data loaders, which were used for working with the CIFAR-10 dataset</a:t>
            </a:r>
            <a:endParaRPr/>
          </a:p>
        </p:txBody>
      </p:sp>
      <p:pic>
        <p:nvPicPr>
          <p:cNvPr id="81" name="Google Shape;81;p16"/>
          <p:cNvPicPr preferRelativeResize="0"/>
          <p:nvPr/>
        </p:nvPicPr>
        <p:blipFill>
          <a:blip r:embed="rId3">
            <a:alphaModFix/>
          </a:blip>
          <a:stretch>
            <a:fillRect/>
          </a:stretch>
        </p:blipFill>
        <p:spPr>
          <a:xfrm>
            <a:off x="6498646" y="210925"/>
            <a:ext cx="2611179" cy="1902725"/>
          </a:xfrm>
          <a:prstGeom prst="rect">
            <a:avLst/>
          </a:prstGeom>
          <a:noFill/>
          <a:ln>
            <a:noFill/>
          </a:ln>
        </p:spPr>
      </p:pic>
      <p:pic>
        <p:nvPicPr>
          <p:cNvPr id="82" name="Google Shape;82;p16"/>
          <p:cNvPicPr preferRelativeResize="0"/>
          <p:nvPr/>
        </p:nvPicPr>
        <p:blipFill>
          <a:blip r:embed="rId4">
            <a:alphaModFix/>
          </a:blip>
          <a:stretch>
            <a:fillRect/>
          </a:stretch>
        </p:blipFill>
        <p:spPr>
          <a:xfrm>
            <a:off x="5663649" y="2242091"/>
            <a:ext cx="3446174" cy="2640483"/>
          </a:xfrm>
          <a:prstGeom prst="rect">
            <a:avLst/>
          </a:prstGeom>
          <a:noFill/>
          <a:ln>
            <a:noFill/>
          </a:ln>
        </p:spPr>
      </p:pic>
      <p:pic>
        <p:nvPicPr>
          <p:cNvPr id="83" name="Google Shape;83;p16"/>
          <p:cNvPicPr preferRelativeResize="0"/>
          <p:nvPr/>
        </p:nvPicPr>
        <p:blipFill>
          <a:blip r:embed="rId5">
            <a:alphaModFix/>
          </a:blip>
          <a:stretch>
            <a:fillRect/>
          </a:stretch>
        </p:blipFill>
        <p:spPr>
          <a:xfrm>
            <a:off x="3768675" y="12"/>
            <a:ext cx="2576325" cy="1242425"/>
          </a:xfrm>
          <a:prstGeom prst="rect">
            <a:avLst/>
          </a:prstGeom>
          <a:noFill/>
          <a:ln>
            <a:noFill/>
          </a:ln>
        </p:spPr>
      </p:pic>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with Epochs</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starting off training the model one time and then evaluating the accuracy</a:t>
            </a:r>
            <a:endParaRPr/>
          </a:p>
          <a:p>
            <a:pPr indent="-342900" lvl="0" marL="457200" rtl="0" algn="l">
              <a:spcBef>
                <a:spcPts val="0"/>
              </a:spcBef>
              <a:spcAft>
                <a:spcPts val="0"/>
              </a:spcAft>
              <a:buSzPts val="1800"/>
              <a:buChar char="●"/>
            </a:pPr>
            <a:r>
              <a:rPr lang="en"/>
              <a:t>After that we fit it with multiple epochs to make sure to get through the entire data set to more accurately fit the model</a:t>
            </a:r>
            <a:endParaRPr/>
          </a:p>
        </p:txBody>
      </p:sp>
      <p:pic>
        <p:nvPicPr>
          <p:cNvPr id="90" name="Google Shape;90;p17"/>
          <p:cNvPicPr preferRelativeResize="0"/>
          <p:nvPr/>
        </p:nvPicPr>
        <p:blipFill>
          <a:blip r:embed="rId3">
            <a:alphaModFix/>
          </a:blip>
          <a:stretch>
            <a:fillRect/>
          </a:stretch>
        </p:blipFill>
        <p:spPr>
          <a:xfrm>
            <a:off x="693900" y="2755125"/>
            <a:ext cx="5126052" cy="2292725"/>
          </a:xfrm>
          <a:prstGeom prst="rect">
            <a:avLst/>
          </a:prstGeom>
          <a:noFill/>
          <a:ln>
            <a:noFill/>
          </a:ln>
        </p:spPr>
      </p:pic>
      <p:pic>
        <p:nvPicPr>
          <p:cNvPr id="91" name="Google Shape;91;p17"/>
          <p:cNvPicPr preferRelativeResize="0"/>
          <p:nvPr/>
        </p:nvPicPr>
        <p:blipFill>
          <a:blip r:embed="rId4">
            <a:alphaModFix/>
          </a:blip>
          <a:stretch>
            <a:fillRect/>
          </a:stretch>
        </p:blipFill>
        <p:spPr>
          <a:xfrm>
            <a:off x="693897" y="2129036"/>
            <a:ext cx="5464928" cy="626100"/>
          </a:xfrm>
          <a:prstGeom prst="rect">
            <a:avLst/>
          </a:prstGeom>
          <a:noFill/>
          <a:ln>
            <a:noFill/>
          </a:ln>
        </p:spPr>
      </p:pic>
    </p:spTree>
  </p:cSld>
  <p:clrMapOvr>
    <a:masterClrMapping/>
  </p:clrMapOvr>
  <p:transition spd="med">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42125" y="918034"/>
            <a:ext cx="4088823" cy="3064215"/>
          </a:xfrm>
          <a:prstGeom prst="rect">
            <a:avLst/>
          </a:prstGeom>
          <a:noFill/>
          <a:ln>
            <a:noFill/>
          </a:ln>
        </p:spPr>
      </p:pic>
      <p:pic>
        <p:nvPicPr>
          <p:cNvPr id="97" name="Google Shape;97;p18"/>
          <p:cNvPicPr preferRelativeResize="0"/>
          <p:nvPr/>
        </p:nvPicPr>
        <p:blipFill>
          <a:blip r:embed="rId4">
            <a:alphaModFix/>
          </a:blip>
          <a:stretch>
            <a:fillRect/>
          </a:stretch>
        </p:blipFill>
        <p:spPr>
          <a:xfrm>
            <a:off x="4130950" y="1095525"/>
            <a:ext cx="4907951" cy="2709226"/>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Recognition Testing</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realised that some pictures are generally easier to recognize than others</a:t>
            </a:r>
            <a:endParaRPr/>
          </a:p>
          <a:p>
            <a:pPr indent="-342900" lvl="0" marL="457200" rtl="0" algn="l">
              <a:spcBef>
                <a:spcPts val="0"/>
              </a:spcBef>
              <a:spcAft>
                <a:spcPts val="0"/>
              </a:spcAft>
              <a:buSzPts val="1800"/>
              <a:buChar char="●"/>
            </a:pPr>
            <a:r>
              <a:rPr lang="en"/>
              <a:t>Loop through random cases for all 10 categories (left)</a:t>
            </a:r>
            <a:endParaRPr/>
          </a:p>
          <a:p>
            <a:pPr indent="-342900" lvl="0" marL="457200" rtl="0" algn="l">
              <a:spcBef>
                <a:spcPts val="0"/>
              </a:spcBef>
              <a:spcAft>
                <a:spcPts val="0"/>
              </a:spcAft>
              <a:buSzPts val="1800"/>
              <a:buChar char="●"/>
            </a:pPr>
            <a:r>
              <a:rPr lang="en"/>
              <a:t>One specific test for the first picture of each class (right)</a:t>
            </a:r>
            <a:endParaRPr/>
          </a:p>
        </p:txBody>
      </p:sp>
      <p:pic>
        <p:nvPicPr>
          <p:cNvPr id="104" name="Google Shape;104;p19"/>
          <p:cNvPicPr preferRelativeResize="0"/>
          <p:nvPr/>
        </p:nvPicPr>
        <p:blipFill>
          <a:blip r:embed="rId3">
            <a:alphaModFix/>
          </a:blip>
          <a:stretch>
            <a:fillRect/>
          </a:stretch>
        </p:blipFill>
        <p:spPr>
          <a:xfrm>
            <a:off x="388600" y="2137625"/>
            <a:ext cx="2949674" cy="2871650"/>
          </a:xfrm>
          <a:prstGeom prst="rect">
            <a:avLst/>
          </a:prstGeom>
          <a:noFill/>
          <a:ln>
            <a:noFill/>
          </a:ln>
        </p:spPr>
      </p:pic>
      <p:pic>
        <p:nvPicPr>
          <p:cNvPr id="105" name="Google Shape;105;p19"/>
          <p:cNvPicPr preferRelativeResize="0"/>
          <p:nvPr/>
        </p:nvPicPr>
        <p:blipFill>
          <a:blip r:embed="rId4">
            <a:alphaModFix/>
          </a:blip>
          <a:stretch>
            <a:fillRect/>
          </a:stretch>
        </p:blipFill>
        <p:spPr>
          <a:xfrm>
            <a:off x="3463075" y="2204375"/>
            <a:ext cx="4655648" cy="2621200"/>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Our Findings </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CNN is a very complex </a:t>
            </a:r>
            <a:r>
              <a:rPr lang="en"/>
              <a:t>neural</a:t>
            </a:r>
            <a:r>
              <a:rPr lang="en"/>
              <a:t> network</a:t>
            </a:r>
            <a:endParaRPr/>
          </a:p>
          <a:p>
            <a:pPr indent="-342900" lvl="0" marL="457200" rtl="0" algn="l">
              <a:spcBef>
                <a:spcPts val="0"/>
              </a:spcBef>
              <a:spcAft>
                <a:spcPts val="0"/>
              </a:spcAft>
              <a:buSzPts val="1800"/>
              <a:buChar char="●"/>
            </a:pPr>
            <a:r>
              <a:rPr lang="en"/>
              <a:t>A CNN breaks the </a:t>
            </a:r>
            <a:r>
              <a:rPr lang="en"/>
              <a:t>pixelated</a:t>
            </a:r>
            <a:r>
              <a:rPr lang="en"/>
              <a:t> images down evaluated the weights kernel by kernel</a:t>
            </a:r>
            <a:endParaRPr/>
          </a:p>
          <a:p>
            <a:pPr indent="-342900" lvl="0" marL="457200" rtl="0" algn="l">
              <a:spcBef>
                <a:spcPts val="0"/>
              </a:spcBef>
              <a:spcAft>
                <a:spcPts val="0"/>
              </a:spcAft>
              <a:buSzPts val="1800"/>
              <a:buChar char="●"/>
            </a:pPr>
            <a:r>
              <a:rPr lang="en"/>
              <a:t>It is a reliable machine learning algorithm and is one of many algorithms that is able to work with image recognition learning </a:t>
            </a:r>
            <a:endParaRPr/>
          </a:p>
          <a:p>
            <a:pPr indent="-342900" lvl="0" marL="457200" rtl="0" algn="l">
              <a:spcBef>
                <a:spcPts val="0"/>
              </a:spcBef>
              <a:spcAft>
                <a:spcPts val="0"/>
              </a:spcAft>
              <a:buSzPts val="1800"/>
              <a:buChar char="●"/>
            </a:pPr>
            <a:r>
              <a:rPr lang="en"/>
              <a:t>Just as much as a CNN is reliable it is </a:t>
            </a:r>
            <a:r>
              <a:rPr lang="en"/>
              <a:t>costly</a:t>
            </a:r>
            <a:r>
              <a:rPr lang="en"/>
              <a:t> </a:t>
            </a:r>
            <a:endParaRPr/>
          </a:p>
          <a:p>
            <a:pPr indent="-317500" lvl="1" marL="914400" rtl="0" algn="l">
              <a:spcBef>
                <a:spcPts val="0"/>
              </a:spcBef>
              <a:spcAft>
                <a:spcPts val="0"/>
              </a:spcAft>
              <a:buSzPts val="1400"/>
              <a:buChar char="○"/>
            </a:pPr>
            <a:r>
              <a:rPr lang="en"/>
              <a:t>Compared to labs in the past this was the most hardware and time consuming to get a </a:t>
            </a:r>
            <a:r>
              <a:rPr lang="en"/>
              <a:t>decent</a:t>
            </a:r>
            <a:r>
              <a:rPr lang="en"/>
              <a:t> accuracy score </a:t>
            </a:r>
            <a:endParaRPr/>
          </a:p>
          <a:p>
            <a:pPr indent="-317500" lvl="1" marL="914400" rtl="0" algn="l">
              <a:spcBef>
                <a:spcPts val="0"/>
              </a:spcBef>
              <a:spcAft>
                <a:spcPts val="0"/>
              </a:spcAft>
              <a:buSzPts val="1400"/>
              <a:buChar char="○"/>
            </a:pPr>
            <a:r>
              <a:rPr lang="en"/>
              <a:t>Fitting </a:t>
            </a:r>
            <a:r>
              <a:rPr lang="en"/>
              <a:t>with</a:t>
            </a:r>
            <a:r>
              <a:rPr lang="en"/>
              <a:t> 8 epochs took </a:t>
            </a:r>
            <a:r>
              <a:rPr lang="en"/>
              <a:t>between</a:t>
            </a:r>
            <a:r>
              <a:rPr lang="en"/>
              <a:t> 30-45 minutes </a:t>
            </a:r>
            <a:endParaRPr/>
          </a:p>
          <a:p>
            <a:pPr indent="-342900" lvl="0" marL="457200" rtl="0" algn="l">
              <a:spcBef>
                <a:spcPts val="0"/>
              </a:spcBef>
              <a:spcAft>
                <a:spcPts val="0"/>
              </a:spcAft>
              <a:buSzPts val="1800"/>
              <a:buChar char="●"/>
            </a:pPr>
            <a:r>
              <a:rPr lang="en"/>
              <a:t>In our experience, there was a limit to about 80% accuracy in our </a:t>
            </a:r>
            <a:r>
              <a:rPr lang="en"/>
              <a:t>model, so the ability to guess every image is not guaranteed no matter how much time we dedicate to training</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CNN:</a:t>
            </a:r>
            <a:r>
              <a:rPr lang="en" sz="1100" u="sng">
                <a:solidFill>
                  <a:schemeClr val="hlink"/>
                </a:solidFill>
                <a:latin typeface="Arial"/>
                <a:ea typeface="Arial"/>
                <a:cs typeface="Arial"/>
                <a:sym typeface="Arial"/>
                <a:hlinkClick r:id="rId3"/>
              </a:rPr>
              <a:t>https://www.ibm.com/topics/convolutional-neural-networks</a:t>
            </a:r>
            <a:endParaRPr/>
          </a:p>
          <a:p>
            <a:pPr indent="0" lvl="0" marL="0" rtl="0" algn="l">
              <a:spcBef>
                <a:spcPts val="1200"/>
              </a:spcBef>
              <a:spcAft>
                <a:spcPts val="0"/>
              </a:spcAft>
              <a:buNone/>
            </a:pPr>
            <a:r>
              <a:rPr lang="en"/>
              <a:t>How does a CNN work:</a:t>
            </a:r>
            <a:r>
              <a:rPr lang="en" sz="1100" u="sng">
                <a:solidFill>
                  <a:schemeClr val="hlink"/>
                </a:solidFill>
                <a:latin typeface="Arial"/>
                <a:ea typeface="Arial"/>
                <a:cs typeface="Arial"/>
                <a:sym typeface="Arial"/>
                <a:hlinkClick r:id="rId4"/>
              </a:rPr>
              <a:t>https://towardsdatascience.com/basics-of-the-classic-cnn-a3dce1225add</a:t>
            </a:r>
            <a:endParaRPr/>
          </a:p>
          <a:p>
            <a:pPr indent="0" lvl="0" marL="0" rtl="0" algn="l">
              <a:spcBef>
                <a:spcPts val="1200"/>
              </a:spcBef>
              <a:spcAft>
                <a:spcPts val="0"/>
              </a:spcAft>
              <a:buNone/>
            </a:pPr>
            <a:r>
              <a:rPr lang="en"/>
              <a:t>CIFAR-10:</a:t>
            </a:r>
            <a:r>
              <a:rPr lang="en" sz="1100" u="sng">
                <a:solidFill>
                  <a:schemeClr val="hlink"/>
                </a:solidFill>
                <a:latin typeface="Arial"/>
                <a:ea typeface="Arial"/>
                <a:cs typeface="Arial"/>
                <a:sym typeface="Arial"/>
                <a:hlinkClick r:id="rId5"/>
              </a:rPr>
              <a:t>https://www.cs.toronto.edu/~kriz/cifar.html</a:t>
            </a:r>
            <a:endParaRPr/>
          </a:p>
          <a:p>
            <a:pPr indent="0" lvl="0" marL="0" rtl="0" algn="l">
              <a:spcBef>
                <a:spcPts val="1200"/>
              </a:spcBef>
              <a:spcAft>
                <a:spcPts val="0"/>
              </a:spcAft>
              <a:buNone/>
            </a:pPr>
            <a:r>
              <a:rPr lang="en"/>
              <a:t>PyTorch /nn.Conv2d Documentation:</a:t>
            </a:r>
            <a:r>
              <a:rPr lang="en" sz="1100" u="sng">
                <a:solidFill>
                  <a:schemeClr val="hlink"/>
                </a:solidFill>
                <a:latin typeface="Arial"/>
                <a:ea typeface="Arial"/>
                <a:cs typeface="Arial"/>
                <a:sym typeface="Arial"/>
                <a:hlinkClick r:id="rId6"/>
              </a:rPr>
              <a:t>https://pytorch.org/docs/stable/torch.html</a:t>
            </a:r>
            <a:r>
              <a:rPr lang="en"/>
              <a:t>, </a:t>
            </a:r>
            <a:r>
              <a:rPr lang="en" sz="1100" u="sng">
                <a:solidFill>
                  <a:schemeClr val="hlink"/>
                </a:solidFill>
                <a:latin typeface="Arial"/>
                <a:ea typeface="Arial"/>
                <a:cs typeface="Arial"/>
                <a:sym typeface="Arial"/>
                <a:hlinkClick r:id="rId7"/>
              </a:rPr>
              <a:t>https://pytorch.org/docs/stable/generated/torch.nn.Conv2d.html</a:t>
            </a:r>
            <a:endParaRPr/>
          </a:p>
          <a:p>
            <a:pPr indent="0" lvl="0" marL="0" rtl="0" algn="l">
              <a:spcBef>
                <a:spcPts val="1200"/>
              </a:spcBef>
              <a:spcAft>
                <a:spcPts val="1200"/>
              </a:spcAft>
              <a:buNone/>
            </a:pPr>
            <a:r>
              <a:rPr lang="en"/>
              <a:t>Epochs: </a:t>
            </a:r>
            <a:r>
              <a:rPr lang="en" sz="1100" u="sng">
                <a:solidFill>
                  <a:schemeClr val="hlink"/>
                </a:solidFill>
                <a:latin typeface="Arial"/>
                <a:ea typeface="Arial"/>
                <a:cs typeface="Arial"/>
                <a:sym typeface="Arial"/>
                <a:hlinkClick r:id="rId8"/>
              </a:rPr>
              <a:t>https://machinelearningmastery.com/difference-between-a-batch-and-an-epoch/#:~:text=at%20an%20epoch.-,What%20Is%20an%20Epoch%3F,update%20the%20internal%20model%20parameters.</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