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3f859347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3f859347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3f859347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3f859347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f859347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f859347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f859347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f859347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f859347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f859347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3f859347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3f859347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3f859347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3f859347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f85934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f85934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f859347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3f85934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3f859347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3f859347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3f8593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3f8593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3f85934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3f85934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3f859347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3f859347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3f85934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3f85934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3f85934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3f85934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3f859347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3f85934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3f85934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3f85934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f85934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f85934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f859347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f859347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3f85934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3f85934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uke-J-Miller/Facial_Recognition_AT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Face Recognition Using Deep Learning: A Study on the Georgia Tech Dataset</a:t>
            </a:r>
            <a:endParaRPr/>
          </a:p>
        </p:txBody>
      </p:sp>
      <p:sp>
        <p:nvSpPr>
          <p:cNvPr id="55" name="Google Shape;55;p13"/>
          <p:cNvSpPr txBox="1"/>
          <p:nvPr>
            <p:ph idx="1" type="subTitle"/>
          </p:nvPr>
        </p:nvSpPr>
        <p:spPr>
          <a:xfrm>
            <a:off x="311700" y="2834125"/>
            <a:ext cx="8520600" cy="1030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Presented by Luke Miller as the Final Project for CS5567</a:t>
            </a:r>
            <a:endParaRPr/>
          </a:p>
        </p:txBody>
      </p:sp>
      <p:sp>
        <p:nvSpPr>
          <p:cNvPr id="56" name="Google Shape;56;p13"/>
          <p:cNvSpPr txBox="1"/>
          <p:nvPr/>
        </p:nvSpPr>
        <p:spPr>
          <a:xfrm>
            <a:off x="577525" y="4074000"/>
            <a:ext cx="79932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GitHub: </a:t>
            </a:r>
            <a:r>
              <a:rPr lang="en" sz="1800" u="sng">
                <a:solidFill>
                  <a:schemeClr val="hlink"/>
                </a:solidFill>
                <a:hlinkClick r:id="rId3"/>
              </a:rPr>
              <a:t>https://github.com/Luke-J-Miller/Facial_Recognition_ATT</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Distribution and ROC curve for Subject-Dependent Model</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11700" y="1495075"/>
            <a:ext cx="4365624" cy="3327341"/>
          </a:xfrm>
          <a:prstGeom prst="rect">
            <a:avLst/>
          </a:prstGeom>
          <a:noFill/>
          <a:ln>
            <a:noFill/>
          </a:ln>
        </p:spPr>
      </p:pic>
      <p:pic>
        <p:nvPicPr>
          <p:cNvPr id="113" name="Google Shape;113;p22"/>
          <p:cNvPicPr preferRelativeResize="0"/>
          <p:nvPr/>
        </p:nvPicPr>
        <p:blipFill>
          <a:blip r:embed="rId4">
            <a:alphaModFix/>
          </a:blip>
          <a:stretch>
            <a:fillRect/>
          </a:stretch>
        </p:blipFill>
        <p:spPr>
          <a:xfrm>
            <a:off x="4677325" y="1246761"/>
            <a:ext cx="4466674" cy="3575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subject-dependent model achieved an ROC AUC of 0.97, signifying high accuracy, and a d-prime value of 2.66, indicating strong separability between genuine and impostor scores.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Dimensionality Reduction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PCA reduced feature dimensions while preserving 95% of the variance. This enhanced model efficiency with minimal performance loss. The PCA-applied model showed an AUC of 0.97 and a d-prime of 2.72.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Distribution and ROC with PCA</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379075" y="1517383"/>
            <a:ext cx="3825375" cy="2686575"/>
          </a:xfrm>
          <a:prstGeom prst="rect">
            <a:avLst/>
          </a:prstGeom>
          <a:noFill/>
          <a:ln>
            <a:noFill/>
          </a:ln>
        </p:spPr>
      </p:pic>
      <p:pic>
        <p:nvPicPr>
          <p:cNvPr id="133" name="Google Shape;133;p25"/>
          <p:cNvPicPr preferRelativeResize="0"/>
          <p:nvPr/>
        </p:nvPicPr>
        <p:blipFill>
          <a:blip r:embed="rId4">
            <a:alphaModFix/>
          </a:blip>
          <a:stretch>
            <a:fillRect/>
          </a:stretch>
        </p:blipFill>
        <p:spPr>
          <a:xfrm>
            <a:off x="4323400" y="1517375"/>
            <a:ext cx="3825376" cy="26924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 1 and Rank 5 Identification Rates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exhibited a perfect rank 1 identification rate of 1.0. With such high accuracy, the rank 5 rate was also naturally 1.0. Post-thresholding, these rates remained unchanged, underscoring the model's robustness.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Subject-Independent Protocol</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subject-independent protocol, a new model was trained using the same parameters as before, but it was only trained on 40 of the 50 subjects.  The remaining 10 subjects were used for testing its performance on classifying faces not seen in training based upon the cosine distance of features from a genuine set based upon an enrollment picture, and an impostor set consisting of all-other subjects. The model only slightly underperformed the subject dependent model with a ROC AUC of 0.96, and a d' of 2.56.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Distribution and ROC for Subject-Independent Model</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8"/>
          <p:cNvPicPr preferRelativeResize="0"/>
          <p:nvPr/>
        </p:nvPicPr>
        <p:blipFill>
          <a:blip r:embed="rId3">
            <a:alphaModFix/>
          </a:blip>
          <a:stretch>
            <a:fillRect/>
          </a:stretch>
        </p:blipFill>
        <p:spPr>
          <a:xfrm>
            <a:off x="173600" y="1215248"/>
            <a:ext cx="4751333" cy="3710050"/>
          </a:xfrm>
          <a:prstGeom prst="rect">
            <a:avLst/>
          </a:prstGeom>
          <a:noFill/>
          <a:ln>
            <a:noFill/>
          </a:ln>
        </p:spPr>
      </p:pic>
      <p:pic>
        <p:nvPicPr>
          <p:cNvPr id="153" name="Google Shape;153;p28"/>
          <p:cNvPicPr preferRelativeResize="0"/>
          <p:nvPr/>
        </p:nvPicPr>
        <p:blipFill>
          <a:blip r:embed="rId4">
            <a:alphaModFix/>
          </a:blip>
          <a:stretch>
            <a:fillRect/>
          </a:stretch>
        </p:blipFill>
        <p:spPr>
          <a:xfrm>
            <a:off x="4793800" y="1336695"/>
            <a:ext cx="4038500" cy="31850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Committee of Models (Bonus 2)</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committee of three models, each with variations in dropout, regularization, and pooling, was formed. This approach aimed at capturing diverse learning patterns for improved prediction[5].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Fusion and Combined Results</a:t>
            </a:r>
            <a:endParaRPr/>
          </a:p>
        </p:txBody>
      </p:sp>
      <p:sp>
        <p:nvSpPr>
          <p:cNvPr id="165" name="Google Shape;165;p30"/>
          <p:cNvSpPr txBox="1"/>
          <p:nvPr>
            <p:ph idx="1" type="body"/>
          </p:nvPr>
        </p:nvSpPr>
        <p:spPr>
          <a:xfrm>
            <a:off x="311700" y="1152475"/>
            <a:ext cx="37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averaging the outputs of these models, the combined predictions achieved a remarkable ROC AUC of 1.00 and a d-prime of 3.71, demonstrating the efficacy of ensemble techniques.</a:t>
            </a:r>
            <a:endParaRPr/>
          </a:p>
        </p:txBody>
      </p:sp>
      <p:pic>
        <p:nvPicPr>
          <p:cNvPr id="166" name="Google Shape;166;p30"/>
          <p:cNvPicPr preferRelativeResize="0"/>
          <p:nvPr/>
        </p:nvPicPr>
        <p:blipFill>
          <a:blip r:embed="rId3">
            <a:alphaModFix/>
          </a:blip>
          <a:stretch>
            <a:fillRect/>
          </a:stretch>
        </p:blipFill>
        <p:spPr>
          <a:xfrm>
            <a:off x="4065300" y="1230025"/>
            <a:ext cx="493395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Combination vs. Main Results</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ensemble model significantly outperformed its individual counterparts, highlighting the advantages of combining diverse learning models in deep learning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I explored face recognition using InceptionV3, a pre-trained CNN, applied to the Georgia Tech face recognition dataset. The focus was on employing transfer learning for accurate subject identification. Four distinct models were compared: subject-independent, subject-dependent with and without dropout, and with regularization. PCA was also applied to the subject-dependent model for dimensionality reduction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underscores the effectiveness of transfer learning in facial recognition and the benefits of PCA for efficiency. It also demonstrates the enhanced predictive power achievable through ensemble 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I. Goodfellow, et al. Deep Learning. Cambridge: MIT Press, 2016, pp 147</a:t>
            </a:r>
            <a:endParaRPr/>
          </a:p>
          <a:p>
            <a:pPr indent="0" lvl="0" marL="0" rtl="0" algn="l">
              <a:spcBef>
                <a:spcPts val="1200"/>
              </a:spcBef>
              <a:spcAft>
                <a:spcPts val="0"/>
              </a:spcAft>
              <a:buNone/>
            </a:pPr>
            <a:r>
              <a:rPr lang="en"/>
              <a:t>[2] I. Goodfellow, et al. Deep Learning. Cambridge: MIT Press, 2016, pp 240</a:t>
            </a:r>
            <a:endParaRPr/>
          </a:p>
          <a:p>
            <a:pPr indent="0" lvl="0" marL="0" rtl="0" algn="l">
              <a:spcBef>
                <a:spcPts val="1200"/>
              </a:spcBef>
              <a:spcAft>
                <a:spcPts val="0"/>
              </a:spcAft>
              <a:buNone/>
            </a:pPr>
            <a:r>
              <a:rPr lang="en"/>
              <a:t>[3] I. Goodfellow, et al. Deep Learning. Cambridge: MIT Press, 2016, pp 321</a:t>
            </a:r>
            <a:endParaRPr/>
          </a:p>
          <a:p>
            <a:pPr indent="0" lvl="0" marL="0" rtl="0" algn="l">
              <a:spcBef>
                <a:spcPts val="1200"/>
              </a:spcBef>
              <a:spcAft>
                <a:spcPts val="0"/>
              </a:spcAft>
              <a:buNone/>
            </a:pPr>
            <a:r>
              <a:rPr lang="en"/>
              <a:t>[4] I. Goodfellow, et al. Deep Learning. Cambridge: MIT Press, 2016, pp 269</a:t>
            </a:r>
            <a:endParaRPr/>
          </a:p>
          <a:p>
            <a:pPr indent="0" lvl="0" marL="0" rtl="0" algn="l">
              <a:spcBef>
                <a:spcPts val="1200"/>
              </a:spcBef>
              <a:spcAft>
                <a:spcPts val="1200"/>
              </a:spcAft>
              <a:buClr>
                <a:schemeClr val="dk1"/>
              </a:buClr>
              <a:buSzPts val="1100"/>
              <a:buFont typeface="Arial"/>
              <a:buNone/>
            </a:pPr>
            <a:r>
              <a:rPr lang="en"/>
              <a:t>[5] I. Goodfellow, et al. Deep Learning. Cambridge: MIT Press, 2016, pp 250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Overview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Transfer learning was employed using the InceptionV3 model, tailored to the Georgia Tech face dataset. The architecture was adapted for face recognition, focusing on maximizing identification accuracy across different subjects..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Georgia Tech dataset comprises images from 50 subjects, each with 15 instances. The first 10 images per subject were used for training/validation, while the last 5 were for testing. Image preprocessing included normalization, alignment, resizing, and augmentation to enhance model robustness [2]. Horizontal flips were not used because it significantly decreases the recognizability of faces.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Illustration of the augmentation of images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357025" y="1017725"/>
            <a:ext cx="3760251" cy="395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Architecture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InceptionV3 architecture was selected for its efficiency in image recognition tasks. The classification head of the network was redesigned with a global average pooling layer, followed by dense layers. The model underwent a four-stage fine-tuning process, with progressive layer unfreezing and learning rate adjustments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eature Extraction and Biometric Templates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Features, serving as biometric templates, were extracted from the layer prior to the classification head. These features capture the unique facial characteristics of each individual and were used for evaluating the abilities of the model[3].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Genuine and Impostor Score Sets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calculated cosine distance similarity[4] between biometric templates, generating scores for both genuine (same subject) and impostor (different subjects) pairings.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Score Distribution and ROC Curve</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next slide shows the distribution of genuine and impostor scores. The ROC curve demonstrates the model's discriminative power, with a true positive rate plotted against the false positive 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