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Helvetica Neue"/>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HelveticaNeue-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HelveticaNeue-italic.fntdata"/><Relationship Id="rId12" Type="http://schemas.openxmlformats.org/officeDocument/2006/relationships/slide" Target="slides/slide8.xml"/><Relationship Id="rId34" Type="http://schemas.openxmlformats.org/officeDocument/2006/relationships/font" Target="fonts/HelveticaNeue-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HelveticaNeue-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96ea9030b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96ea9030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a39956520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a3995652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a3995652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a3995652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Key Principles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Superposition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In classical computing, bits can be in one of two definite states, 0 or 1. In quantum computing, </a:t>
            </a:r>
            <a:r>
              <a:rPr b="1" lang="en-US">
                <a:solidFill>
                  <a:schemeClr val="dk1"/>
                </a:solidFill>
              </a:rPr>
              <a:t>qubits</a:t>
            </a:r>
            <a:r>
              <a:rPr lang="en-US">
                <a:solidFill>
                  <a:schemeClr val="dk1"/>
                </a:solidFill>
              </a:rPr>
              <a:t> can exist in a combination of both states simultaneously, known as </a:t>
            </a:r>
            <a:r>
              <a:rPr b="1" lang="en-US">
                <a:solidFill>
                  <a:schemeClr val="dk1"/>
                </a:solidFill>
              </a:rPr>
              <a:t>superposition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Mathematics</a:t>
            </a:r>
            <a:r>
              <a:rPr lang="en-US">
                <a:solidFill>
                  <a:schemeClr val="dk1"/>
                </a:solidFill>
              </a:rPr>
              <a:t>: A qubit in superposition is represented as: ∣ψ⟩=α∣0⟩+β∣1⟩|\psi\rangle = \alpha |0\rangle + \beta |1\rangle∣ψ⟩=α∣0⟩+β∣1⟩ where α\alphaα and β\betaβ are complex probability amplitudes, with the condition that ∣α∣2+∣β∣2=1|\alpha|^2 + |\beta|^2 = 1∣α∣2+∣β∣2=1. The qubit is in a linear combination of the 0 and 1 states, and when measured, it collapses to either 0 or 1 based on these probabilities.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a:t>
            </a:r>
            <a:r>
              <a:rPr lang="en-US">
                <a:solidFill>
                  <a:schemeClr val="dk1"/>
                </a:solidFill>
              </a:rPr>
              <a:t>: Superposition enables quantum algorithms to </a:t>
            </a:r>
            <a:r>
              <a:rPr b="1" lang="en-US">
                <a:solidFill>
                  <a:schemeClr val="dk1"/>
                </a:solidFill>
              </a:rPr>
              <a:t>explore multiple possibilities</a:t>
            </a:r>
            <a:r>
              <a:rPr lang="en-US">
                <a:solidFill>
                  <a:schemeClr val="dk1"/>
                </a:solidFill>
              </a:rPr>
              <a:t> in parallel, drastically increasing computational efficiency for certain tasks, such as searching or optimization in AI.</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Entanglement</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a:t>
            </a:r>
            <a:r>
              <a:rPr b="1" lang="en-US">
                <a:solidFill>
                  <a:schemeClr val="dk1"/>
                </a:solidFill>
              </a:rPr>
              <a:t>Entanglement</a:t>
            </a:r>
            <a:r>
              <a:rPr lang="en-US">
                <a:solidFill>
                  <a:schemeClr val="dk1"/>
                </a:solidFill>
              </a:rPr>
              <a:t> is a unique quantum phenomenon where the state of one qubit becomes dependent on the state of another, regardless of the distance between them.</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Mathematics</a:t>
            </a:r>
            <a:r>
              <a:rPr lang="en-US">
                <a:solidFill>
                  <a:schemeClr val="dk1"/>
                </a:solidFill>
              </a:rPr>
              <a:t>: If two qubits are entangled, the state of the system is described by a joint wavefunction: ∣ψ⟩=12(∣00⟩+∣11⟩)|\psi\rangle = \frac{1}{\sqrt{2}} \left( |00\rangle + |11\rangle \right)∣ψ⟩=2​1​(∣00⟩+∣11⟩) Measuring one qubit immediately determines the state of the other, no matter how far apart they are. This is not possible in classical systems.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a:t>
            </a:r>
            <a:r>
              <a:rPr lang="en-US">
                <a:solidFill>
                  <a:schemeClr val="dk1"/>
                </a:solidFill>
              </a:rPr>
              <a:t>: Entanglement allows for </a:t>
            </a:r>
            <a:r>
              <a:rPr b="1" lang="en-US">
                <a:solidFill>
                  <a:schemeClr val="dk1"/>
                </a:solidFill>
              </a:rPr>
              <a:t>correlations</a:t>
            </a:r>
            <a:r>
              <a:rPr lang="en-US">
                <a:solidFill>
                  <a:schemeClr val="dk1"/>
                </a:solidFill>
              </a:rPr>
              <a:t> across qubits that classical bits cannot achieve, enabling faster information sharing and </a:t>
            </a:r>
            <a:r>
              <a:rPr b="1" lang="en-US">
                <a:solidFill>
                  <a:schemeClr val="dk1"/>
                </a:solidFill>
              </a:rPr>
              <a:t>quantum parallelism</a:t>
            </a:r>
            <a:r>
              <a:rPr lang="en-US">
                <a:solidFill>
                  <a:schemeClr val="dk1"/>
                </a:solidFill>
              </a:rPr>
              <a:t>. It is key in quantum communication and some quantum algorithms, such as Grover’s and Shor’s.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Interference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In quantum systems, </a:t>
            </a:r>
            <a:r>
              <a:rPr b="1" lang="en-US">
                <a:solidFill>
                  <a:schemeClr val="dk1"/>
                </a:solidFill>
              </a:rPr>
              <a:t>interference</a:t>
            </a:r>
            <a:r>
              <a:rPr lang="en-US">
                <a:solidFill>
                  <a:schemeClr val="dk1"/>
                </a:solidFill>
              </a:rPr>
              <a:t> occurs when quantum states interact, either amplifying or canceling each other out. This is analogous to how waves interfere.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Mathematics</a:t>
            </a:r>
            <a:r>
              <a:rPr lang="en-US">
                <a:solidFill>
                  <a:schemeClr val="dk1"/>
                </a:solidFill>
              </a:rPr>
              <a:t>: Quantum interference is governed by the amplitudes of the wavefunction. Constructive interference increases the probability of measuring correct solutions, while destructive interference reduces the probability of incorrect solutions.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a:t>
            </a:r>
            <a:r>
              <a:rPr lang="en-US">
                <a:solidFill>
                  <a:schemeClr val="dk1"/>
                </a:solidFill>
              </a:rPr>
              <a:t>: Interference is crucial in quantum algorithms. For instance, in </a:t>
            </a:r>
            <a:r>
              <a:rPr b="1" lang="en-US">
                <a:solidFill>
                  <a:schemeClr val="dk1"/>
                </a:solidFill>
              </a:rPr>
              <a:t>Grover’s algorithm</a:t>
            </a:r>
            <a:r>
              <a:rPr lang="en-US">
                <a:solidFill>
                  <a:schemeClr val="dk1"/>
                </a:solidFill>
              </a:rPr>
              <a:t>, interference is used to </a:t>
            </a:r>
            <a:r>
              <a:rPr b="1" lang="en-US">
                <a:solidFill>
                  <a:schemeClr val="dk1"/>
                </a:solidFill>
              </a:rPr>
              <a:t>amplify the probability</a:t>
            </a:r>
            <a:r>
              <a:rPr lang="en-US">
                <a:solidFill>
                  <a:schemeClr val="dk1"/>
                </a:solidFill>
              </a:rPr>
              <a:t> of finding the correct solution and suppress incorrect ones, leading to a faster search process.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Phase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a:t>
            </a:r>
            <a:r>
              <a:rPr b="1" lang="en-US">
                <a:solidFill>
                  <a:schemeClr val="dk1"/>
                </a:solidFill>
              </a:rPr>
              <a:t>Phase</a:t>
            </a:r>
            <a:r>
              <a:rPr lang="en-US">
                <a:solidFill>
                  <a:schemeClr val="dk1"/>
                </a:solidFill>
              </a:rPr>
              <a:t> is a critical property in quantum mechanics, representing the angle of the wavefunction. It is not just the magnitude of the quantum state that matters but also its phase relative to other states.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Mathematics</a:t>
            </a:r>
            <a:r>
              <a:rPr lang="en-US">
                <a:solidFill>
                  <a:schemeClr val="dk1"/>
                </a:solidFill>
              </a:rPr>
              <a:t>: The phase of a quantum state can be written as eiθe^{i\theta}eiθ, where θ\thetaθ represents the phase angle. The total wavefunction is: ∣ψ⟩=αeiθ0∣0⟩+βeiθ1∣1⟩|\psi\rangle = \alpha e^{i\theta_0} |0\rangle + \beta e^{i\theta_1} |1\rangle∣ψ⟩=αeiθ0​∣0⟩+βeiθ1​∣1⟩ Phase differences between qubits influence how they interfere with one another.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a:t>
            </a:r>
            <a:r>
              <a:rPr lang="en-US">
                <a:solidFill>
                  <a:schemeClr val="dk1"/>
                </a:solidFill>
              </a:rPr>
              <a:t>: </a:t>
            </a:r>
            <a:r>
              <a:rPr b="1" lang="en-US">
                <a:solidFill>
                  <a:schemeClr val="dk1"/>
                </a:solidFill>
              </a:rPr>
              <a:t>Phase manipulation</a:t>
            </a:r>
            <a:r>
              <a:rPr lang="en-US">
                <a:solidFill>
                  <a:schemeClr val="dk1"/>
                </a:solidFill>
              </a:rPr>
              <a:t> is crucial for algorithms like the </a:t>
            </a:r>
            <a:r>
              <a:rPr b="1" lang="en-US">
                <a:solidFill>
                  <a:schemeClr val="dk1"/>
                </a:solidFill>
              </a:rPr>
              <a:t>Quantum Fourier Transform (QFT)</a:t>
            </a:r>
            <a:r>
              <a:rPr lang="en-US">
                <a:solidFill>
                  <a:schemeClr val="dk1"/>
                </a:solidFill>
              </a:rPr>
              <a:t> and </a:t>
            </a:r>
            <a:r>
              <a:rPr b="1" lang="en-US">
                <a:solidFill>
                  <a:schemeClr val="dk1"/>
                </a:solidFill>
              </a:rPr>
              <a:t>Quantum Phase Estimation</a:t>
            </a:r>
            <a:r>
              <a:rPr lang="en-US">
                <a:solidFill>
                  <a:schemeClr val="dk1"/>
                </a:solidFill>
              </a:rPr>
              <a:t>, which are used in AI for </a:t>
            </a:r>
            <a:r>
              <a:rPr b="1" lang="en-US">
                <a:solidFill>
                  <a:schemeClr val="dk1"/>
                </a:solidFill>
              </a:rPr>
              <a:t>optimization</a:t>
            </a:r>
            <a:r>
              <a:rPr lang="en-US">
                <a:solidFill>
                  <a:schemeClr val="dk1"/>
                </a:solidFill>
              </a:rPr>
              <a:t> and </a:t>
            </a:r>
            <a:r>
              <a:rPr b="1" lang="en-US">
                <a:solidFill>
                  <a:schemeClr val="dk1"/>
                </a:solidFill>
              </a:rPr>
              <a:t>signal processing</a:t>
            </a:r>
            <a:r>
              <a:rPr lang="en-US">
                <a:solidFill>
                  <a:schemeClr val="dk1"/>
                </a:solidFill>
              </a:rPr>
              <a:t> tasks.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Amplitude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a:t>
            </a:r>
            <a:r>
              <a:rPr b="1" lang="en-US">
                <a:solidFill>
                  <a:schemeClr val="dk1"/>
                </a:solidFill>
              </a:rPr>
              <a:t>Amplitude</a:t>
            </a:r>
            <a:r>
              <a:rPr lang="en-US">
                <a:solidFill>
                  <a:schemeClr val="dk1"/>
                </a:solidFill>
              </a:rPr>
              <a:t> in quantum mechanics represents the likelihood of a quantum state. When squared, it gives the </a:t>
            </a:r>
            <a:r>
              <a:rPr b="1" lang="en-US">
                <a:solidFill>
                  <a:schemeClr val="dk1"/>
                </a:solidFill>
              </a:rPr>
              <a:t>probability</a:t>
            </a:r>
            <a:r>
              <a:rPr lang="en-US">
                <a:solidFill>
                  <a:schemeClr val="dk1"/>
                </a:solidFill>
              </a:rPr>
              <a:t> of measuring a particular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Mathematics</a:t>
            </a:r>
            <a:r>
              <a:rPr lang="en-US">
                <a:solidFill>
                  <a:schemeClr val="dk1"/>
                </a:solidFill>
              </a:rPr>
              <a:t>: For a state ∣ψ⟩=α∣0⟩+β∣1⟩|\psi\rangle = \alpha |0\rangle + \beta |1\rangle∣ψ⟩=α∣0⟩+β∣1⟩, the probability of measuring ∣0⟩|0\rangle∣0⟩ is ∣α∣2|\alpha|^2∣α∣2, and the probability of measuring ∣1⟩|1\rangle∣1⟩ is ∣β∣2|\beta|^2∣β∣2.</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a:t>
            </a:r>
            <a:r>
              <a:rPr lang="en-US">
                <a:solidFill>
                  <a:schemeClr val="dk1"/>
                </a:solidFill>
              </a:rPr>
              <a:t>: Quantum algorithms often aim to </a:t>
            </a:r>
            <a:r>
              <a:rPr b="1" lang="en-US">
                <a:solidFill>
                  <a:schemeClr val="dk1"/>
                </a:solidFill>
              </a:rPr>
              <a:t>increase the amplitude</a:t>
            </a:r>
            <a:r>
              <a:rPr lang="en-US">
                <a:solidFill>
                  <a:schemeClr val="dk1"/>
                </a:solidFill>
              </a:rPr>
              <a:t> of desired states through </a:t>
            </a:r>
            <a:r>
              <a:rPr b="1" lang="en-US">
                <a:solidFill>
                  <a:schemeClr val="dk1"/>
                </a:solidFill>
              </a:rPr>
              <a:t>amplitude amplification</a:t>
            </a:r>
            <a:r>
              <a:rPr lang="en-US">
                <a:solidFill>
                  <a:schemeClr val="dk1"/>
                </a:solidFill>
              </a:rPr>
              <a:t>. For example, in Grover’s algorithm, the amplitude of the correct solution grows with each iteration, improving the probability of success.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Potential for Speedup</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Quadratic Speedup</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Quantum algorithms can offer quadratic speedup compared to classical algorithms. A prime example is </a:t>
            </a:r>
            <a:r>
              <a:rPr b="1" lang="en-US">
                <a:solidFill>
                  <a:schemeClr val="dk1"/>
                </a:solidFill>
              </a:rPr>
              <a:t>Grover’s algorithm</a:t>
            </a:r>
            <a:r>
              <a:rPr lang="en-US">
                <a:solidFill>
                  <a:schemeClr val="dk1"/>
                </a:solidFill>
              </a:rPr>
              <a:t>, which reduces the time complexity of an unstructured search from O(N)O(N)O(N) in classical systems to O(N)O(\sqrt{N})O(N​) in quantum systems.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 in AI</a:t>
            </a:r>
            <a:r>
              <a:rPr lang="en-US">
                <a:solidFill>
                  <a:schemeClr val="dk1"/>
                </a:solidFill>
              </a:rPr>
              <a:t>: This quadratic speedup is particularly useful in AI tasks like </a:t>
            </a:r>
            <a:r>
              <a:rPr b="1" lang="en-US">
                <a:solidFill>
                  <a:schemeClr val="dk1"/>
                </a:solidFill>
              </a:rPr>
              <a:t>hyperparameter tuning</a:t>
            </a:r>
            <a:r>
              <a:rPr lang="en-US">
                <a:solidFill>
                  <a:schemeClr val="dk1"/>
                </a:solidFill>
              </a:rPr>
              <a:t>, </a:t>
            </a:r>
            <a:r>
              <a:rPr b="1" lang="en-US">
                <a:solidFill>
                  <a:schemeClr val="dk1"/>
                </a:solidFill>
              </a:rPr>
              <a:t>combinatorial search</a:t>
            </a:r>
            <a:r>
              <a:rPr lang="en-US">
                <a:solidFill>
                  <a:schemeClr val="dk1"/>
                </a:solidFill>
              </a:rPr>
              <a:t>, and </a:t>
            </a:r>
            <a:r>
              <a:rPr b="1" lang="en-US">
                <a:solidFill>
                  <a:schemeClr val="dk1"/>
                </a:solidFill>
              </a:rPr>
              <a:t>data mining</a:t>
            </a:r>
            <a:r>
              <a:rPr lang="en-US">
                <a:solidFill>
                  <a:schemeClr val="dk1"/>
                </a:solidFill>
              </a:rPr>
              <a:t>, where large solution spaces need to be explored efficiently.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Exponential Speedup</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Description</a:t>
            </a:r>
            <a:r>
              <a:rPr lang="en-US">
                <a:solidFill>
                  <a:schemeClr val="dk1"/>
                </a:solidFill>
              </a:rPr>
              <a:t>: Some quantum algorithms, such as </a:t>
            </a:r>
            <a:r>
              <a:rPr b="1" lang="en-US">
                <a:solidFill>
                  <a:schemeClr val="dk1"/>
                </a:solidFill>
              </a:rPr>
              <a:t>Shor’s algorithm</a:t>
            </a:r>
            <a:r>
              <a:rPr lang="en-US">
                <a:solidFill>
                  <a:schemeClr val="dk1"/>
                </a:solidFill>
              </a:rPr>
              <a:t> for integer factorization, offer </a:t>
            </a:r>
            <a:r>
              <a:rPr b="1" lang="en-US">
                <a:solidFill>
                  <a:schemeClr val="dk1"/>
                </a:solidFill>
              </a:rPr>
              <a:t>exponential speedup</a:t>
            </a:r>
            <a:r>
              <a:rPr lang="en-US">
                <a:solidFill>
                  <a:schemeClr val="dk1"/>
                </a:solidFill>
              </a:rPr>
              <a:t> over classical counterparts. Shor’s algorithm runs in O((log⁡N)3)O((\log N)^3)O((logN)3) time, compared to the best-known classical algorithm, which runs in </a:t>
            </a:r>
            <a:r>
              <a:rPr b="1" lang="en-US">
                <a:solidFill>
                  <a:schemeClr val="dk1"/>
                </a:solidFill>
              </a:rPr>
              <a:t>super-polynomial time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Relevance in AI</a:t>
            </a:r>
            <a:r>
              <a:rPr lang="en-US">
                <a:solidFill>
                  <a:schemeClr val="dk1"/>
                </a:solidFill>
              </a:rPr>
              <a:t>: Exponential speedups can dramatically impact AI areas that require solving problems like </a:t>
            </a:r>
            <a:r>
              <a:rPr b="1" lang="en-US">
                <a:solidFill>
                  <a:schemeClr val="dk1"/>
                </a:solidFill>
              </a:rPr>
              <a:t>cryptography</a:t>
            </a:r>
            <a:r>
              <a:rPr lang="en-US">
                <a:solidFill>
                  <a:schemeClr val="dk1"/>
                </a:solidFill>
              </a:rPr>
              <a:t>, </a:t>
            </a:r>
            <a:r>
              <a:rPr b="1" lang="en-US">
                <a:solidFill>
                  <a:schemeClr val="dk1"/>
                </a:solidFill>
              </a:rPr>
              <a:t>optimization</a:t>
            </a:r>
            <a:r>
              <a:rPr lang="en-US">
                <a:solidFill>
                  <a:schemeClr val="dk1"/>
                </a:solidFill>
              </a:rPr>
              <a:t>, and </a:t>
            </a:r>
            <a:r>
              <a:rPr b="1" lang="en-US">
                <a:solidFill>
                  <a:schemeClr val="dk1"/>
                </a:solidFill>
              </a:rPr>
              <a:t>machine learning</a:t>
            </a:r>
            <a:r>
              <a:rPr lang="en-US">
                <a:solidFill>
                  <a:schemeClr val="dk1"/>
                </a:solidFill>
              </a:rPr>
              <a:t> model training. For example, tasks that would take millions of years to solve classically could be completed in seconds on a sufficiently powerful quantum computer.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Quantum Machine Learning (QML)</a:t>
            </a:r>
            <a:r>
              <a:rPr lang="en-US">
                <a:solidFill>
                  <a:schemeClr val="dk1"/>
                </a:solidFill>
              </a:rPr>
              <a:t>: </a:t>
            </a:r>
            <a:r>
              <a:rPr b="1" lang="en-US">
                <a:solidFill>
                  <a:schemeClr val="dk1"/>
                </a:solidFill>
              </a:rPr>
              <a:t>Quantum Speedup</a:t>
            </a:r>
            <a:r>
              <a:rPr lang="en-US">
                <a:solidFill>
                  <a:schemeClr val="dk1"/>
                </a:solidFill>
              </a:rPr>
              <a:t> also extends to potential </a:t>
            </a:r>
            <a:r>
              <a:rPr b="1" lang="en-US">
                <a:solidFill>
                  <a:schemeClr val="dk1"/>
                </a:solidFill>
              </a:rPr>
              <a:t>exponential improvements</a:t>
            </a:r>
            <a:r>
              <a:rPr lang="en-US">
                <a:solidFill>
                  <a:schemeClr val="dk1"/>
                </a:solidFill>
              </a:rPr>
              <a:t> in specific machine learning tasks, such as </a:t>
            </a:r>
            <a:r>
              <a:rPr b="1" lang="en-US">
                <a:solidFill>
                  <a:schemeClr val="dk1"/>
                </a:solidFill>
              </a:rPr>
              <a:t>quantum-enhanced support vector machines (QSVM)</a:t>
            </a:r>
            <a:r>
              <a:rPr lang="en-US">
                <a:solidFill>
                  <a:schemeClr val="dk1"/>
                </a:solidFill>
              </a:rPr>
              <a:t> and </a:t>
            </a:r>
            <a:r>
              <a:rPr b="1" lang="en-US">
                <a:solidFill>
                  <a:schemeClr val="dk1"/>
                </a:solidFill>
              </a:rPr>
              <a:t>quantum neural networks</a:t>
            </a:r>
            <a:r>
              <a:rPr lang="en-US">
                <a:solidFill>
                  <a:schemeClr val="dk1"/>
                </a:solidFill>
              </a:rPr>
              <a:t>, which could outperform their classical counterparts by learning and processing data more efficiently.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a3995652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a399565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50000"/>
              </a:lnSpc>
              <a:spcBef>
                <a:spcPts val="1000"/>
              </a:spcBef>
              <a:spcAft>
                <a:spcPts val="0"/>
              </a:spcAft>
              <a:buNone/>
            </a:pPr>
            <a:r>
              <a:rPr b="1" lang="en-US">
                <a:solidFill>
                  <a:schemeClr val="dk1"/>
                </a:solidFill>
              </a:rPr>
              <a:t>Classical Search Problem</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In a classical search, finding a specific element in an </a:t>
            </a:r>
            <a:r>
              <a:rPr b="1" lang="en-US">
                <a:solidFill>
                  <a:schemeClr val="dk1"/>
                </a:solidFill>
              </a:rPr>
              <a:t>unstructured database</a:t>
            </a:r>
            <a:r>
              <a:rPr lang="en-US">
                <a:solidFill>
                  <a:schemeClr val="dk1"/>
                </a:solidFill>
              </a:rPr>
              <a:t> of NNN elements requires an average of O(N)O(N)O(N) queries.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This is because, without any structure, the best classical algorithm can only </a:t>
            </a:r>
            <a:r>
              <a:rPr b="1" lang="en-US">
                <a:solidFill>
                  <a:schemeClr val="dk1"/>
                </a:solidFill>
              </a:rPr>
              <a:t>check one element at a time</a:t>
            </a:r>
            <a:r>
              <a:rPr lang="en-US">
                <a:solidFill>
                  <a:schemeClr val="dk1"/>
                </a:solidFill>
              </a:rPr>
              <a:t>. This linear search requires, on average, N/2N/2N/2 queries to find the target element.</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Grover’s Quadratic Speedup</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Grover’s algorithm reduces the search complexity to </a:t>
            </a:r>
            <a:r>
              <a:rPr b="1" lang="en-US">
                <a:solidFill>
                  <a:schemeClr val="dk1"/>
                </a:solidFill>
              </a:rPr>
              <a:t>O(√N)</a:t>
            </a:r>
            <a:r>
              <a:rPr lang="en-US">
                <a:solidFill>
                  <a:schemeClr val="dk1"/>
                </a:solidFill>
              </a:rPr>
              <a:t> by exploiting </a:t>
            </a:r>
            <a:r>
              <a:rPr b="1" lang="en-US">
                <a:solidFill>
                  <a:schemeClr val="dk1"/>
                </a:solidFill>
              </a:rPr>
              <a:t>quantum superposition</a:t>
            </a:r>
            <a:r>
              <a:rPr lang="en-US">
                <a:solidFill>
                  <a:schemeClr val="dk1"/>
                </a:solidFill>
              </a:rPr>
              <a:t> and </a:t>
            </a:r>
            <a:r>
              <a:rPr b="1" lang="en-US">
                <a:solidFill>
                  <a:schemeClr val="dk1"/>
                </a:solidFill>
              </a:rPr>
              <a:t>amplitude amplification</a:t>
            </a:r>
            <a:r>
              <a:rPr lang="en-US">
                <a:solidFill>
                  <a:schemeClr val="dk1"/>
                </a:solidFill>
              </a:rPr>
              <a:t>. This is a </a:t>
            </a:r>
            <a:r>
              <a:rPr b="1" lang="en-US">
                <a:solidFill>
                  <a:schemeClr val="dk1"/>
                </a:solidFill>
              </a:rPr>
              <a:t>quadratic speedup</a:t>
            </a:r>
            <a:r>
              <a:rPr lang="en-US">
                <a:solidFill>
                  <a:schemeClr val="dk1"/>
                </a:solidFill>
              </a:rPr>
              <a:t> over classical search algorithms, which is significant when NNN is large.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Grover’s algorithm starts with a uniform superposition of all possible states: ∣s⟩=1N∑x=0N−1∣x⟩|s\rangle = \frac{1}{\sqrt{N}} \sum_{x=0}^{N-1} |x\rangle∣s⟩=N​1​x=0∑N−1​∣x⟩</a:t>
            </a:r>
            <a:endParaRPr>
              <a:solidFill>
                <a:schemeClr val="dk1"/>
              </a:solidFill>
            </a:endParaRPr>
          </a:p>
          <a:p>
            <a:pPr indent="-298450" lvl="1" marL="914400" rtl="0" algn="l">
              <a:lnSpc>
                <a:spcPct val="115000"/>
              </a:lnSpc>
              <a:spcBef>
                <a:spcPts val="0"/>
              </a:spcBef>
              <a:spcAft>
                <a:spcPts val="0"/>
              </a:spcAft>
              <a:buClr>
                <a:schemeClr val="dk1"/>
              </a:buClr>
              <a:buSzPts val="1100"/>
              <a:buAutoNum type="arabicPeriod"/>
            </a:pPr>
            <a:r>
              <a:rPr lang="en-US">
                <a:solidFill>
                  <a:schemeClr val="dk1"/>
                </a:solidFill>
              </a:rPr>
              <a:t>In this state, each element in the database is equally likely to be the solution.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algorithm uses two key quantum operations:</a:t>
            </a:r>
            <a:endParaRPr>
              <a:solidFill>
                <a:schemeClr val="dk1"/>
              </a:solidFill>
            </a:endParaRPr>
          </a:p>
          <a:p>
            <a:pPr indent="-298450" lvl="1" marL="914400" rtl="0" algn="l">
              <a:lnSpc>
                <a:spcPct val="115000"/>
              </a:lnSpc>
              <a:spcBef>
                <a:spcPts val="0"/>
              </a:spcBef>
              <a:spcAft>
                <a:spcPts val="0"/>
              </a:spcAft>
              <a:buClr>
                <a:schemeClr val="dk1"/>
              </a:buClr>
              <a:buSzPts val="1100"/>
              <a:buAutoNum type="arabicPeriod"/>
            </a:pPr>
            <a:r>
              <a:rPr b="1" lang="en-US">
                <a:solidFill>
                  <a:schemeClr val="dk1"/>
                </a:solidFill>
              </a:rPr>
              <a:t>Oracle UωU_{\omega}Uω​</a:t>
            </a:r>
            <a:r>
              <a:rPr lang="en-US">
                <a:solidFill>
                  <a:schemeClr val="dk1"/>
                </a:solidFill>
              </a:rPr>
              <a:t>: Marks the correct solution ∣ω⟩|\omega\rangle∣ω⟩ by flipping its phase. It is essentially a reflection around the hyperplane orthogonal to the solution state.</a:t>
            </a:r>
            <a:endParaRPr>
              <a:solidFill>
                <a:schemeClr val="dk1"/>
              </a:solidFill>
            </a:endParaRPr>
          </a:p>
          <a:p>
            <a:pPr indent="-298450" lvl="1" marL="914400" rtl="0" algn="l">
              <a:lnSpc>
                <a:spcPct val="115000"/>
              </a:lnSpc>
              <a:spcBef>
                <a:spcPts val="0"/>
              </a:spcBef>
              <a:spcAft>
                <a:spcPts val="0"/>
              </a:spcAft>
              <a:buClr>
                <a:schemeClr val="dk1"/>
              </a:buClr>
              <a:buSzPts val="1100"/>
              <a:buAutoNum type="arabicPeriod"/>
            </a:pPr>
            <a:r>
              <a:rPr b="1" lang="en-US">
                <a:solidFill>
                  <a:schemeClr val="dk1"/>
                </a:solidFill>
              </a:rPr>
              <a:t>Diffusion Operator UsU_sUs​</a:t>
            </a:r>
            <a:r>
              <a:rPr lang="en-US">
                <a:solidFill>
                  <a:schemeClr val="dk1"/>
                </a:solidFill>
              </a:rPr>
              <a:t>: Reflects the current state about the average amplitude of all states, amplifying the amplitude of the correct solution ∣ω⟩|\omega\rangle∣ω⟩.</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Geometric Interpretation</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Grover’s algorithm can be visualized geometrically in a 2D subspace spanned by ∣s⟩|s\rangle∣s⟩ (the initial state) and ∣ω⟩|\omega\rangle∣ω⟩ (the solution state).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Each iteration of Grover’s algorithm </a:t>
            </a:r>
            <a:r>
              <a:rPr b="1" lang="en-US">
                <a:solidFill>
                  <a:schemeClr val="dk1"/>
                </a:solidFill>
              </a:rPr>
              <a:t>rotates the quantum state</a:t>
            </a:r>
            <a:r>
              <a:rPr lang="en-US">
                <a:solidFill>
                  <a:schemeClr val="dk1"/>
                </a:solidFill>
              </a:rPr>
              <a:t> toward ∣ω⟩|\omega\rangle∣ω⟩ by an angle θ\thetaθ, where: θ=2arcsin⁡(1N)\theta = 2 \arcsin \left( \frac{1}{\sqrt{N}} \right)θ=2arcsin(N​1​)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number of iterations rrr required to reach the solution is approximately r≈π4Nr \approx \frac{\pi}{4} \sqrt{N}r≈4π​N​. After this, the quantum state is close enough to ∣ω⟩|\omega\rangle∣ω⟩ that measuring the state yields the correct solution with high probability.</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Quantum Operators in Grover’s Algorithm</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The </a:t>
            </a:r>
            <a:r>
              <a:rPr b="1" lang="en-US">
                <a:solidFill>
                  <a:schemeClr val="dk1"/>
                </a:solidFill>
              </a:rPr>
              <a:t>oracle</a:t>
            </a:r>
            <a:r>
              <a:rPr lang="en-US">
                <a:solidFill>
                  <a:schemeClr val="dk1"/>
                </a:solidFill>
              </a:rPr>
              <a:t> UωU_{\omega}Uω​ is a reflection operator: Uω=I−2∣ω⟩⟨ω∣U_{\omega} = I - 2 |\omega\rangle \langle \omega|Uω​=I−2∣ω⟩⟨ω∣</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operation flips the phase of the state ∣ω⟩|\omega\rangle∣ω⟩, marking it as the correct solution.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diffusion operator</a:t>
            </a:r>
            <a:r>
              <a:rPr lang="en-US">
                <a:solidFill>
                  <a:schemeClr val="dk1"/>
                </a:solidFill>
              </a:rPr>
              <a:t> UsU_sUs​ reflects around the average amplitude: Us=2∣s⟩⟨s∣−IU_s = 2 |s\rangle \langle s| - IUs​=2∣s⟩⟨s∣−I</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increases the amplitude of the state ∣ω⟩|\omega\rangle∣ω⟩ and decreases the amplitude of the other states.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Application in AI</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In AI, Grover’s algorithm can be used to </a:t>
            </a:r>
            <a:r>
              <a:rPr b="1" lang="en-US">
                <a:solidFill>
                  <a:schemeClr val="dk1"/>
                </a:solidFill>
              </a:rPr>
              <a:t>speed up search tasks</a:t>
            </a:r>
            <a:r>
              <a:rPr lang="en-US">
                <a:solidFill>
                  <a:schemeClr val="dk1"/>
                </a:solidFill>
              </a:rPr>
              <a:t> that are computationally expensive, such as </a:t>
            </a:r>
            <a:r>
              <a:rPr b="1" lang="en-US">
                <a:solidFill>
                  <a:schemeClr val="dk1"/>
                </a:solidFill>
              </a:rPr>
              <a:t>hyperparameter tuning</a:t>
            </a:r>
            <a:r>
              <a:rPr lang="en-US">
                <a:solidFill>
                  <a:schemeClr val="dk1"/>
                </a:solidFill>
              </a:rPr>
              <a:t> in machine learning models or </a:t>
            </a:r>
            <a:r>
              <a:rPr b="1" lang="en-US">
                <a:solidFill>
                  <a:schemeClr val="dk1"/>
                </a:solidFill>
              </a:rPr>
              <a:t>combinatorial search problems</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For instance, in a large search space of potential hyperparameters, Grover’s algorithm can reduce the number of evaluations needed to find the optimal set of parameters.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Similarly, it can be applied in </a:t>
            </a:r>
            <a:r>
              <a:rPr b="1" lang="en-US">
                <a:solidFill>
                  <a:schemeClr val="dk1"/>
                </a:solidFill>
              </a:rPr>
              <a:t>data mining</a:t>
            </a:r>
            <a:r>
              <a:rPr lang="en-US">
                <a:solidFill>
                  <a:schemeClr val="dk1"/>
                </a:solidFill>
              </a:rPr>
              <a:t> or </a:t>
            </a:r>
            <a:r>
              <a:rPr b="1" lang="en-US">
                <a:solidFill>
                  <a:schemeClr val="dk1"/>
                </a:solidFill>
              </a:rPr>
              <a:t>pattern recognition</a:t>
            </a:r>
            <a:r>
              <a:rPr lang="en-US">
                <a:solidFill>
                  <a:schemeClr val="dk1"/>
                </a:solidFill>
              </a:rPr>
              <a:t> tasks, where searching through a large, unstructured dataset is required.</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Probability of Success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After rrr iterations, the state vector is rotated close to ∣ω⟩|\omega\rangle∣ω⟩, and the probability of measuring the correct answer is maximized.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probability of success is given by: sin⁡2((r+12)θ)\sin^2 \left( \left( r + \frac{1}{2} \right) \theta \right)sin2((r+21​)θ)</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To maximize the probability of success, the number of iterations should be carefully chosen to ensure the state vector is close to the desired solution state.</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Limitation and Optimality</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While Grover’s algorithm provides a quadratic speedup, it is not exponential. It is optimal for </a:t>
            </a:r>
            <a:r>
              <a:rPr b="1" lang="en-US">
                <a:solidFill>
                  <a:schemeClr val="dk1"/>
                </a:solidFill>
              </a:rPr>
              <a:t>unstructured search</a:t>
            </a:r>
            <a:r>
              <a:rPr lang="en-US">
                <a:solidFill>
                  <a:schemeClr val="dk1"/>
                </a:solidFill>
              </a:rPr>
              <a:t> problems but does not outperform classical algorithms in problems that have inherent structure.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However, in cases where </a:t>
            </a:r>
            <a:r>
              <a:rPr b="1" lang="en-US">
                <a:solidFill>
                  <a:schemeClr val="dk1"/>
                </a:solidFill>
              </a:rPr>
              <a:t>brute-force search</a:t>
            </a:r>
            <a:r>
              <a:rPr lang="en-US">
                <a:solidFill>
                  <a:schemeClr val="dk1"/>
                </a:solidFill>
              </a:rPr>
              <a:t> is the only viable classical approach, Grover’s algorithm can provide a </a:t>
            </a:r>
            <a:r>
              <a:rPr b="1" lang="en-US">
                <a:solidFill>
                  <a:schemeClr val="dk1"/>
                </a:solidFill>
              </a:rPr>
              <a:t>significant advantage</a:t>
            </a:r>
            <a:r>
              <a:rPr lang="en-US">
                <a:solidFill>
                  <a:schemeClr val="dk1"/>
                </a:solidFill>
              </a:rPr>
              <a:t>, especially for large NNN.</a:t>
            </a:r>
            <a:endParaRPr>
              <a:solidFill>
                <a:schemeClr val="dk1"/>
              </a:solidFill>
            </a:endParaRPr>
          </a:p>
          <a:p>
            <a:pPr indent="-342900" lvl="0" marL="457200" rtl="0" algn="l">
              <a:lnSpc>
                <a:spcPct val="150000"/>
              </a:lnSpc>
              <a:spcBef>
                <a:spcPts val="0"/>
              </a:spcBef>
              <a:spcAft>
                <a:spcPts val="0"/>
              </a:spcAft>
              <a:buClr>
                <a:schemeClr val="dk1"/>
              </a:buClr>
              <a:buSzPts val="1800"/>
              <a:buFont typeface="Helvetica Neue"/>
              <a:buChar char="•"/>
            </a:pPr>
            <a:r>
              <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a39956520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a3995652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a3995652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a3995652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Speaker’s Notes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Basis Transformation</a:t>
            </a:r>
            <a:r>
              <a:rPr lang="en-US">
                <a:solidFill>
                  <a:schemeClr val="dk1"/>
                </a:solidFill>
              </a:rPr>
              <a:t>: The </a:t>
            </a:r>
            <a:r>
              <a:rPr b="1" lang="en-US">
                <a:solidFill>
                  <a:schemeClr val="dk1"/>
                </a:solidFill>
              </a:rPr>
              <a:t>Quantum Fourier Transform (QFT)</a:t>
            </a:r>
            <a:r>
              <a:rPr lang="en-US">
                <a:solidFill>
                  <a:schemeClr val="dk1"/>
                </a:solidFill>
              </a:rPr>
              <a:t> is a quantum analog of the classical Fourier transform. It transforms quantum states from the </a:t>
            </a:r>
            <a:r>
              <a:rPr b="1" lang="en-US">
                <a:solidFill>
                  <a:schemeClr val="dk1"/>
                </a:solidFill>
              </a:rPr>
              <a:t>computational basis</a:t>
            </a:r>
            <a:r>
              <a:rPr lang="en-US">
                <a:solidFill>
                  <a:schemeClr val="dk1"/>
                </a:solidFill>
              </a:rPr>
              <a:t> (where qubits are represented by binary numbers) to the </a:t>
            </a:r>
            <a:r>
              <a:rPr b="1" lang="en-US">
                <a:solidFill>
                  <a:schemeClr val="dk1"/>
                </a:solidFill>
              </a:rPr>
              <a:t>Fourier basis</a:t>
            </a:r>
            <a:r>
              <a:rPr lang="en-US">
                <a:solidFill>
                  <a:schemeClr val="dk1"/>
                </a:solidFill>
              </a:rPr>
              <a:t>, which is useful in many quantum algorithms. The key feature of QFT is that it maps a quantum state ∣x⟩|x\rangle∣x⟩ to a superposition of states in the Fourier basis.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Mapping States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QFT maps a state ∣x⟩|x\rangle∣x⟩ into a superposition of Fourier basis states as follows: ∣x⟩→1N∑k=0N−1e2πixk/N∣k⟩|x\rangle \rightarrow \frac{1}{\sqrt{N}} \sum_{k=0}^{N-1} e^{2\pi ixk/N} |k\rangle∣x⟩→N​1​k=0∑N−1​e2πixk/N∣k⟩</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transformation is pivotal in algorithms where </a:t>
            </a:r>
            <a:r>
              <a:rPr b="1" lang="en-US">
                <a:solidFill>
                  <a:schemeClr val="dk1"/>
                </a:solidFill>
              </a:rPr>
              <a:t>periodicity</a:t>
            </a:r>
            <a:r>
              <a:rPr lang="en-US">
                <a:solidFill>
                  <a:schemeClr val="dk1"/>
                </a:solidFill>
              </a:rPr>
              <a:t> or </a:t>
            </a:r>
            <a:r>
              <a:rPr b="1" lang="en-US">
                <a:solidFill>
                  <a:schemeClr val="dk1"/>
                </a:solidFill>
              </a:rPr>
              <a:t>phase information</a:t>
            </a:r>
            <a:r>
              <a:rPr lang="en-US">
                <a:solidFill>
                  <a:schemeClr val="dk1"/>
                </a:solidFill>
              </a:rPr>
              <a:t> is important. You can show this with a </a:t>
            </a:r>
            <a:r>
              <a:rPr b="1" lang="en-US">
                <a:solidFill>
                  <a:schemeClr val="dk1"/>
                </a:solidFill>
              </a:rPr>
              <a:t>visualization of the state mapping</a:t>
            </a:r>
            <a:r>
              <a:rPr lang="en-US">
                <a:solidFill>
                  <a:schemeClr val="dk1"/>
                </a:solidFill>
              </a:rPr>
              <a:t>, showing how the computational state is spread across the Fourier basis after the transformation.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Phase Estimation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One of the most important applications of the QFT is in </a:t>
            </a:r>
            <a:r>
              <a:rPr b="1" lang="en-US">
                <a:solidFill>
                  <a:schemeClr val="dk1"/>
                </a:solidFill>
              </a:rPr>
              <a:t>Quantum Phase Estimation</a:t>
            </a:r>
            <a:r>
              <a:rPr lang="en-US">
                <a:solidFill>
                  <a:schemeClr val="dk1"/>
                </a:solidFill>
              </a:rPr>
              <a:t>, an algorithm that determines the eigenvalue (phase) associated with an eigenvector of a unitary operator. The QFT is used at the final step of this algorithm to extract the phase information from the quantum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Show an equation</a:t>
            </a:r>
            <a:r>
              <a:rPr lang="en-US">
                <a:solidFill>
                  <a:schemeClr val="dk1"/>
                </a:solidFill>
              </a:rPr>
              <a:t> that highlights how QFT is used to measure the phase: ∣ψ⟩=∑k=0N−1e2πiθk∣k⟩|\psi\rangle = \sum_{k=0}^{N-1} e^{2\pi i\theta k}|k\rangle∣ψ⟩=k=0∑N−1​e2πiθk∣k⟩</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a:t>
            </a:r>
            <a:r>
              <a:rPr b="1" lang="en-US">
                <a:solidFill>
                  <a:schemeClr val="dk1"/>
                </a:solidFill>
              </a:rPr>
              <a:t>AI</a:t>
            </a:r>
            <a:r>
              <a:rPr lang="en-US">
                <a:solidFill>
                  <a:schemeClr val="dk1"/>
                </a:solidFill>
              </a:rPr>
              <a:t>, phase estimation can assist in solving optimization problems where periodicity or phase information is needed, especially in systems that model complex interactions or cost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AI Applications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QFT can be applied in </a:t>
            </a:r>
            <a:r>
              <a:rPr b="1" lang="en-US">
                <a:solidFill>
                  <a:schemeClr val="dk1"/>
                </a:solidFill>
              </a:rPr>
              <a:t>cost function optimization</a:t>
            </a:r>
            <a:r>
              <a:rPr lang="en-US">
                <a:solidFill>
                  <a:schemeClr val="dk1"/>
                </a:solidFill>
              </a:rPr>
              <a:t> in machine learning algorithms. For instance, in certain AI models where the cost function is periodic or non-linear, the QFT can help in identifying the optimal parameters by transforming the problem into the frequency domain.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Another application is in </a:t>
            </a:r>
            <a:r>
              <a:rPr b="1" lang="en-US">
                <a:solidFill>
                  <a:schemeClr val="dk1"/>
                </a:solidFill>
              </a:rPr>
              <a:t>signal processing</a:t>
            </a:r>
            <a:r>
              <a:rPr lang="en-US">
                <a:solidFill>
                  <a:schemeClr val="dk1"/>
                </a:solidFill>
              </a:rPr>
              <a:t> for AI systems. For example, AI models that deal with time-series data, audio analysis, or sensor data could use QFT to filter noise or extract relevant signal frequencies more efficiently than classical Fourier transforms.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a39956520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a3995652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Grover’s algorithm</a:t>
            </a:r>
            <a:r>
              <a:rPr lang="en-US">
                <a:solidFill>
                  <a:schemeClr val="dk1"/>
                </a:solidFill>
              </a:rPr>
              <a:t> is highly effective for reducing the time required for search and optimization problems in AI, which are common in model training and data mining.</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QFT</a:t>
            </a:r>
            <a:r>
              <a:rPr lang="en-US">
                <a:solidFill>
                  <a:schemeClr val="dk1"/>
                </a:solidFill>
              </a:rPr>
              <a:t> improves </a:t>
            </a:r>
            <a:r>
              <a:rPr b="1" lang="en-US">
                <a:solidFill>
                  <a:schemeClr val="dk1"/>
                </a:solidFill>
              </a:rPr>
              <a:t>signal processing</a:t>
            </a:r>
            <a:r>
              <a:rPr lang="en-US">
                <a:solidFill>
                  <a:schemeClr val="dk1"/>
                </a:solidFill>
              </a:rPr>
              <a:t> tasks in AI, particularly in systems that rely on time-series analysis or pattern recognition.</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QAOA</a:t>
            </a:r>
            <a:r>
              <a:rPr lang="en-US">
                <a:solidFill>
                  <a:schemeClr val="dk1"/>
                </a:solidFill>
              </a:rPr>
              <a:t> (Quantum Approximate Optimization Algorithm) addresses </a:t>
            </a:r>
            <a:r>
              <a:rPr b="1" lang="en-US">
                <a:solidFill>
                  <a:schemeClr val="dk1"/>
                </a:solidFill>
              </a:rPr>
              <a:t>combinatorial optimization problems</a:t>
            </a:r>
            <a:r>
              <a:rPr lang="en-US">
                <a:solidFill>
                  <a:schemeClr val="dk1"/>
                </a:solidFill>
              </a:rPr>
              <a:t> seen in logistics or scheduling, providing faster solutions than classical methods.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VQE</a:t>
            </a:r>
            <a:r>
              <a:rPr lang="en-US">
                <a:solidFill>
                  <a:schemeClr val="dk1"/>
                </a:solidFill>
              </a:rPr>
              <a:t> (Variational Quantum Eigensolver) is useful for </a:t>
            </a:r>
            <a:r>
              <a:rPr b="1" lang="en-US">
                <a:solidFill>
                  <a:schemeClr val="dk1"/>
                </a:solidFill>
              </a:rPr>
              <a:t>non-convex optimization</a:t>
            </a:r>
            <a:r>
              <a:rPr lang="en-US">
                <a:solidFill>
                  <a:schemeClr val="dk1"/>
                </a:solidFill>
              </a:rPr>
              <a:t>, applicable to AI models that require minimizing complex loss functions.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Quantum Walks</a:t>
            </a:r>
            <a:r>
              <a:rPr lang="en-US">
                <a:solidFill>
                  <a:schemeClr val="dk1"/>
                </a:solidFill>
              </a:rPr>
              <a:t> provide faster methods for </a:t>
            </a:r>
            <a:r>
              <a:rPr b="1" lang="en-US">
                <a:solidFill>
                  <a:schemeClr val="dk1"/>
                </a:solidFill>
              </a:rPr>
              <a:t>graph traversal</a:t>
            </a:r>
            <a:r>
              <a:rPr lang="en-US">
                <a:solidFill>
                  <a:schemeClr val="dk1"/>
                </a:solidFill>
              </a:rPr>
              <a:t>, essential for AI applications that work with network-based data like social graphs or recommendation systems.</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QSVM</a:t>
            </a:r>
            <a:r>
              <a:rPr lang="en-US">
                <a:solidFill>
                  <a:schemeClr val="dk1"/>
                </a:solidFill>
              </a:rPr>
              <a:t> (Quantum Support Vector Machine) enhances traditional SVMs by using quantum kernels to accelerate </a:t>
            </a:r>
            <a:r>
              <a:rPr b="1" lang="en-US">
                <a:solidFill>
                  <a:schemeClr val="dk1"/>
                </a:solidFill>
              </a:rPr>
              <a:t>classification tasks</a:t>
            </a:r>
            <a:r>
              <a:rPr lang="en-US">
                <a:solidFill>
                  <a:schemeClr val="dk1"/>
                </a:solidFill>
              </a:rPr>
              <a: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a39956520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a3995652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US">
                <a:solidFill>
                  <a:schemeClr val="dk1"/>
                </a:solidFill>
              </a:rPr>
              <a:t>Superposition</a:t>
            </a:r>
            <a:r>
              <a:rPr lang="en-US">
                <a:solidFill>
                  <a:schemeClr val="dk1"/>
                </a:solidFill>
              </a:rPr>
              <a:t>: Quantum computers leverage </a:t>
            </a:r>
            <a:r>
              <a:rPr b="1" lang="en-US">
                <a:solidFill>
                  <a:schemeClr val="dk1"/>
                </a:solidFill>
              </a:rPr>
              <a:t>superposition</a:t>
            </a:r>
            <a:r>
              <a:rPr lang="en-US">
                <a:solidFill>
                  <a:schemeClr val="dk1"/>
                </a:solidFill>
              </a:rPr>
              <a:t>, where qubits can exist in a combination of states (0 and 1), enabling the system to evaluate many possible solutions </a:t>
            </a:r>
            <a:r>
              <a:rPr b="1" lang="en-US">
                <a:solidFill>
                  <a:schemeClr val="dk1"/>
                </a:solidFill>
              </a:rPr>
              <a:t>in parallel</a:t>
            </a:r>
            <a:r>
              <a:rPr lang="en-US">
                <a:solidFill>
                  <a:schemeClr val="dk1"/>
                </a:solidFill>
              </a:rPr>
              <a:t>. This allows for a more efficient exploration of the </a:t>
            </a:r>
            <a:r>
              <a:rPr b="1" lang="en-US">
                <a:solidFill>
                  <a:schemeClr val="dk1"/>
                </a:solidFill>
              </a:rPr>
              <a:t>solution space</a:t>
            </a:r>
            <a:r>
              <a:rPr lang="en-US">
                <a:solidFill>
                  <a:schemeClr val="dk1"/>
                </a:solidFill>
              </a:rPr>
              <a:t> compared to classical algorithms.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US">
                <a:solidFill>
                  <a:schemeClr val="dk1"/>
                </a:solidFill>
              </a:rPr>
              <a:t>Interference</a:t>
            </a:r>
            <a:r>
              <a:rPr lang="en-US">
                <a:solidFill>
                  <a:schemeClr val="dk1"/>
                </a:solidFill>
              </a:rPr>
              <a:t>: Through </a:t>
            </a:r>
            <a:r>
              <a:rPr b="1" lang="en-US">
                <a:solidFill>
                  <a:schemeClr val="dk1"/>
                </a:solidFill>
              </a:rPr>
              <a:t>quantum interference</a:t>
            </a:r>
            <a:r>
              <a:rPr lang="en-US">
                <a:solidFill>
                  <a:schemeClr val="dk1"/>
                </a:solidFill>
              </a:rPr>
              <a:t>, the algorithm amplifies the probabilities of </a:t>
            </a:r>
            <a:r>
              <a:rPr b="1" lang="en-US">
                <a:solidFill>
                  <a:schemeClr val="dk1"/>
                </a:solidFill>
              </a:rPr>
              <a:t>correct solutions</a:t>
            </a:r>
            <a:r>
              <a:rPr lang="en-US">
                <a:solidFill>
                  <a:schemeClr val="dk1"/>
                </a:solidFill>
              </a:rPr>
              <a:t> while suppressing incorrect ones. This constructive and destructive interference is a key advantage of quantum systems over classical systems, which don't have this mechanism to accelerate convergence toward correct answers.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US">
                <a:solidFill>
                  <a:schemeClr val="dk1"/>
                </a:solidFill>
              </a:rPr>
              <a:t>Quantum Speedup</a:t>
            </a:r>
            <a:r>
              <a:rPr lang="en-US">
                <a:solidFill>
                  <a:schemeClr val="dk1"/>
                </a:solidFill>
              </a:rPr>
              <a:t>: The combined effect of superposition and interference leads to </a:t>
            </a:r>
            <a:r>
              <a:rPr b="1" lang="en-US">
                <a:solidFill>
                  <a:schemeClr val="dk1"/>
                </a:solidFill>
              </a:rPr>
              <a:t>speedups</a:t>
            </a:r>
            <a:r>
              <a:rPr lang="en-US">
                <a:solidFill>
                  <a:schemeClr val="dk1"/>
                </a:solidFill>
              </a:rPr>
              <a:t> in various AI tasks, especially in </a:t>
            </a:r>
            <a:r>
              <a:rPr b="1" lang="en-US">
                <a:solidFill>
                  <a:schemeClr val="dk1"/>
                </a:solidFill>
              </a:rPr>
              <a:t>optimization</a:t>
            </a:r>
            <a:r>
              <a:rPr lang="en-US">
                <a:solidFill>
                  <a:schemeClr val="dk1"/>
                </a:solidFill>
              </a:rPr>
              <a:t> and </a:t>
            </a:r>
            <a:r>
              <a:rPr b="1" lang="en-US">
                <a:solidFill>
                  <a:schemeClr val="dk1"/>
                </a:solidFill>
              </a:rPr>
              <a:t>search problems</a:t>
            </a:r>
            <a:r>
              <a:rPr lang="en-US">
                <a:solidFill>
                  <a:schemeClr val="dk1"/>
                </a:solidFill>
              </a:rPr>
              <a:t>. For example, Grover’s algorithm achieves quadratic speedup (O(√N)) in search tasks, while other algorithms like QAOA and VQE optimize large solution spaces more efficiently than classical methods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a39956520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a3995652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352a9e641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352a9e64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352a9e64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352a9e64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352a9e641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352a9e6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Definition of QML</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QML is the integration of </a:t>
            </a:r>
            <a:r>
              <a:rPr b="1" lang="en-US">
                <a:solidFill>
                  <a:schemeClr val="dk1"/>
                </a:solidFill>
              </a:rPr>
              <a:t>quantum mechanics</a:t>
            </a:r>
            <a:r>
              <a:rPr lang="en-US">
                <a:solidFill>
                  <a:schemeClr val="dk1"/>
                </a:solidFill>
              </a:rPr>
              <a:t> into </a:t>
            </a:r>
            <a:r>
              <a:rPr b="1" lang="en-US">
                <a:solidFill>
                  <a:schemeClr val="dk1"/>
                </a:solidFill>
              </a:rPr>
              <a:t>machine learning models</a:t>
            </a:r>
            <a:r>
              <a:rPr lang="en-US">
                <a:solidFill>
                  <a:schemeClr val="dk1"/>
                </a:solidFill>
              </a:rPr>
              <a:t> to solve complex problems with enhanced speed and efficiency.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Applications in ML Tasks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Classification</a:t>
            </a:r>
            <a:r>
              <a:rPr lang="en-US">
                <a:solidFill>
                  <a:schemeClr val="dk1"/>
                </a:solidFill>
              </a:rPr>
              <a:t>: Quantum Support Vector Machines (QSVM).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Optimization</a:t>
            </a:r>
            <a:r>
              <a:rPr lang="en-US">
                <a:solidFill>
                  <a:schemeClr val="dk1"/>
                </a:solidFill>
              </a:rPr>
              <a:t>: Algorithms like </a:t>
            </a:r>
            <a:r>
              <a:rPr b="1" lang="en-US">
                <a:solidFill>
                  <a:schemeClr val="dk1"/>
                </a:solidFill>
              </a:rPr>
              <a:t>VQE</a:t>
            </a:r>
            <a:r>
              <a:rPr lang="en-US">
                <a:solidFill>
                  <a:schemeClr val="dk1"/>
                </a:solidFill>
              </a:rPr>
              <a:t> and </a:t>
            </a:r>
            <a:r>
              <a:rPr b="1" lang="en-US">
                <a:solidFill>
                  <a:schemeClr val="dk1"/>
                </a:solidFill>
              </a:rPr>
              <a:t>QAOA</a:t>
            </a:r>
            <a:r>
              <a:rPr lang="en-US">
                <a:solidFill>
                  <a:schemeClr val="dk1"/>
                </a:solidFill>
              </a:rPr>
              <a:t> reduce steps in cost function minimization.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Clustering and Pattern Recognition</a:t>
            </a:r>
            <a:r>
              <a:rPr lang="en-US">
                <a:solidFill>
                  <a:schemeClr val="dk1"/>
                </a:solidFill>
              </a:rPr>
              <a:t>: Quantum-based clustering shows promise for high-dimensional data analysis.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Potential Impact on Machine Learning</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Enhanced processing power</a:t>
            </a:r>
            <a:r>
              <a:rPr lang="en-US">
                <a:solidFill>
                  <a:schemeClr val="dk1"/>
                </a:solidFill>
              </a:rPr>
              <a:t> for complex models.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Parallelism</a:t>
            </a:r>
            <a:r>
              <a:rPr lang="en-US">
                <a:solidFill>
                  <a:schemeClr val="dk1"/>
                </a:solidFill>
              </a:rPr>
              <a:t> allows evaluation of multiple states at once.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May reduce computation times for </a:t>
            </a:r>
            <a:r>
              <a:rPr b="1" lang="en-US">
                <a:solidFill>
                  <a:schemeClr val="dk1"/>
                </a:solidFill>
              </a:rPr>
              <a:t>optimization, data processing, and training</a:t>
            </a:r>
            <a:r>
              <a:rPr lang="en-US">
                <a:solidFill>
                  <a:schemeClr val="dk1"/>
                </a:solidFill>
              </a:rPr>
              <a:t> tasks.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Session Focus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Key QML algorithms: </a:t>
            </a:r>
            <a:r>
              <a:rPr b="1" lang="en-US">
                <a:solidFill>
                  <a:schemeClr val="dk1"/>
                </a:solidFill>
              </a:rPr>
              <a:t>Variational Quantum Eigensolver (VQE)</a:t>
            </a:r>
            <a:r>
              <a:rPr lang="en-US">
                <a:solidFill>
                  <a:schemeClr val="dk1"/>
                </a:solidFill>
              </a:rPr>
              <a:t>, </a:t>
            </a:r>
            <a:r>
              <a:rPr b="1" lang="en-US">
                <a:solidFill>
                  <a:schemeClr val="dk1"/>
                </a:solidFill>
              </a:rPr>
              <a:t>Quantum Approximate Optimization Algorithm (QAOA)</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Data encoding</a:t>
            </a:r>
            <a:r>
              <a:rPr lang="en-US">
                <a:solidFill>
                  <a:schemeClr val="dk1"/>
                </a:solidFill>
              </a:rPr>
              <a:t> methods in quantum systems.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Current </a:t>
            </a:r>
            <a:r>
              <a:rPr b="1" lang="en-US">
                <a:solidFill>
                  <a:schemeClr val="dk1"/>
                </a:solidFill>
              </a:rPr>
              <a:t>challenges</a:t>
            </a:r>
            <a:r>
              <a:rPr lang="en-US">
                <a:solidFill>
                  <a:schemeClr val="dk1"/>
                </a:solidFill>
              </a:rPr>
              <a:t> limiting quantum computing in AI.</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b="1" sz="13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352a9e641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352a9e64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VQE Overview</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Hybrid Algorithm</a:t>
            </a:r>
            <a:r>
              <a:rPr lang="en-US">
                <a:solidFill>
                  <a:schemeClr val="dk1"/>
                </a:solidFill>
              </a:rPr>
              <a:t>: Combines </a:t>
            </a:r>
            <a:r>
              <a:rPr b="1" lang="en-US">
                <a:solidFill>
                  <a:schemeClr val="dk1"/>
                </a:solidFill>
              </a:rPr>
              <a:t>quantum processing</a:t>
            </a:r>
            <a:r>
              <a:rPr lang="en-US">
                <a:solidFill>
                  <a:schemeClr val="dk1"/>
                </a:solidFill>
              </a:rPr>
              <a:t> and </a:t>
            </a:r>
            <a:r>
              <a:rPr b="1" lang="en-US">
                <a:solidFill>
                  <a:schemeClr val="dk1"/>
                </a:solidFill>
              </a:rPr>
              <a:t>classical optimization</a:t>
            </a:r>
            <a:r>
              <a:rPr lang="en-US">
                <a:solidFill>
                  <a:schemeClr val="dk1"/>
                </a:solidFill>
              </a:rPr>
              <a:t> to solve for the lowest eigenvalue of a Hamiltonian.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Used in </a:t>
            </a:r>
            <a:r>
              <a:rPr b="1" lang="en-US">
                <a:solidFill>
                  <a:schemeClr val="dk1"/>
                </a:solidFill>
              </a:rPr>
              <a:t>optimization</a:t>
            </a:r>
            <a:r>
              <a:rPr lang="en-US">
                <a:solidFill>
                  <a:schemeClr val="dk1"/>
                </a:solidFill>
              </a:rPr>
              <a:t> problems, analogous to finding the minimum of a </a:t>
            </a:r>
            <a:r>
              <a:rPr b="1" lang="en-US">
                <a:solidFill>
                  <a:schemeClr val="dk1"/>
                </a:solidFill>
              </a:rPr>
              <a:t>cost function</a:t>
            </a:r>
            <a:r>
              <a:rPr lang="en-US">
                <a:solidFill>
                  <a:schemeClr val="dk1"/>
                </a:solidFill>
              </a:rPr>
              <a:t> in AI.</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How VQE Works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Parameterized Quantum Circuit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Initialize parameters θ={θ1,θ2,…,θn}\theta = \{\theta_1, \theta_2, \ldots, \theta_n\}θ={θ1​,θ2​,…,θn​}.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Circuit structure: Layers of </a:t>
            </a:r>
            <a:r>
              <a:rPr b="1" lang="en-US">
                <a:solidFill>
                  <a:schemeClr val="dk1"/>
                </a:solidFill>
              </a:rPr>
              <a:t>rotation gates</a:t>
            </a:r>
            <a:r>
              <a:rPr lang="en-US">
                <a:solidFill>
                  <a:schemeClr val="dk1"/>
                </a:solidFill>
              </a:rPr>
              <a:t> and </a:t>
            </a:r>
            <a:r>
              <a:rPr b="1" lang="en-US">
                <a:solidFill>
                  <a:schemeClr val="dk1"/>
                </a:solidFill>
              </a:rPr>
              <a:t>entangling gates</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Quantum Measurement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Evaluate ⟨ψ(θ)∣H∣ψ(θ)⟩\langle \psi(\theta) | H | \psi(\theta) \rangle⟨ψ(θ)∣H∣ψ(θ)⟩ for cost function.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Classical Optimization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Adjust parameters θ\thetaθ to minimize the cost function with classical optimizers (e.g., </a:t>
            </a:r>
            <a:r>
              <a:rPr b="1" lang="en-US">
                <a:solidFill>
                  <a:schemeClr val="dk1"/>
                </a:solidFill>
              </a:rPr>
              <a:t>gradient descent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Repeat until convergence on </a:t>
            </a:r>
            <a:r>
              <a:rPr b="1" lang="en-US">
                <a:solidFill>
                  <a:schemeClr val="dk1"/>
                </a:solidFill>
              </a:rPr>
              <a:t>minimum eigenvalue</a:t>
            </a:r>
            <a:r>
              <a:rPr lang="en-US">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Circuit Example</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Circuit Layout</a:t>
            </a:r>
            <a:r>
              <a:rPr lang="en-US">
                <a:solidFill>
                  <a:schemeClr val="dk1"/>
                </a:solidFill>
              </a:rPr>
              <a:t>: Alternating layers of </a:t>
            </a:r>
            <a:r>
              <a:rPr b="1" lang="en-US">
                <a:solidFill>
                  <a:schemeClr val="dk1"/>
                </a:solidFill>
              </a:rPr>
              <a:t>single-qubit rotation gates</a:t>
            </a:r>
            <a:r>
              <a:rPr lang="en-US">
                <a:solidFill>
                  <a:schemeClr val="dk1"/>
                </a:solidFill>
              </a:rPr>
              <a:t> and </a:t>
            </a:r>
            <a:r>
              <a:rPr b="1" lang="en-US">
                <a:solidFill>
                  <a:schemeClr val="dk1"/>
                </a:solidFill>
              </a:rPr>
              <a:t>CNOT gates</a:t>
            </a:r>
            <a:r>
              <a:rPr lang="en-US">
                <a:solidFill>
                  <a:schemeClr val="dk1"/>
                </a:solidFill>
              </a:rPr>
              <a:t> for entanglement.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Equation for Expectation</a:t>
            </a:r>
            <a:r>
              <a:rPr lang="en-US">
                <a:solidFill>
                  <a:schemeClr val="dk1"/>
                </a:solidFill>
              </a:rPr>
              <a:t>: E(θ)=⟨ψ(θ)∣H∣ψ(θ)⟩E(\theta) = \langle \psi(\theta) | H | \psi(\theta) \rangleE(θ)=⟨ψ(θ)∣H∣ψ(θ)⟩</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Goal: Minimize E(θ)E(\theta)E(θ) to approximate the ground state energy.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AI Application</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VQE can be applied to </a:t>
            </a:r>
            <a:r>
              <a:rPr b="1" lang="en-US">
                <a:solidFill>
                  <a:schemeClr val="dk1"/>
                </a:solidFill>
              </a:rPr>
              <a:t>optimize neural networks</a:t>
            </a:r>
            <a:r>
              <a:rPr lang="en-US">
                <a:solidFill>
                  <a:schemeClr val="dk1"/>
                </a:solidFill>
              </a:rPr>
              <a:t> by encoding network parameters in the quantum circuit.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Uses fewer steps for </a:t>
            </a:r>
            <a:r>
              <a:rPr b="1" lang="en-US">
                <a:solidFill>
                  <a:schemeClr val="dk1"/>
                </a:solidFill>
              </a:rPr>
              <a:t>cost function minimization</a:t>
            </a:r>
            <a:r>
              <a:rPr lang="en-US">
                <a:solidFill>
                  <a:schemeClr val="dk1"/>
                </a:solidFill>
              </a:rPr>
              <a:t> than classical methods, potentially speeding up training times.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352a9e641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352a9e64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QAOA Overview</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Objective</a:t>
            </a:r>
            <a:r>
              <a:rPr lang="en-US">
                <a:solidFill>
                  <a:schemeClr val="dk1"/>
                </a:solidFill>
              </a:rPr>
              <a:t>: Approximate solutions for </a:t>
            </a:r>
            <a:r>
              <a:rPr b="1" lang="en-US">
                <a:solidFill>
                  <a:schemeClr val="dk1"/>
                </a:solidFill>
              </a:rPr>
              <a:t>combinatorial optimization problems</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Uses a </a:t>
            </a:r>
            <a:r>
              <a:rPr b="1" lang="en-US">
                <a:solidFill>
                  <a:schemeClr val="dk1"/>
                </a:solidFill>
              </a:rPr>
              <a:t>parameterized quantum circuit</a:t>
            </a:r>
            <a:r>
              <a:rPr lang="en-US">
                <a:solidFill>
                  <a:schemeClr val="dk1"/>
                </a:solidFill>
              </a:rPr>
              <a:t> to iteratively adjust solution probabilities.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Algorithm Steps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a:solidFill>
                  <a:schemeClr val="dk1"/>
                </a:solidFill>
              </a:rPr>
              <a:t>Initialize Parameters</a:t>
            </a:r>
            <a:r>
              <a:rPr lang="en-US">
                <a:solidFill>
                  <a:schemeClr val="dk1"/>
                </a:solidFill>
              </a:rPr>
              <a:t> β\betaβ and γ\gammaγ:</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Define layers based on the optimization problem.</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Two-Step Circuit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Phase Operator</a:t>
            </a:r>
            <a:r>
              <a:rPr lang="en-US">
                <a:solidFill>
                  <a:schemeClr val="dk1"/>
                </a:solidFill>
              </a:rPr>
              <a:t>: Applies constraints of the problem, rotating by γ\gammaγ.</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Mixing Operator</a:t>
            </a:r>
            <a:r>
              <a:rPr lang="en-US">
                <a:solidFill>
                  <a:schemeClr val="dk1"/>
                </a:solidFill>
              </a:rPr>
              <a:t>: Rotates state with parameter β\betaβ, exploring other potential solutions.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a:solidFill>
                  <a:schemeClr val="dk1"/>
                </a:solidFill>
              </a:rPr>
              <a:t>Iterate Parameters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Adjust β\betaβ and γ\gammaγ to maximize probability of finding optimal solution.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Circuit Structure</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Phase Separation Layer</a:t>
            </a:r>
            <a:r>
              <a:rPr lang="en-US">
                <a:solidFill>
                  <a:schemeClr val="dk1"/>
                </a:solidFill>
              </a:rPr>
              <a:t>: Applies </a:t>
            </a:r>
            <a:r>
              <a:rPr b="1" lang="en-US">
                <a:solidFill>
                  <a:schemeClr val="dk1"/>
                </a:solidFill>
              </a:rPr>
              <a:t>e−iγHe^{-i \gamma H}e−iγH</a:t>
            </a:r>
            <a:r>
              <a:rPr lang="en-US">
                <a:solidFill>
                  <a:schemeClr val="dk1"/>
                </a:solidFill>
              </a:rPr>
              <a:t> to encode constraints.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Mixing Layer</a:t>
            </a:r>
            <a:r>
              <a:rPr lang="en-US">
                <a:solidFill>
                  <a:schemeClr val="dk1"/>
                </a:solidFill>
              </a:rPr>
              <a:t>: Applies </a:t>
            </a:r>
            <a:r>
              <a:rPr b="1" lang="en-US">
                <a:solidFill>
                  <a:schemeClr val="dk1"/>
                </a:solidFill>
              </a:rPr>
              <a:t>e−iβBe^{-i \beta B}e−iβB</a:t>
            </a:r>
            <a:r>
              <a:rPr lang="en-US">
                <a:solidFill>
                  <a:schemeClr val="dk1"/>
                </a:solidFill>
              </a:rPr>
              <a:t> to mix states, encouraging exploration.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AI Application</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QAOA is well-suited for </a:t>
            </a:r>
            <a:r>
              <a:rPr b="1" lang="en-US">
                <a:solidFill>
                  <a:schemeClr val="dk1"/>
                </a:solidFill>
              </a:rPr>
              <a:t>graph-based optimization</a:t>
            </a:r>
            <a:r>
              <a:rPr lang="en-US">
                <a:solidFill>
                  <a:schemeClr val="dk1"/>
                </a:solidFill>
              </a:rPr>
              <a:t> in AI, including tasks like </a:t>
            </a:r>
            <a:r>
              <a:rPr b="1" lang="en-US">
                <a:solidFill>
                  <a:schemeClr val="dk1"/>
                </a:solidFill>
              </a:rPr>
              <a:t>graph partitioning</a:t>
            </a:r>
            <a:r>
              <a:rPr lang="en-US">
                <a:solidFill>
                  <a:schemeClr val="dk1"/>
                </a:solidFill>
              </a:rPr>
              <a:t>, </a:t>
            </a:r>
            <a:r>
              <a:rPr b="1" lang="en-US">
                <a:solidFill>
                  <a:schemeClr val="dk1"/>
                </a:solidFill>
              </a:rPr>
              <a:t>scheduling</a:t>
            </a:r>
            <a:r>
              <a:rPr lang="en-US">
                <a:solidFill>
                  <a:schemeClr val="dk1"/>
                </a:solidFill>
              </a:rPr>
              <a:t>, and </a:t>
            </a:r>
            <a:r>
              <a:rPr b="1" lang="en-US">
                <a:solidFill>
                  <a:schemeClr val="dk1"/>
                </a:solidFill>
              </a:rPr>
              <a:t>route optimization</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Faster than classical algorithms for problems with complex constraints.</a:t>
            </a:r>
            <a:endParaRPr>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0352a9e641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0352a9e641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Quantum Clustering Overview</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Quantum clustering involves mapping data points into </a:t>
            </a:r>
            <a:r>
              <a:rPr b="1" lang="en-US">
                <a:solidFill>
                  <a:schemeClr val="dk1"/>
                </a:solidFill>
              </a:rPr>
              <a:t>quantum states</a:t>
            </a:r>
            <a:r>
              <a:rPr lang="en-US">
                <a:solidFill>
                  <a:schemeClr val="dk1"/>
                </a:solidFill>
              </a:rPr>
              <a:t> to perform clustering with quantum principles like </a:t>
            </a:r>
            <a:r>
              <a:rPr b="1" lang="en-US">
                <a:solidFill>
                  <a:schemeClr val="dk1"/>
                </a:solidFill>
              </a:rPr>
              <a:t>superposition</a:t>
            </a:r>
            <a:r>
              <a:rPr lang="en-US">
                <a:solidFill>
                  <a:schemeClr val="dk1"/>
                </a:solidFill>
              </a:rPr>
              <a:t> and </a:t>
            </a:r>
            <a:r>
              <a:rPr b="1" lang="en-US">
                <a:solidFill>
                  <a:schemeClr val="dk1"/>
                </a:solidFill>
              </a:rPr>
              <a:t>entanglement</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Each data point is represented as a quantum state ∣x⟩|x\rangle∣x⟩ in a high-dimensional </a:t>
            </a:r>
            <a:r>
              <a:rPr b="1" lang="en-US">
                <a:solidFill>
                  <a:schemeClr val="dk1"/>
                </a:solidFill>
              </a:rPr>
              <a:t>Hilbert space</a:t>
            </a:r>
            <a:r>
              <a:rPr lang="en-US">
                <a:solidFill>
                  <a:schemeClr val="dk1"/>
                </a:solidFill>
              </a:rPr>
              <a:t>. Clusters are then identified by measuring the similarities between these states.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Quantum clustering algorithms are effective for high-dimensional data and </a:t>
            </a:r>
            <a:r>
              <a:rPr b="1" lang="en-US">
                <a:solidFill>
                  <a:schemeClr val="dk1"/>
                </a:solidFill>
              </a:rPr>
              <a:t>complex clustering problems</a:t>
            </a:r>
            <a:r>
              <a:rPr lang="en-US">
                <a:solidFill>
                  <a:schemeClr val="dk1"/>
                </a:solidFill>
              </a:rPr>
              <a:t> where traditional clustering methods are computationally expensive.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How Quantum Clustering Works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Amplitude Encoding</a:t>
            </a:r>
            <a:r>
              <a:rPr lang="en-US">
                <a:solidFill>
                  <a:schemeClr val="dk1"/>
                </a:solidFill>
              </a:rPr>
              <a:t>: Encodes each data point as an amplitude vector in a quantum state: ∣x⟩=∑i=0N−1xi∣i⟩|x\rangle = \sum_{i=0}^{N-1} x_i |i\rangle∣x⟩=i=0∑N−1​xi​∣i⟩</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Distance Measurement</a:t>
            </a:r>
            <a:r>
              <a:rPr lang="en-US">
                <a:solidFill>
                  <a:schemeClr val="dk1"/>
                </a:solidFill>
              </a:rPr>
              <a:t>: The overlap (or fidelity) between quantum states can be used as a measure of similarity. The closer two states are in the Hilbert space, the more likely they belong to the same cluster.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Entanglement for Multi-dimensional Relations</a:t>
            </a:r>
            <a:r>
              <a:rPr lang="en-US">
                <a:solidFill>
                  <a:schemeClr val="dk1"/>
                </a:solidFill>
              </a:rPr>
              <a:t>: Entanglement can be used to create relationships across multiple features, making clustering based on </a:t>
            </a:r>
            <a:r>
              <a:rPr b="1" lang="en-US">
                <a:solidFill>
                  <a:schemeClr val="dk1"/>
                </a:solidFill>
              </a:rPr>
              <a:t>multi-dimensional correlations</a:t>
            </a:r>
            <a:r>
              <a:rPr lang="en-US">
                <a:solidFill>
                  <a:schemeClr val="dk1"/>
                </a:solidFill>
              </a:rPr>
              <a:t> more effective.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Dynamic Quantum Clustering (DQC)</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Adaptability</a:t>
            </a:r>
            <a:r>
              <a:rPr lang="en-US">
                <a:solidFill>
                  <a:schemeClr val="dk1"/>
                </a:solidFill>
              </a:rPr>
              <a:t>: DQC continuously adapts clusters based on </a:t>
            </a:r>
            <a:r>
              <a:rPr b="1" lang="en-US">
                <a:solidFill>
                  <a:schemeClr val="dk1"/>
                </a:solidFill>
              </a:rPr>
              <a:t>real-time data updates</a:t>
            </a:r>
            <a:r>
              <a:rPr lang="en-US">
                <a:solidFill>
                  <a:schemeClr val="dk1"/>
                </a:solidFill>
              </a:rPr>
              <a:t>. It’s effective for applications where data points are constantly changing, such as real-time sensor data or financial markets.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Wavefunction Evolution</a:t>
            </a:r>
            <a:r>
              <a:rPr lang="en-US">
                <a:solidFill>
                  <a:schemeClr val="dk1"/>
                </a:solidFill>
              </a:rPr>
              <a:t>: DQC uses a </a:t>
            </a:r>
            <a:r>
              <a:rPr b="1" lang="en-US">
                <a:solidFill>
                  <a:schemeClr val="dk1"/>
                </a:solidFill>
              </a:rPr>
              <a:t>Schrödinger equation</a:t>
            </a:r>
            <a:r>
              <a:rPr lang="en-US">
                <a:solidFill>
                  <a:schemeClr val="dk1"/>
                </a:solidFill>
              </a:rPr>
              <a:t> approach to simulate data point movements over time in a potential field that represents the cluster structure.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Algorithm Mechanics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Each data point is represented by a </a:t>
            </a:r>
            <a:r>
              <a:rPr b="1" lang="en-US">
                <a:solidFill>
                  <a:schemeClr val="dk1"/>
                </a:solidFill>
              </a:rPr>
              <a:t>quantum state</a:t>
            </a:r>
            <a:r>
              <a:rPr lang="en-US">
                <a:solidFill>
                  <a:schemeClr val="dk1"/>
                </a:solidFill>
              </a:rPr>
              <a:t> in a potential field. The field is defined so that points within the same cluster experience a similar potential.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Over time, data points evolve according to the field’s gradient, allowing for dynamic adjustments to cluster memberships.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time evolution of each point’s wavefunction can be represented by: iℏ∂ψ(x,t)∂t=Hψ(x,t)i \hbar \frac{\partial \psi(x, t)}{\partial t} = H \psi(x, t)iℏ∂t∂ψ(x,t)​=Hψ(x,t) where HHH is the Hamiltonian representing the potential landscape of the clusters.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Limited Basis Approaches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Basis Restriction</a:t>
            </a:r>
            <a:r>
              <a:rPr lang="en-US">
                <a:solidFill>
                  <a:schemeClr val="dk1"/>
                </a:solidFill>
              </a:rPr>
              <a:t>: Uses a limited number of basis states for data representation, reducing the </a:t>
            </a:r>
            <a:r>
              <a:rPr b="1" lang="en-US">
                <a:solidFill>
                  <a:schemeClr val="dk1"/>
                </a:solidFill>
              </a:rPr>
              <a:t>computational resources</a:t>
            </a:r>
            <a:r>
              <a:rPr lang="en-US">
                <a:solidFill>
                  <a:schemeClr val="dk1"/>
                </a:solidFill>
              </a:rPr>
              <a:t> required.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In practice, only a subset of possible quantum states is used to approximate clusters. This approach is useful when quantum resources are constrained or when data points are sparse.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 Application</a:t>
            </a:r>
            <a:r>
              <a:rPr lang="en-US">
                <a:solidFill>
                  <a:schemeClr val="dk1"/>
                </a:solidFill>
              </a:rPr>
              <a:t>: For simple binary clustering, a limited basis could reduce the space to two primary states, representing distinct classes or clusters.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Applications in AI</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Dynamic Environments</a:t>
            </a:r>
            <a:r>
              <a:rPr lang="en-US">
                <a:solidFill>
                  <a:schemeClr val="dk1"/>
                </a:solidFill>
              </a:rPr>
              <a:t>: DQC is particularly suited for clustering in environments where data changes frequently (e.g., financial trading, dynamic sensor networks).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Large-Scale Data</a:t>
            </a:r>
            <a:r>
              <a:rPr lang="en-US">
                <a:solidFill>
                  <a:schemeClr val="dk1"/>
                </a:solidFill>
              </a:rPr>
              <a:t>: Limited basis approaches make it feasible to apply quantum clustering techniques to </a:t>
            </a:r>
            <a:r>
              <a:rPr b="1" lang="en-US">
                <a:solidFill>
                  <a:schemeClr val="dk1"/>
                </a:solidFill>
              </a:rPr>
              <a:t>large datasets</a:t>
            </a:r>
            <a:r>
              <a:rPr lang="en-US">
                <a:solidFill>
                  <a:schemeClr val="dk1"/>
                </a:solidFill>
              </a:rPr>
              <a:t> by focusing on key basis states.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Pattern Recognition</a:t>
            </a:r>
            <a:r>
              <a:rPr lang="en-US">
                <a:solidFill>
                  <a:schemeClr val="dk1"/>
                </a:solidFill>
              </a:rPr>
              <a:t>: Quantum clustering methods, especially with dynamic and limited basis approaches, excel in </a:t>
            </a:r>
            <a:r>
              <a:rPr b="1" lang="en-US">
                <a:solidFill>
                  <a:schemeClr val="dk1"/>
                </a:solidFill>
              </a:rPr>
              <a:t>pattern recognition</a:t>
            </a:r>
            <a:r>
              <a:rPr lang="en-US">
                <a:solidFill>
                  <a:schemeClr val="dk1"/>
                </a:solidFill>
              </a:rPr>
              <a:t> and </a:t>
            </a:r>
            <a:r>
              <a:rPr b="1" lang="en-US">
                <a:solidFill>
                  <a:schemeClr val="dk1"/>
                </a:solidFill>
              </a:rPr>
              <a:t>anomaly detection</a:t>
            </a:r>
            <a:r>
              <a:rPr lang="en-US">
                <a:solidFill>
                  <a:schemeClr val="dk1"/>
                </a:solidFill>
              </a:rPr>
              <a:t> in high-dimensional datasets, where traditional methods are less efficient.</a:t>
            </a:r>
            <a:endParaRPr>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352a9e641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0352a9e64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Data Encoding Challenge</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Quantum systems require classical data to be encoded as </a:t>
            </a:r>
            <a:r>
              <a:rPr b="1" lang="en-US">
                <a:solidFill>
                  <a:schemeClr val="dk1"/>
                </a:solidFill>
              </a:rPr>
              <a:t>quantum states</a:t>
            </a:r>
            <a:r>
              <a:rPr lang="en-US">
                <a:solidFill>
                  <a:schemeClr val="dk1"/>
                </a:solidFill>
              </a:rPr>
              <a:t> for QML algorithms to process.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Common Encoding Methods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Amplitude Encoding</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Encodes a vector of data into the amplitudes of a quantum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Example: A vector x=[x0,x1,x2,…,xN−1]x = [x_0, x_1, x_2, \ldots, x_{N-1}]x=[x0​,x1​,x2​,…,xN−1​] is mapped to: ∣x⟩=∑i=0N−1xi∣i⟩|x\rangle = \sum_{i=0}^{N-1} x_i |i\rangle∣x⟩=i=0∑N−1​xi​∣i⟩</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Angle Encoding</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Represents data points as angles on the Bloch sphere for each qubit.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Data point xix_ixi​ is mapped as: ∣x⟩=cos⁡(xi)∣0⟩+sin⁡(xi)∣1⟩|x\rangle = \cos(x_i) |0\rangle + \sin(x_i) |1\rangle∣x⟩=cos(xi​)∣0⟩+sin(xi​)∣1⟩</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Encoding Example in ML</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Quantum Feature Map</a:t>
            </a:r>
            <a:r>
              <a:rPr lang="en-US">
                <a:solidFill>
                  <a:schemeClr val="dk1"/>
                </a:solidFill>
              </a:rPr>
              <a:t>: Each feature in a dataset can be mapped onto a qubit state using amplitude or angle encoding, allowing the </a:t>
            </a:r>
            <a:r>
              <a:rPr b="1" lang="en-US">
                <a:solidFill>
                  <a:schemeClr val="dk1"/>
                </a:solidFill>
              </a:rPr>
              <a:t>quantum model</a:t>
            </a:r>
            <a:r>
              <a:rPr lang="en-US">
                <a:solidFill>
                  <a:schemeClr val="dk1"/>
                </a:solidFill>
              </a:rPr>
              <a:t> to operate on it directly.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In clustering tasks, for example, encoding high-dimensional features into qubit states can enable rapid, complex pattern recognition.</a:t>
            </a:r>
            <a:endParaRPr>
              <a:solidFill>
                <a:schemeClr val="dk1"/>
              </a:solidFill>
            </a:endParaRPr>
          </a:p>
          <a:p>
            <a:pPr indent="0" lvl="0" marL="0" rtl="0" algn="l">
              <a:spcBef>
                <a:spcPts val="1200"/>
              </a:spcBef>
              <a:spcAft>
                <a:spcPts val="0"/>
              </a:spcAft>
              <a:buNone/>
            </a:pPr>
            <a:r>
              <a:t/>
            </a:r>
            <a:endParaRPr b="1">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0352a9e641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0352a9e6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Noise and Decoherence</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Noise</a:t>
            </a:r>
            <a:r>
              <a:rPr lang="en-US">
                <a:solidFill>
                  <a:schemeClr val="dk1"/>
                </a:solidFill>
              </a:rPr>
              <a:t>: Quantum gates are sensitive to external interference, leading to errors in calculations.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Decoherence</a:t>
            </a:r>
            <a:r>
              <a:rPr lang="en-US">
                <a:solidFill>
                  <a:schemeClr val="dk1"/>
                </a:solidFill>
              </a:rPr>
              <a:t>: Quantum states lose information over time due to interaction with the environment.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Effect: Reduces the accuracy and reliability of quantum computations, limiting circuit depth and runtime.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Scalability</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Qubit Limitations</a:t>
            </a:r>
            <a:r>
              <a:rPr lang="en-US">
                <a:solidFill>
                  <a:schemeClr val="dk1"/>
                </a:solidFill>
              </a:rPr>
              <a:t>: Current quantum computers have few qubits, restricting the size of data and models they can handle.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Error Correction</a:t>
            </a:r>
            <a:r>
              <a:rPr lang="en-US">
                <a:solidFill>
                  <a:schemeClr val="dk1"/>
                </a:solidFill>
              </a:rPr>
              <a:t>: Required to build larger, fault-tolerant quantum systems, but significantly increases hardware requirements.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Implications for AI</a:t>
            </a:r>
            <a:r>
              <a:rPr lang="en-US">
                <a:solidFill>
                  <a:schemeClr val="dk1"/>
                </a:solidFill>
              </a:rPr>
              <a:t>: Limited qubit numbers and noisy environments make it challenging to apply quantum algorithms at scale for AI tasks involving large datasets.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Current Research Directions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Hardware Improvements</a:t>
            </a:r>
            <a:r>
              <a:rPr lang="en-US">
                <a:solidFill>
                  <a:schemeClr val="dk1"/>
                </a:solidFill>
              </a:rPr>
              <a:t>: Developing more stable qubits to reduce noise.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Error Correction Techniques</a:t>
            </a:r>
            <a:r>
              <a:rPr lang="en-US">
                <a:solidFill>
                  <a:schemeClr val="dk1"/>
                </a:solidFill>
              </a:rPr>
              <a:t>: Quantum error correction codes that increase qubit fidelity.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NISQ Era (Noisy Intermediate-Scale Quantum)</a:t>
            </a:r>
            <a:r>
              <a:rPr lang="en-US">
                <a:solidFill>
                  <a:schemeClr val="dk1"/>
                </a:solidFill>
              </a:rPr>
              <a:t>: Emphasis on algorithms designed for today’s limited-capacity quantum systems, like hybrid approaches with classical preprocessing.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0352a9e641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0352a9e64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solidFill>
                  <a:schemeClr val="dk1"/>
                </a:solidFill>
              </a:rPr>
              <a:t>Key Concepts Recap</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Quantum Machine Learning (QML)</a:t>
            </a:r>
            <a:r>
              <a:rPr lang="en-US">
                <a:solidFill>
                  <a:schemeClr val="dk1"/>
                </a:solidFill>
              </a:rPr>
              <a:t>: Application of quantum principles in ML.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VQE</a:t>
            </a:r>
            <a:r>
              <a:rPr lang="en-US">
                <a:solidFill>
                  <a:schemeClr val="dk1"/>
                </a:solidFill>
              </a:rPr>
              <a:t>: Quantum algorithm for </a:t>
            </a:r>
            <a:r>
              <a:rPr b="1" lang="en-US">
                <a:solidFill>
                  <a:schemeClr val="dk1"/>
                </a:solidFill>
              </a:rPr>
              <a:t>cost function minimization</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QAOA</a:t>
            </a:r>
            <a:r>
              <a:rPr lang="en-US">
                <a:solidFill>
                  <a:schemeClr val="dk1"/>
                </a:solidFill>
              </a:rPr>
              <a:t>: Quantum algorithm for </a:t>
            </a:r>
            <a:r>
              <a:rPr b="1" lang="en-US">
                <a:solidFill>
                  <a:schemeClr val="dk1"/>
                </a:solidFill>
              </a:rPr>
              <a:t>combinatorial optimization</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Data Encoding</a:t>
            </a:r>
            <a:r>
              <a:rPr lang="en-US">
                <a:solidFill>
                  <a:schemeClr val="dk1"/>
                </a:solidFill>
              </a:rPr>
              <a:t>: Methods to represent classical data as quantum states.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Next Session Preview</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Quantum Graph Neural Networks (QGNNs)</a:t>
            </a:r>
            <a:r>
              <a:rPr lang="en-US">
                <a:solidFill>
                  <a:schemeClr val="dk1"/>
                </a:solidFill>
              </a:rPr>
              <a:t>: Focusing on applying quantum computing to graph-based AI tasks, commonly seen in social networks, biological systems, and recommendation engines.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352a9e641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0352a9e64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96ea9030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96ea903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96ea9030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96ea903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US" sz="1300">
                <a:solidFill>
                  <a:schemeClr val="dk1"/>
                </a:solidFill>
              </a:rPr>
              <a:t>Quantum Computing Power</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Quantum Mechanics &amp; Parallelism</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mechanics allows us to harness </a:t>
            </a:r>
            <a:r>
              <a:rPr b="1" lang="en-US">
                <a:solidFill>
                  <a:schemeClr val="dk1"/>
                </a:solidFill>
              </a:rPr>
              <a:t>parallelism</a:t>
            </a:r>
            <a:r>
              <a:rPr lang="en-US">
                <a:solidFill>
                  <a:schemeClr val="dk1"/>
                </a:solidFill>
              </a:rPr>
              <a:t> in ways classical computers cannot.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Superposition</a:t>
            </a:r>
            <a:r>
              <a:rPr lang="en-US">
                <a:solidFill>
                  <a:schemeClr val="dk1"/>
                </a:solidFill>
              </a:rPr>
              <a:t> enables qubits to represent and process multiple states at once, leading to an exponential increase in computing power compared to classical bits.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Entanglement</a:t>
            </a:r>
            <a:r>
              <a:rPr lang="en-US">
                <a:solidFill>
                  <a:schemeClr val="dk1"/>
                </a:solidFill>
              </a:rPr>
              <a:t> allows qubits to become interconnected, enabling operations across qubits instantaneously.</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How Do Quantum Computers Work?</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Quantum Hardware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Current technologies include </a:t>
            </a:r>
            <a:r>
              <a:rPr b="1" lang="en-US">
                <a:solidFill>
                  <a:schemeClr val="dk1"/>
                </a:solidFill>
              </a:rPr>
              <a:t>ion traps</a:t>
            </a:r>
            <a:r>
              <a:rPr lang="en-US">
                <a:solidFill>
                  <a:schemeClr val="dk1"/>
                </a:solidFill>
              </a:rPr>
              <a:t>, </a:t>
            </a:r>
            <a:r>
              <a:rPr b="1" lang="en-US">
                <a:solidFill>
                  <a:schemeClr val="dk1"/>
                </a:solidFill>
              </a:rPr>
              <a:t>superconducting qubits</a:t>
            </a:r>
            <a:r>
              <a:rPr lang="en-US">
                <a:solidFill>
                  <a:schemeClr val="dk1"/>
                </a:solidFill>
              </a:rPr>
              <a:t>, and </a:t>
            </a:r>
            <a:r>
              <a:rPr b="1" lang="en-US">
                <a:solidFill>
                  <a:schemeClr val="dk1"/>
                </a:solidFill>
              </a:rPr>
              <a:t>photonic qubits</a:t>
            </a:r>
            <a:r>
              <a:rPr lang="en-US">
                <a:solidFill>
                  <a:schemeClr val="dk1"/>
                </a:solidFill>
              </a:rPr>
              <a:t>. Each of these uses different physical phenomena to maintain and control qubits.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Companies like </a:t>
            </a:r>
            <a:r>
              <a:rPr b="1" lang="en-US">
                <a:solidFill>
                  <a:schemeClr val="dk1"/>
                </a:solidFill>
              </a:rPr>
              <a:t>Atom Computing</a:t>
            </a:r>
            <a:r>
              <a:rPr lang="en-US">
                <a:solidFill>
                  <a:schemeClr val="dk1"/>
                </a:solidFill>
              </a:rPr>
              <a:t> and </a:t>
            </a:r>
            <a:r>
              <a:rPr b="1" lang="en-US">
                <a:solidFill>
                  <a:schemeClr val="dk1"/>
                </a:solidFill>
              </a:rPr>
              <a:t>IBM</a:t>
            </a:r>
            <a:r>
              <a:rPr lang="en-US">
                <a:solidFill>
                  <a:schemeClr val="dk1"/>
                </a:solidFill>
              </a:rPr>
              <a:t> have developed quantum computers with </a:t>
            </a:r>
            <a:r>
              <a:rPr b="1" lang="en-US">
                <a:solidFill>
                  <a:schemeClr val="dk1"/>
                </a:solidFill>
              </a:rPr>
              <a:t>over 1,000 qubits</a:t>
            </a:r>
            <a:r>
              <a:rPr lang="en-US">
                <a:solidFill>
                  <a:schemeClr val="dk1"/>
                </a:solidFill>
              </a:rPr>
              <a:t>. Both </a:t>
            </a:r>
            <a:r>
              <a:rPr b="1" lang="en-US">
                <a:solidFill>
                  <a:schemeClr val="dk1"/>
                </a:solidFill>
              </a:rPr>
              <a:t>Google</a:t>
            </a:r>
            <a:r>
              <a:rPr lang="en-US">
                <a:solidFill>
                  <a:schemeClr val="dk1"/>
                </a:solidFill>
              </a:rPr>
              <a:t> and </a:t>
            </a:r>
            <a:r>
              <a:rPr b="1" lang="en-US">
                <a:solidFill>
                  <a:schemeClr val="dk1"/>
                </a:solidFill>
              </a:rPr>
              <a:t>IBM</a:t>
            </a:r>
            <a:r>
              <a:rPr lang="en-US">
                <a:solidFill>
                  <a:schemeClr val="dk1"/>
                </a:solidFill>
              </a:rPr>
              <a:t> aim for </a:t>
            </a:r>
            <a:r>
              <a:rPr b="1" lang="en-US">
                <a:solidFill>
                  <a:schemeClr val="dk1"/>
                </a:solidFill>
              </a:rPr>
              <a:t>1 million qubits</a:t>
            </a:r>
            <a:r>
              <a:rPr lang="en-US">
                <a:solidFill>
                  <a:schemeClr val="dk1"/>
                </a:solidFill>
              </a:rPr>
              <a:t> within the next decade.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However, we are currently in the </a:t>
            </a:r>
            <a:r>
              <a:rPr b="1" lang="en-US">
                <a:solidFill>
                  <a:schemeClr val="dk1"/>
                </a:solidFill>
              </a:rPr>
              <a:t>Noisy Intermediate Scale Quantum (NISQ)</a:t>
            </a:r>
            <a:r>
              <a:rPr lang="en-US">
                <a:solidFill>
                  <a:schemeClr val="dk1"/>
                </a:solidFill>
              </a:rPr>
              <a:t> era. Our quantum computers are </a:t>
            </a:r>
            <a:r>
              <a:rPr b="1" lang="en-US">
                <a:solidFill>
                  <a:schemeClr val="dk1"/>
                </a:solidFill>
              </a:rPr>
              <a:t>noisy</a:t>
            </a:r>
            <a:r>
              <a:rPr lang="en-US">
                <a:solidFill>
                  <a:schemeClr val="dk1"/>
                </a:solidFill>
              </a:rPr>
              <a:t> and </a:t>
            </a:r>
            <a:r>
              <a:rPr b="1" lang="en-US">
                <a:solidFill>
                  <a:schemeClr val="dk1"/>
                </a:solidFill>
              </a:rPr>
              <a:t>limited</a:t>
            </a:r>
            <a:r>
              <a:rPr lang="en-US">
                <a:solidFill>
                  <a:schemeClr val="dk1"/>
                </a:solidFill>
              </a:rPr>
              <a:t> in the number of qubits, making it challenging to achieve fault tolerance and quantum advantage just yet.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Relevance to AI</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Quantum Parallelism &amp; AI</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parallelism</a:t>
            </a:r>
            <a:r>
              <a:rPr lang="en-US">
                <a:solidFill>
                  <a:schemeClr val="dk1"/>
                </a:solidFill>
              </a:rPr>
              <a:t> of quantum computers could revolutionize AI by processing vast amounts of data simultaneously, especially for tasks like optimization and model training.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Superposition</a:t>
            </a:r>
            <a:r>
              <a:rPr lang="en-US">
                <a:solidFill>
                  <a:schemeClr val="dk1"/>
                </a:solidFill>
              </a:rPr>
              <a:t> and </a:t>
            </a:r>
            <a:r>
              <a:rPr b="1" lang="en-US">
                <a:solidFill>
                  <a:schemeClr val="dk1"/>
                </a:solidFill>
              </a:rPr>
              <a:t>entanglement</a:t>
            </a:r>
            <a:r>
              <a:rPr lang="en-US">
                <a:solidFill>
                  <a:schemeClr val="dk1"/>
                </a:solidFill>
              </a:rPr>
              <a:t> allow for exploring multiple data paths or states at once, drastically speeding up tasks that are computationally expensive on classical systems.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Ignoring the Elephant in the Room: Quantum Strangeness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Quantum Strangeness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Entanglement</a:t>
            </a:r>
            <a:r>
              <a:rPr lang="en-US">
                <a:solidFill>
                  <a:schemeClr val="dk1"/>
                </a:solidFill>
              </a:rPr>
              <a:t>, </a:t>
            </a:r>
            <a:r>
              <a:rPr b="1" lang="en-US">
                <a:solidFill>
                  <a:schemeClr val="dk1"/>
                </a:solidFill>
              </a:rPr>
              <a:t>superposition</a:t>
            </a:r>
            <a:r>
              <a:rPr lang="en-US">
                <a:solidFill>
                  <a:schemeClr val="dk1"/>
                </a:solidFill>
              </a:rPr>
              <a:t>, and </a:t>
            </a:r>
            <a:r>
              <a:rPr b="1" lang="en-US">
                <a:solidFill>
                  <a:schemeClr val="dk1"/>
                </a:solidFill>
              </a:rPr>
              <a:t>quantum teleportation</a:t>
            </a:r>
            <a:r>
              <a:rPr lang="en-US">
                <a:solidFill>
                  <a:schemeClr val="dk1"/>
                </a:solidFill>
              </a:rPr>
              <a:t> defy our classical understanding of the world.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We still don’t fully understand </a:t>
            </a:r>
            <a:r>
              <a:rPr b="1" lang="en-US">
                <a:solidFill>
                  <a:schemeClr val="dk1"/>
                </a:solidFill>
              </a:rPr>
              <a:t>why or how</a:t>
            </a:r>
            <a:r>
              <a:rPr lang="en-US">
                <a:solidFill>
                  <a:schemeClr val="dk1"/>
                </a:solidFill>
              </a:rPr>
              <a:t> quantum phenomena violate locality (the principle that objects are only influenced by their immediate surroundings). This remains a hot topic in physics.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Despite this, we </a:t>
            </a:r>
            <a:r>
              <a:rPr b="1" lang="en-US">
                <a:solidFill>
                  <a:schemeClr val="dk1"/>
                </a:solidFill>
              </a:rPr>
              <a:t>know</a:t>
            </a:r>
            <a:r>
              <a:rPr lang="en-US">
                <a:solidFill>
                  <a:schemeClr val="dk1"/>
                </a:solidFill>
              </a:rPr>
              <a:t> quantum mechanics works because its effects are well-defined and reproducible in controlled environments. It’s like the use of electricity in the late 19th century: We didn’t fully understand it, but we could still utilize it.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Analogy</a:t>
            </a:r>
            <a:r>
              <a:rPr lang="en-US">
                <a:solidFill>
                  <a:schemeClr val="dk1"/>
                </a:solidFill>
              </a:rPr>
              <a:t>: Just as early engineers used electricity despite not fully understanding the atom, we are now leveraging quantum mechanics while still unraveling its mysteries.</a:t>
            </a:r>
            <a:endParaRPr sz="1800">
              <a:solidFill>
                <a:schemeClr val="dk1"/>
              </a:solidFill>
              <a:latin typeface="Helvetica Neue"/>
              <a:ea typeface="Helvetica Neue"/>
              <a:cs typeface="Helvetica Neue"/>
              <a:sym typeface="Helvetica Neue"/>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96ea9030b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96ea9030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Classical Bits vs Qubits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Introduction</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Classical bits</a:t>
            </a:r>
            <a:r>
              <a:rPr lang="en-US">
                <a:solidFill>
                  <a:schemeClr val="dk1"/>
                </a:solidFill>
              </a:rPr>
              <a:t> are the basic units of information in classical computing, while </a:t>
            </a:r>
            <a:r>
              <a:rPr b="1" lang="en-US">
                <a:solidFill>
                  <a:schemeClr val="dk1"/>
                </a:solidFill>
              </a:rPr>
              <a:t>qubits</a:t>
            </a:r>
            <a:r>
              <a:rPr lang="en-US">
                <a:solidFill>
                  <a:schemeClr val="dk1"/>
                </a:solidFill>
              </a:rPr>
              <a:t> are the fundamental units in quantum computing.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US">
                <a:solidFill>
                  <a:schemeClr val="dk1"/>
                </a:solidFill>
              </a:rPr>
              <a:t>The difference between the two is what gives quantum computing its unique potential.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Classical Bits: Binary and Deterministic</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Definition</a:t>
            </a:r>
            <a:r>
              <a:rPr lang="en-US">
                <a:solidFill>
                  <a:schemeClr val="dk1"/>
                </a:solidFill>
              </a:rPr>
              <a:t>: Classical bits exist in one of two distinct states: </a:t>
            </a:r>
            <a:r>
              <a:rPr b="1" lang="en-US">
                <a:solidFill>
                  <a:schemeClr val="dk1"/>
                </a:solidFill>
              </a:rPr>
              <a:t>0 or 1</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is similar to a light switch: it’s either on (1) or off (0).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Deterministic</a:t>
            </a:r>
            <a:r>
              <a:rPr lang="en-US">
                <a:solidFill>
                  <a:schemeClr val="dk1"/>
                </a:solidFill>
              </a:rPr>
              <a:t>: A bit can only be in one of these two states at any given time.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Binary Logic</a:t>
            </a:r>
            <a:r>
              <a:rPr lang="en-US">
                <a:solidFill>
                  <a:schemeClr val="dk1"/>
                </a:solidFill>
              </a:rPr>
              <a:t>: All classical computations are based on this two-state system, where each bit holds exactly one piece of information.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 Classical computers perform operations by manipulating these bits using logic gates like AND, OR, and NOT gates.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Qubits: Superposition &amp; Parallelism</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Superposition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Unlike classical bits, qubits can exist in a </a:t>
            </a:r>
            <a:r>
              <a:rPr b="1" lang="en-US">
                <a:solidFill>
                  <a:schemeClr val="dk1"/>
                </a:solidFill>
              </a:rPr>
              <a:t>superposition</a:t>
            </a:r>
            <a:r>
              <a:rPr lang="en-US">
                <a:solidFill>
                  <a:schemeClr val="dk1"/>
                </a:solidFill>
              </a:rPr>
              <a:t> of both 0 and 1 at the same time.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Mathematically, this is expressed as |ψ⟩ = α|0⟩ + β|1⟩, where </a:t>
            </a:r>
            <a:r>
              <a:rPr b="1" lang="en-US">
                <a:solidFill>
                  <a:schemeClr val="dk1"/>
                </a:solidFill>
              </a:rPr>
              <a:t>α</a:t>
            </a:r>
            <a:r>
              <a:rPr lang="en-US">
                <a:solidFill>
                  <a:schemeClr val="dk1"/>
                </a:solidFill>
              </a:rPr>
              <a:t> and </a:t>
            </a:r>
            <a:r>
              <a:rPr b="1" lang="en-US">
                <a:solidFill>
                  <a:schemeClr val="dk1"/>
                </a:solidFill>
              </a:rPr>
              <a:t>β</a:t>
            </a:r>
            <a:r>
              <a:rPr lang="en-US">
                <a:solidFill>
                  <a:schemeClr val="dk1"/>
                </a:solidFill>
              </a:rPr>
              <a:t> are complex numbers representing probability amplitudes.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qubit remains in this mixed state until it is measured, at which point it "collapses" into either 0 or 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Parallelism</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ability to be in multiple states at once allows quantum computers to process information in </a:t>
            </a:r>
            <a:r>
              <a:rPr b="1" lang="en-US">
                <a:solidFill>
                  <a:schemeClr val="dk1"/>
                </a:solidFill>
              </a:rPr>
              <a:t>parallel</a:t>
            </a:r>
            <a:r>
              <a:rPr lang="en-US">
                <a:solidFill>
                  <a:schemeClr val="dk1"/>
                </a:solidFill>
              </a:rPr>
              <a:t>. It’s like having multiple computations running simultaneously with just one qubit.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 A classical bit can store either 0 or 1, but a qubit in superposition can represent </a:t>
            </a:r>
            <a:r>
              <a:rPr b="1" lang="en-US">
                <a:solidFill>
                  <a:schemeClr val="dk1"/>
                </a:solidFill>
              </a:rPr>
              <a:t>both</a:t>
            </a:r>
            <a:r>
              <a:rPr lang="en-US">
                <a:solidFill>
                  <a:schemeClr val="dk1"/>
                </a:solidFill>
              </a:rPr>
              <a:t> 0 and 1 simultaneously. This exponentially increases the computing power when many qubits are used together.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Entanglement: Connecting Qubits Beyond Locality</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Entanglement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When qubits become </a:t>
            </a:r>
            <a:r>
              <a:rPr b="1" lang="en-US">
                <a:solidFill>
                  <a:schemeClr val="dk1"/>
                </a:solidFill>
              </a:rPr>
              <a:t>entangled</a:t>
            </a:r>
            <a:r>
              <a:rPr lang="en-US">
                <a:solidFill>
                  <a:schemeClr val="dk1"/>
                </a:solidFill>
              </a:rPr>
              <a:t>, the state of one qubit is dependent on the state of another, no matter how far apart they are. This connection defies classical expectations.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 If you entangle two qubits and measure one, you instantaneously know the state of the other, regardless of distance.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Significance for Computing</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Entanglement allows quantum computers to perform computations on entangled qubits, enabling operations across qubits instantaneously. This feature is critical for quantum communication and computation.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Bloch Sphere: Visualizing a Qubit</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Explanation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state of a qubit can be visualized on the </a:t>
            </a:r>
            <a:r>
              <a:rPr b="1" lang="en-US">
                <a:solidFill>
                  <a:schemeClr val="dk1"/>
                </a:solidFill>
              </a:rPr>
              <a:t>Bloch sphere</a:t>
            </a:r>
            <a:r>
              <a:rPr lang="en-US">
                <a:solidFill>
                  <a:schemeClr val="dk1"/>
                </a:solidFill>
              </a:rPr>
              <a:t>, a 3D representation.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north pole</a:t>
            </a:r>
            <a:r>
              <a:rPr lang="en-US">
                <a:solidFill>
                  <a:schemeClr val="dk1"/>
                </a:solidFill>
              </a:rPr>
              <a:t> represents |0⟩ and the </a:t>
            </a:r>
            <a:r>
              <a:rPr b="1" lang="en-US">
                <a:solidFill>
                  <a:schemeClr val="dk1"/>
                </a:solidFill>
              </a:rPr>
              <a:t>south pole</a:t>
            </a:r>
            <a:r>
              <a:rPr lang="en-US">
                <a:solidFill>
                  <a:schemeClr val="dk1"/>
                </a:solidFill>
              </a:rPr>
              <a:t> represents |1⟩, but a qubit can exist anywhere on the sphere due to superposition.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sphere helps visualize how quantum gates manipulate qubits to perform computations by rotating them around different axes.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96ea9030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96ea9030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Superposition: A Core Concept in Quantum Computing</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Introduction</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Definition</a:t>
            </a:r>
            <a:r>
              <a:rPr lang="en-US">
                <a:solidFill>
                  <a:schemeClr val="dk1"/>
                </a:solidFill>
              </a:rPr>
              <a:t>: Superposition is the ability of a qubit to exist in a combination of the |0⟩ and |1⟩ states simultaneously, rather than being limited to just one or the other, as in classical bits.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 qubit’s state can be written as: ∣ψ⟩=α∣0⟩+β∣1⟩|ψ⟩ = α|0⟩ + β|1⟩∣ψ⟩=α∣0⟩+β∣1⟩ where </a:t>
            </a:r>
            <a:r>
              <a:rPr b="1" lang="en-US">
                <a:solidFill>
                  <a:schemeClr val="dk1"/>
                </a:solidFill>
              </a:rPr>
              <a:t>α</a:t>
            </a:r>
            <a:r>
              <a:rPr lang="en-US">
                <a:solidFill>
                  <a:schemeClr val="dk1"/>
                </a:solidFill>
              </a:rPr>
              <a:t> and </a:t>
            </a:r>
            <a:r>
              <a:rPr b="1" lang="en-US">
                <a:solidFill>
                  <a:schemeClr val="dk1"/>
                </a:solidFill>
              </a:rPr>
              <a:t>β</a:t>
            </a:r>
            <a:r>
              <a:rPr lang="en-US">
                <a:solidFill>
                  <a:schemeClr val="dk1"/>
                </a:solidFill>
              </a:rPr>
              <a:t> are complex numbers that represent the </a:t>
            </a:r>
            <a:r>
              <a:rPr b="1" lang="en-US">
                <a:solidFill>
                  <a:schemeClr val="dk1"/>
                </a:solidFill>
              </a:rPr>
              <a:t>probability amplitudes</a:t>
            </a:r>
            <a:r>
              <a:rPr lang="en-US">
                <a:solidFill>
                  <a:schemeClr val="dk1"/>
                </a:solidFill>
              </a:rPr>
              <a:t> for measuring the qubit in either the |0⟩ or |1⟩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When measured, the qubit collapses into one of the two states, with probabilities |α|² for |0⟩ and |β|² for |1⟩.</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Key Concept: Parallelism</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Multiple States at Once</a:t>
            </a:r>
            <a:r>
              <a:rPr lang="en-US">
                <a:solidFill>
                  <a:schemeClr val="dk1"/>
                </a:solidFill>
              </a:rPr>
              <a:t>: Unlike a classical bit that can be either 0 or 1, a qubit in superposition represents </a:t>
            </a:r>
            <a:r>
              <a:rPr b="1" lang="en-US">
                <a:solidFill>
                  <a:schemeClr val="dk1"/>
                </a:solidFill>
              </a:rPr>
              <a:t>both states at once</a:t>
            </a:r>
            <a:r>
              <a:rPr lang="en-US">
                <a:solidFill>
                  <a:schemeClr val="dk1"/>
                </a:solidFill>
              </a:rPr>
              <a:t>. This allows quantum computers to process and evaluate </a:t>
            </a:r>
            <a:r>
              <a:rPr b="1" lang="en-US">
                <a:solidFill>
                  <a:schemeClr val="dk1"/>
                </a:solidFill>
              </a:rPr>
              <a:t>multiple possibilities simultaneously</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classical computing, if you have </a:t>
            </a:r>
            <a:r>
              <a:rPr b="1" lang="en-US">
                <a:solidFill>
                  <a:schemeClr val="dk1"/>
                </a:solidFill>
              </a:rPr>
              <a:t>n bits</a:t>
            </a:r>
            <a:r>
              <a:rPr lang="en-US">
                <a:solidFill>
                  <a:schemeClr val="dk1"/>
                </a:solidFill>
              </a:rPr>
              <a:t>, they can represent </a:t>
            </a:r>
            <a:r>
              <a:rPr b="1" lang="en-US">
                <a:solidFill>
                  <a:schemeClr val="dk1"/>
                </a:solidFill>
              </a:rPr>
              <a:t>one out of 2ⁿ configurations</a:t>
            </a:r>
            <a:r>
              <a:rPr lang="en-US">
                <a:solidFill>
                  <a:schemeClr val="dk1"/>
                </a:solidFill>
              </a:rPr>
              <a:t> at any given time.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With </a:t>
            </a:r>
            <a:r>
              <a:rPr b="1" lang="en-US">
                <a:solidFill>
                  <a:schemeClr val="dk1"/>
                </a:solidFill>
              </a:rPr>
              <a:t>n qubits</a:t>
            </a:r>
            <a:r>
              <a:rPr lang="en-US">
                <a:solidFill>
                  <a:schemeClr val="dk1"/>
                </a:solidFill>
              </a:rPr>
              <a:t>, they can represent </a:t>
            </a:r>
            <a:r>
              <a:rPr b="1" lang="en-US">
                <a:solidFill>
                  <a:schemeClr val="dk1"/>
                </a:solidFill>
              </a:rPr>
              <a:t>all 2ⁿ configurations</a:t>
            </a:r>
            <a:r>
              <a:rPr lang="en-US">
                <a:solidFill>
                  <a:schemeClr val="dk1"/>
                </a:solidFill>
              </a:rPr>
              <a:t> simultaneously due to superposition.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quantum parallelism is one of the major reasons why quantum computing can achieve </a:t>
            </a:r>
            <a:r>
              <a:rPr b="1" lang="en-US">
                <a:solidFill>
                  <a:schemeClr val="dk1"/>
                </a:solidFill>
              </a:rPr>
              <a:t>exponential speedups</a:t>
            </a:r>
            <a:r>
              <a:rPr lang="en-US">
                <a:solidFill>
                  <a:schemeClr val="dk1"/>
                </a:solidFill>
              </a:rPr>
              <a:t> in certain tasks.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Entanglement: Quantum Correlation Across Distances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Introduction</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Definition</a:t>
            </a:r>
            <a:r>
              <a:rPr lang="en-US">
                <a:solidFill>
                  <a:schemeClr val="dk1"/>
                </a:solidFill>
              </a:rPr>
              <a:t>: Entanglement is a phenomenon where two or more qubits become </a:t>
            </a:r>
            <a:r>
              <a:rPr b="1" lang="en-US">
                <a:solidFill>
                  <a:schemeClr val="dk1"/>
                </a:solidFill>
              </a:rPr>
              <a:t>correlated</a:t>
            </a:r>
            <a:r>
              <a:rPr lang="en-US">
                <a:solidFill>
                  <a:schemeClr val="dk1"/>
                </a:solidFill>
              </a:rPr>
              <a:t> in such a way that the state of one qubit </a:t>
            </a:r>
            <a:r>
              <a:rPr b="1" lang="en-US">
                <a:solidFill>
                  <a:schemeClr val="dk1"/>
                </a:solidFill>
              </a:rPr>
              <a:t>instantly influences</a:t>
            </a:r>
            <a:r>
              <a:rPr lang="en-US">
                <a:solidFill>
                  <a:schemeClr val="dk1"/>
                </a:solidFill>
              </a:rPr>
              <a:t> the state of the other, regardless of the distance between them.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For two qubits, entangled states can be represented by </a:t>
            </a:r>
            <a:r>
              <a:rPr b="1" lang="en-US">
                <a:solidFill>
                  <a:schemeClr val="dk1"/>
                </a:solidFill>
              </a:rPr>
              <a:t>Bell states</a:t>
            </a:r>
            <a:r>
              <a:rPr lang="en-US">
                <a:solidFill>
                  <a:schemeClr val="dk1"/>
                </a:solidFill>
              </a:rPr>
              <a:t>. For example, the Bell state |Φ⁺⟩ is: ∣Φ+⟩=12(∣00⟩+∣11⟩)|Φ⁺⟩ = \frac{1}{\sqrt{2}} \left( |00⟩ + |11⟩ \right)∣Φ+⟩=2​1​(∣00⟩+∣11⟩)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this state, measuring the first qubit will instantaneously determine the state of the second qubit, even if they are physically far apart.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Non-Locality</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a:solidFill>
                  <a:schemeClr val="dk1"/>
                </a:solidFill>
              </a:rPr>
              <a:t>Entanglement </a:t>
            </a:r>
            <a:r>
              <a:rPr b="1" lang="en-US">
                <a:solidFill>
                  <a:schemeClr val="dk1"/>
                </a:solidFill>
              </a:rPr>
              <a:t>violates classical locality</a:t>
            </a:r>
            <a:r>
              <a:rPr lang="en-US">
                <a:solidFill>
                  <a:schemeClr val="dk1"/>
                </a:solidFill>
              </a:rPr>
              <a:t>. In classical physics, objects influence each other only through physical proximity, but entanglement demonstrates that </a:t>
            </a:r>
            <a:r>
              <a:rPr b="1" lang="en-US">
                <a:solidFill>
                  <a:schemeClr val="dk1"/>
                </a:solidFill>
              </a:rPr>
              <a:t>quantum particles can be correlated</a:t>
            </a:r>
            <a:r>
              <a:rPr lang="en-US">
                <a:solidFill>
                  <a:schemeClr val="dk1"/>
                </a:solidFill>
              </a:rPr>
              <a:t> even when separated by vast distances.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Practical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Suppose two entangled qubits are created in a lab. If one qubit is sent to a distant location and measured, the measurement result of the first qubit will </a:t>
            </a:r>
            <a:r>
              <a:rPr b="1" lang="en-US">
                <a:solidFill>
                  <a:schemeClr val="dk1"/>
                </a:solidFill>
              </a:rPr>
              <a:t>immediately dictate</a:t>
            </a:r>
            <a:r>
              <a:rPr lang="en-US">
                <a:solidFill>
                  <a:schemeClr val="dk1"/>
                </a:solidFill>
              </a:rPr>
              <a:t> the state of the second qubit, no matter how far away it is.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Significance in Quantum Computing</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Communication Efficiency</a:t>
            </a:r>
            <a:r>
              <a:rPr lang="en-US">
                <a:solidFill>
                  <a:schemeClr val="dk1"/>
                </a:solidFill>
              </a:rPr>
              <a:t>: Entanglement allows quantum computers to communicate information faster and more efficiently. For example, operations on one qubit can influence its entangled partner, creating a shortcut for certain quantum operations.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Resource for Quantum Algorithms</a:t>
            </a:r>
            <a:r>
              <a:rPr lang="en-US">
                <a:solidFill>
                  <a:schemeClr val="dk1"/>
                </a:solidFill>
              </a:rPr>
              <a:t>: Many quantum algorithms leverage entanglement for complex computations, including quantum teleportation and quantum error correction.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Superposition &amp; Entanglement in Action: Working Together</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Superposition</a:t>
            </a:r>
            <a:r>
              <a:rPr lang="en-US">
                <a:solidFill>
                  <a:schemeClr val="dk1"/>
                </a:solidFill>
              </a:rPr>
              <a:t> enables quantum computers to perform </a:t>
            </a:r>
            <a:r>
              <a:rPr b="1" lang="en-US">
                <a:solidFill>
                  <a:schemeClr val="dk1"/>
                </a:solidFill>
              </a:rPr>
              <a:t>many calculations at once</a:t>
            </a:r>
            <a:r>
              <a:rPr lang="en-US">
                <a:solidFill>
                  <a:schemeClr val="dk1"/>
                </a:solidFill>
              </a:rPr>
              <a:t>, while </a:t>
            </a:r>
            <a:r>
              <a:rPr b="1" lang="en-US">
                <a:solidFill>
                  <a:schemeClr val="dk1"/>
                </a:solidFill>
              </a:rPr>
              <a:t>entanglement</a:t>
            </a:r>
            <a:r>
              <a:rPr lang="en-US">
                <a:solidFill>
                  <a:schemeClr val="dk1"/>
                </a:solidFill>
              </a:rPr>
              <a:t> ensures that these computations remain coordinated across qubits.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 Quantum teleportation utilizes </a:t>
            </a:r>
            <a:r>
              <a:rPr b="1" lang="en-US">
                <a:solidFill>
                  <a:schemeClr val="dk1"/>
                </a:solidFill>
              </a:rPr>
              <a:t>both</a:t>
            </a:r>
            <a:r>
              <a:rPr lang="en-US">
                <a:solidFill>
                  <a:schemeClr val="dk1"/>
                </a:solidFill>
              </a:rPr>
              <a:t> superposition and entanglement: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 qubit in superposition is teleported using a pair of entangled qubits, allowing its state to be transferred instantly, without needing to physically transmit the qubit itself.</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Speedup</a:t>
            </a:r>
            <a:r>
              <a:rPr lang="en-US">
                <a:solidFill>
                  <a:schemeClr val="dk1"/>
                </a:solidFill>
              </a:rPr>
              <a:t>: Superposition offers </a:t>
            </a:r>
            <a:r>
              <a:rPr b="1" lang="en-US">
                <a:solidFill>
                  <a:schemeClr val="dk1"/>
                </a:solidFill>
              </a:rPr>
              <a:t>parallelism</a:t>
            </a:r>
            <a:r>
              <a:rPr lang="en-US">
                <a:solidFill>
                  <a:schemeClr val="dk1"/>
                </a:solidFill>
              </a:rPr>
              <a:t>, and entanglement creates </a:t>
            </a:r>
            <a:r>
              <a:rPr b="1" lang="en-US">
                <a:solidFill>
                  <a:schemeClr val="dk1"/>
                </a:solidFill>
              </a:rPr>
              <a:t>interconnectedness</a:t>
            </a:r>
            <a:r>
              <a:rPr lang="en-US">
                <a:solidFill>
                  <a:schemeClr val="dk1"/>
                </a:solidFill>
              </a:rPr>
              <a:t> between qubits, helping quantum computers solve problems like factorization, search optimization, and graph traversal much more efficiently than classical computers.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Real-World Applications of Superposition and Entanglement in AI</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Superposition in AI</a:t>
            </a:r>
            <a:r>
              <a:rPr lang="en-US">
                <a:solidFill>
                  <a:schemeClr val="dk1"/>
                </a:solidFill>
              </a:rPr>
              <a:t>: Quantum superposition allows for simultaneous exploration of </a:t>
            </a:r>
            <a:r>
              <a:rPr b="1" lang="en-US">
                <a:solidFill>
                  <a:schemeClr val="dk1"/>
                </a:solidFill>
              </a:rPr>
              <a:t>multiple solutions</a:t>
            </a:r>
            <a:r>
              <a:rPr lang="en-US">
                <a:solidFill>
                  <a:schemeClr val="dk1"/>
                </a:solidFill>
              </a:rPr>
              <a:t> or configurations, especially useful in tasks like </a:t>
            </a:r>
            <a:r>
              <a:rPr b="1" lang="en-US">
                <a:solidFill>
                  <a:schemeClr val="dk1"/>
                </a:solidFill>
              </a:rPr>
              <a:t>AI model training</a:t>
            </a:r>
            <a:r>
              <a:rPr lang="en-US">
                <a:solidFill>
                  <a:schemeClr val="dk1"/>
                </a:solidFill>
              </a:rPr>
              <a:t> and </a:t>
            </a:r>
            <a:r>
              <a:rPr b="1" lang="en-US">
                <a:solidFill>
                  <a:schemeClr val="dk1"/>
                </a:solidFill>
              </a:rPr>
              <a:t>optimization</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Entanglement in AI</a:t>
            </a:r>
            <a:r>
              <a:rPr lang="en-US">
                <a:solidFill>
                  <a:schemeClr val="dk1"/>
                </a:solidFill>
              </a:rPr>
              <a:t>: In distributed quantum systems, entanglement can help manage correlations in </a:t>
            </a:r>
            <a:r>
              <a:rPr b="1" lang="en-US">
                <a:solidFill>
                  <a:schemeClr val="dk1"/>
                </a:solidFill>
              </a:rPr>
              <a:t>data processing</a:t>
            </a:r>
            <a:r>
              <a:rPr lang="en-US">
                <a:solidFill>
                  <a:schemeClr val="dk1"/>
                </a:solidFill>
              </a:rPr>
              <a:t> across different quantum nodes, speeding up tasks like </a:t>
            </a:r>
            <a:r>
              <a:rPr b="1" lang="en-US">
                <a:solidFill>
                  <a:schemeClr val="dk1"/>
                </a:solidFill>
              </a:rPr>
              <a:t>data clustering</a:t>
            </a:r>
            <a:r>
              <a:rPr lang="en-US">
                <a:solidFill>
                  <a:schemeClr val="dk1"/>
                </a:solidFill>
              </a:rPr>
              <a:t> or </a:t>
            </a:r>
            <a:r>
              <a:rPr b="1" lang="en-US">
                <a:solidFill>
                  <a:schemeClr val="dk1"/>
                </a:solidFill>
              </a:rPr>
              <a:t>pattern recognition</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 Quantum AI systems could use superposition to search across vast model spaces and entanglement to coordinate predictions or optimizations across different parts of a neural network or data graph.</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96ea9030b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96ea9030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Introduction to Quantum Gates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Definition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gates are the basic building blocks of quantum circuits, similar to classical logic gates in classical computing.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However, unlike classical gates (which operate on bits), quantum gates operate on </a:t>
            </a:r>
            <a:r>
              <a:rPr b="1" lang="en-US">
                <a:solidFill>
                  <a:schemeClr val="dk1"/>
                </a:solidFill>
              </a:rPr>
              <a:t>qubits</a:t>
            </a:r>
            <a:r>
              <a:rPr lang="en-US">
                <a:solidFill>
                  <a:schemeClr val="dk1"/>
                </a:solidFill>
              </a:rPr>
              <a:t>, allowing them to manipulate quantum states through unitary transformations.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Key Difference from Classical Gates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Classical gates (AND, OR, NOT) operate </a:t>
            </a:r>
            <a:r>
              <a:rPr b="1" lang="en-US">
                <a:solidFill>
                  <a:schemeClr val="dk1"/>
                </a:solidFill>
              </a:rPr>
              <a:t>deterministically</a:t>
            </a:r>
            <a:r>
              <a:rPr lang="en-US">
                <a:solidFill>
                  <a:schemeClr val="dk1"/>
                </a:solidFill>
              </a:rPr>
              <a:t> on binary values (0 or 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gates manipulate qubits in </a:t>
            </a:r>
            <a:r>
              <a:rPr b="1" lang="en-US">
                <a:solidFill>
                  <a:schemeClr val="dk1"/>
                </a:solidFill>
              </a:rPr>
              <a:t>superposition</a:t>
            </a:r>
            <a:r>
              <a:rPr lang="en-US">
                <a:solidFill>
                  <a:schemeClr val="dk1"/>
                </a:solidFill>
              </a:rPr>
              <a:t>, allowing quantum computers to process multiple states simultaneously.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Reversibility</a:t>
            </a:r>
            <a:r>
              <a:rPr lang="en-US">
                <a:solidFill>
                  <a:schemeClr val="dk1"/>
                </a:solidFill>
              </a:rPr>
              <a:t>: Quantum gates are always </a:t>
            </a:r>
            <a:r>
              <a:rPr b="1" lang="en-US">
                <a:solidFill>
                  <a:schemeClr val="dk1"/>
                </a:solidFill>
              </a:rPr>
              <a:t>reversible</a:t>
            </a:r>
            <a:r>
              <a:rPr lang="en-US">
                <a:solidFill>
                  <a:schemeClr val="dk1"/>
                </a:solidFill>
              </a:rPr>
              <a:t> (meaning their operations can be undone), unlike some classical gates.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Pauli-X Gate: The Quantum NOT Gate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Function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Pauli-X gate is the quantum equivalent of the classical </a:t>
            </a:r>
            <a:r>
              <a:rPr b="1" lang="en-US">
                <a:solidFill>
                  <a:schemeClr val="dk1"/>
                </a:solidFill>
              </a:rPr>
              <a:t>NOT</a:t>
            </a:r>
            <a:r>
              <a:rPr lang="en-US">
                <a:solidFill>
                  <a:schemeClr val="dk1"/>
                </a:solidFill>
              </a:rPr>
              <a:t> gate.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It </a:t>
            </a:r>
            <a:r>
              <a:rPr b="1" lang="en-US">
                <a:solidFill>
                  <a:schemeClr val="dk1"/>
                </a:solidFill>
              </a:rPr>
              <a:t>flips</a:t>
            </a:r>
            <a:r>
              <a:rPr lang="en-US">
                <a:solidFill>
                  <a:schemeClr val="dk1"/>
                </a:solidFill>
              </a:rPr>
              <a:t> the state of a qubit: If the qubit is in the |0⟩ state, it will flip it to |1⟩, and vice versa.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br>
              <a:rPr lang="en-US">
                <a:solidFill>
                  <a:schemeClr val="dk1"/>
                </a:solidFill>
              </a:rPr>
            </a:br>
            <a:r>
              <a:rPr lang="en-US">
                <a:solidFill>
                  <a:schemeClr val="dk1"/>
                </a:solidFill>
              </a:rPr>
              <a:t>X=(0110)X = \begin{pmatrix} 0 &amp; 1 \\ 1 &amp; 0 \end{pmatrix}X=(01​10​)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When applied to a qubit, the Pauli-X gate exchanges the amplitudes of |0⟩ and |1⟩.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Applying the Pauli-X gate to a qubit in the |0⟩ state results in the |1⟩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If the qubit is in a superposition state, such as ∣ψ⟩=12(∣0⟩+∣1⟩)|ψ⟩ = \frac{1}{\sqrt{2}}(|0⟩ + |1⟩)∣ψ⟩=2​1​(∣0⟩+∣1⟩), applying Pauli-X swaps the components, resulting in 12(∣1⟩+∣0⟩)\frac{1}{\sqrt{2}}(|1⟩ + |0⟩)2​1​(∣1⟩+∣0⟩).</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Visual Aid</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Show how the Pauli-X gate </a:t>
            </a:r>
            <a:r>
              <a:rPr b="1" lang="en-US">
                <a:solidFill>
                  <a:schemeClr val="dk1"/>
                </a:solidFill>
              </a:rPr>
              <a:t>rotates</a:t>
            </a:r>
            <a:r>
              <a:rPr lang="en-US">
                <a:solidFill>
                  <a:schemeClr val="dk1"/>
                </a:solidFill>
              </a:rPr>
              <a:t> a qubit along the </a:t>
            </a:r>
            <a:r>
              <a:rPr b="1" lang="en-US">
                <a:solidFill>
                  <a:schemeClr val="dk1"/>
                </a:solidFill>
              </a:rPr>
              <a:t>x-axis</a:t>
            </a:r>
            <a:r>
              <a:rPr lang="en-US">
                <a:solidFill>
                  <a:schemeClr val="dk1"/>
                </a:solidFill>
              </a:rPr>
              <a:t> of the Bloch sphere, flipping it between |0⟩ and |1⟩.</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Hadamard Gate: Creating Superposition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Function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Hadamard gate</a:t>
            </a:r>
            <a:r>
              <a:rPr lang="en-US">
                <a:solidFill>
                  <a:schemeClr val="dk1"/>
                </a:solidFill>
              </a:rPr>
              <a:t> is one of the most important gates in quantum computing because it creates </a:t>
            </a:r>
            <a:r>
              <a:rPr b="1" lang="en-US">
                <a:solidFill>
                  <a:schemeClr val="dk1"/>
                </a:solidFill>
              </a:rPr>
              <a:t>superposition</a:t>
            </a:r>
            <a:r>
              <a:rPr lang="en-US">
                <a:solidFill>
                  <a:schemeClr val="dk1"/>
                </a:solidFill>
              </a:rPr>
              <a:t> from a basis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When applied to a qubit in the |0⟩ state, the Hadamard gate places the qubit into an </a:t>
            </a:r>
            <a:r>
              <a:rPr b="1" lang="en-US">
                <a:solidFill>
                  <a:schemeClr val="dk1"/>
                </a:solidFill>
              </a:rPr>
              <a:t>equal superposition</a:t>
            </a:r>
            <a:r>
              <a:rPr lang="en-US">
                <a:solidFill>
                  <a:schemeClr val="dk1"/>
                </a:solidFill>
              </a:rPr>
              <a:t> of |0⟩ and |1⟩: H∣0⟩=12(∣0⟩+∣1⟩)H |0⟩ = \frac{1}{\sqrt{2}} (|0⟩ + |1⟩)H∣0⟩=2​1​(∣0⟩+∣1⟩)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It can also be used to undo superposition and return a qubit back to a basis state.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br>
              <a:rPr lang="en-US">
                <a:solidFill>
                  <a:schemeClr val="dk1"/>
                </a:solidFill>
              </a:rPr>
            </a:br>
            <a:r>
              <a:rPr lang="en-US">
                <a:solidFill>
                  <a:schemeClr val="dk1"/>
                </a:solidFill>
              </a:rPr>
              <a:t>H=12(111−1)H = \frac{1}{\sqrt{2}} \begin{pmatrix} 1 &amp; 1 \\ 1 &amp; -1 \end{pmatrix}H=2​1​(11​1−1​)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Hadamard gate evenly distributes the probability amplitudes of a qubit over both the |0⟩ and |1⟩ states.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If a qubit is in state |0⟩, applying the Hadamard gate creates an equal superposition: H∣0⟩=12(∣0⟩+∣1⟩)H |0⟩ = \frac{1}{\sqrt{2}} (|0⟩ + |1⟩)H∣0⟩=2​1​(∣0⟩+∣1⟩)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Similarly, applying it to the |1⟩ state results in: H∣1⟩=12(∣0⟩−∣1⟩)H |1⟩ = \frac{1}{\sqrt{2}} (|0⟩ - |1⟩)H∣1⟩=2​1​(∣0⟩−∣1⟩)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Visual Aid</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Show how the Hadamard gate rotates a qubit on the Bloch sphere </a:t>
            </a:r>
            <a:r>
              <a:rPr b="1" lang="en-US">
                <a:solidFill>
                  <a:schemeClr val="dk1"/>
                </a:solidFill>
              </a:rPr>
              <a:t>halfway</a:t>
            </a:r>
            <a:r>
              <a:rPr lang="en-US">
                <a:solidFill>
                  <a:schemeClr val="dk1"/>
                </a:solidFill>
              </a:rPr>
              <a:t> between the x-axis and the z-axis, moving it into a superposition of states.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Pauli-Z Gate: Phase Flip</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Function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Pauli-Z gate</a:t>
            </a:r>
            <a:r>
              <a:rPr lang="en-US">
                <a:solidFill>
                  <a:schemeClr val="dk1"/>
                </a:solidFill>
              </a:rPr>
              <a:t> is a phase-flip gate. It leaves the |0⟩ state unchanged but applies a </a:t>
            </a:r>
            <a:r>
              <a:rPr b="1" lang="en-US">
                <a:solidFill>
                  <a:schemeClr val="dk1"/>
                </a:solidFill>
              </a:rPr>
              <a:t>π phase shift</a:t>
            </a:r>
            <a:r>
              <a:rPr lang="en-US">
                <a:solidFill>
                  <a:schemeClr val="dk1"/>
                </a:solidFill>
              </a:rPr>
              <a:t> (i.e., a 180-degree rotation) to the |1⟩ state, flipping its phase.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changes the relative phase between the components of a superposition state, which is crucial for algorithms relying on interference.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br>
              <a:rPr lang="en-US">
                <a:solidFill>
                  <a:schemeClr val="dk1"/>
                </a:solidFill>
              </a:rPr>
            </a:br>
            <a:r>
              <a:rPr lang="en-US">
                <a:solidFill>
                  <a:schemeClr val="dk1"/>
                </a:solidFill>
              </a:rPr>
              <a:t>Z=(100−1)Z = \begin{pmatrix} 1 &amp; 0 \\ 0 &amp; -1 \end{pmatrix}Z=(10​0−1​)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Pauli-Z gate flips the sign of the |1⟩ component of a qubit’s state, but leaves the |0⟩ component unchanged.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For a qubit in the state ∣ψ⟩=12(∣0⟩+∣1⟩)|ψ⟩ = \frac{1}{\sqrt{2}}(|0⟩ + |1⟩)∣ψ⟩=2​1​(∣0⟩+∣1⟩), applying the Pauli-Z gate results in: Z∣ψ⟩=12(∣0⟩−∣1⟩)Z |ψ⟩ = \frac{1}{\sqrt{2}}(|0⟩ - |1⟩)Z∣ψ⟩=2​1​(∣0⟩−∣1⟩)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phase flip is important for algorithms that rely on quantum </a:t>
            </a:r>
            <a:r>
              <a:rPr b="1" lang="en-US">
                <a:solidFill>
                  <a:schemeClr val="dk1"/>
                </a:solidFill>
              </a:rPr>
              <a:t>interference</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Visual Aid</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Illustrate how the Pauli-Z gate rotates the qubit around the </a:t>
            </a:r>
            <a:r>
              <a:rPr b="1" lang="en-US">
                <a:solidFill>
                  <a:schemeClr val="dk1"/>
                </a:solidFill>
              </a:rPr>
              <a:t>z-axis</a:t>
            </a:r>
            <a:r>
              <a:rPr lang="en-US">
                <a:solidFill>
                  <a:schemeClr val="dk1"/>
                </a:solidFill>
              </a:rPr>
              <a:t> on the Bloch sphere, affecting only the phase of the state.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Controlled-NOT (CNOT) Gate: Two-Qubit Entangling Operation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Function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CNOT gate</a:t>
            </a:r>
            <a:r>
              <a:rPr lang="en-US">
                <a:solidFill>
                  <a:schemeClr val="dk1"/>
                </a:solidFill>
              </a:rPr>
              <a:t> (Controlled-NOT) operates on </a:t>
            </a:r>
            <a:r>
              <a:rPr b="1" lang="en-US">
                <a:solidFill>
                  <a:schemeClr val="dk1"/>
                </a:solidFill>
              </a:rPr>
              <a:t>two qubits</a:t>
            </a:r>
            <a:r>
              <a:rPr lang="en-US">
                <a:solidFill>
                  <a:schemeClr val="dk1"/>
                </a:solidFill>
              </a:rPr>
              <a:t>: a </a:t>
            </a:r>
            <a:r>
              <a:rPr b="1" lang="en-US">
                <a:solidFill>
                  <a:schemeClr val="dk1"/>
                </a:solidFill>
              </a:rPr>
              <a:t>control qubit</a:t>
            </a:r>
            <a:r>
              <a:rPr lang="en-US">
                <a:solidFill>
                  <a:schemeClr val="dk1"/>
                </a:solidFill>
              </a:rPr>
              <a:t> and a </a:t>
            </a:r>
            <a:r>
              <a:rPr b="1" lang="en-US">
                <a:solidFill>
                  <a:schemeClr val="dk1"/>
                </a:solidFill>
              </a:rPr>
              <a:t>target qubit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gate </a:t>
            </a:r>
            <a:r>
              <a:rPr b="1" lang="en-US">
                <a:solidFill>
                  <a:schemeClr val="dk1"/>
                </a:solidFill>
              </a:rPr>
              <a:t>flips</a:t>
            </a:r>
            <a:r>
              <a:rPr lang="en-US">
                <a:solidFill>
                  <a:schemeClr val="dk1"/>
                </a:solidFill>
              </a:rPr>
              <a:t> the state of the target qubit if the control qubit is in the |1⟩ state, and does nothing if the control qubit is in the |0⟩ state.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CNOT gate is crucial for creating </a:t>
            </a:r>
            <a:r>
              <a:rPr b="1" lang="en-US">
                <a:solidFill>
                  <a:schemeClr val="dk1"/>
                </a:solidFill>
              </a:rPr>
              <a:t>entanglement</a:t>
            </a:r>
            <a:r>
              <a:rPr lang="en-US">
                <a:solidFill>
                  <a:schemeClr val="dk1"/>
                </a:solidFill>
              </a:rPr>
              <a:t> between qubits, which is essential for many quantum algorithms.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Mathematical Representation</a:t>
            </a:r>
            <a:r>
              <a:rPr lang="en-US">
                <a:solidFill>
                  <a:schemeClr val="dk1"/>
                </a:solidFill>
              </a:rPr>
              <a:t>:</a:t>
            </a:r>
            <a:br>
              <a:rPr lang="en-US">
                <a:solidFill>
                  <a:schemeClr val="dk1"/>
                </a:solidFill>
              </a:rPr>
            </a:br>
            <a:r>
              <a:rPr lang="en-US">
                <a:solidFill>
                  <a:schemeClr val="dk1"/>
                </a:solidFill>
              </a:rPr>
              <a:t>CNOT=(1000010000010010)CNOT = \begin{pmatrix} 1 &amp; 0 &amp; 0 &amp; 0 \\ 0 &amp; 1 &amp; 0 &amp; 0 \\ 0 &amp; 0 &amp; 0 &amp; 1 \\ 0 &amp; 0 &amp; 1 &amp; 0 \end{pmatrix}CNOT=​1000​0100​0001​0010​​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matrix flips the target qubit if the control qubit is in the |1⟩ state.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If the control qubit is in the |1⟩ state and the target qubit is in the |0⟩ state, applying the CNOT gate will flip the target qubit to |1⟩. However, if the control qubit is in the |0⟩ state, the target qubit remains unchanged.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Entanglement Creation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CNOT gate is key to creating entanglement. For example, applying a CNOT gate to a pair of qubits in a superposition can create an entangled state, such as a </a:t>
            </a:r>
            <a:r>
              <a:rPr b="1" lang="en-US">
                <a:solidFill>
                  <a:schemeClr val="dk1"/>
                </a:solidFill>
              </a:rPr>
              <a:t>Bell state</a:t>
            </a:r>
            <a:r>
              <a:rPr lang="en-US">
                <a:solidFill>
                  <a:schemeClr val="dk1"/>
                </a:solidFill>
              </a:rPr>
              <a:t>: 12(∣00⟩+∣11⟩)\frac{1}{\sqrt{2}}(|00⟩ + |11⟩)2​1​(∣00⟩+∣11⟩)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Visual Aid</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Use an illustration of a </a:t>
            </a:r>
            <a:r>
              <a:rPr b="1" lang="en-US">
                <a:solidFill>
                  <a:schemeClr val="dk1"/>
                </a:solidFill>
              </a:rPr>
              <a:t>quantum circuit</a:t>
            </a:r>
            <a:r>
              <a:rPr lang="en-US">
                <a:solidFill>
                  <a:schemeClr val="dk1"/>
                </a:solidFill>
              </a:rPr>
              <a:t> with a CNOT gate, showing how the control qubit influences the target qubit.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How Quantum Gates Are Used in AI Applications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Manipulating Superposition and Entanglement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gates like Hadamard and CNOT are used to manipulate qubits in superposition and entanglement, which is crucial for quantum AI algorithms.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Example in AI</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quantum machine learning, gates like the Hadamard gate help create superposition across multiple qubits, enabling simultaneous exploration of different model configurations during the training process.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CNOT gate is essential for creating the entangled states needed for </a:t>
            </a:r>
            <a:r>
              <a:rPr b="1" lang="en-US">
                <a:solidFill>
                  <a:schemeClr val="dk1"/>
                </a:solidFill>
              </a:rPr>
              <a:t>quantum parallelism</a:t>
            </a:r>
            <a:r>
              <a:rPr lang="en-US">
                <a:solidFill>
                  <a:schemeClr val="dk1"/>
                </a:solidFill>
              </a:rPr>
              <a:t> in tasks like data clustering and optimization.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Recap &amp; Transition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Recap</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Pauli-X</a:t>
            </a:r>
            <a:r>
              <a:rPr lang="en-US">
                <a:solidFill>
                  <a:schemeClr val="dk1"/>
                </a:solidFill>
              </a:rPr>
              <a:t> gate flips qubits like a NOT gate.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Hadamard</a:t>
            </a:r>
            <a:r>
              <a:rPr lang="en-US">
                <a:solidFill>
                  <a:schemeClr val="dk1"/>
                </a:solidFill>
              </a:rPr>
              <a:t> gate creates superposition, a key ingredient for quantum parallelism.</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Pauli-Z</a:t>
            </a:r>
            <a:r>
              <a:rPr lang="en-US">
                <a:solidFill>
                  <a:schemeClr val="dk1"/>
                </a:solidFill>
              </a:rPr>
              <a:t> gate alters phase, crucial for interference.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a:t>
            </a:r>
            <a:r>
              <a:rPr b="1" lang="en-US">
                <a:solidFill>
                  <a:schemeClr val="dk1"/>
                </a:solidFill>
              </a:rPr>
              <a:t>CNOT</a:t>
            </a:r>
            <a:r>
              <a:rPr lang="en-US">
                <a:solidFill>
                  <a:schemeClr val="dk1"/>
                </a:solidFill>
              </a:rPr>
              <a:t> gate entangles qubits, enabling complex multi-qubit operations.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Transition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the next slide, we’ll explore </a:t>
            </a:r>
            <a:r>
              <a:rPr b="1" lang="en-US">
                <a:solidFill>
                  <a:schemeClr val="dk1"/>
                </a:solidFill>
              </a:rPr>
              <a:t>why quantum gates and their operations can lead to quantum speedup</a:t>
            </a:r>
            <a:r>
              <a:rPr lang="en-US">
                <a:solidFill>
                  <a:schemeClr val="dk1"/>
                </a:solidFill>
              </a:rPr>
              <a:t> in AI tasks, particularly optimization and search algorithms.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96ea9030b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96ea9030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How Quantum Computing Enhances AI Tasks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1. Speeding Up Model Training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Current Challenge</a:t>
            </a:r>
            <a:r>
              <a:rPr lang="en-US">
                <a:solidFill>
                  <a:schemeClr val="dk1"/>
                </a:solidFill>
              </a:rPr>
              <a:t>: Classical AI models often require extensive </a:t>
            </a:r>
            <a:r>
              <a:rPr b="1" lang="en-US">
                <a:solidFill>
                  <a:schemeClr val="dk1"/>
                </a:solidFill>
              </a:rPr>
              <a:t>trial and error</a:t>
            </a:r>
            <a:r>
              <a:rPr lang="en-US">
                <a:solidFill>
                  <a:schemeClr val="dk1"/>
                </a:solidFill>
              </a:rPr>
              <a:t> to find the best parameters (hyperparameter tuning) and can take significant amounts of time to train, especially on large datasets.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algorithms like </a:t>
            </a:r>
            <a:r>
              <a:rPr b="1" lang="en-US">
                <a:solidFill>
                  <a:schemeClr val="dk1"/>
                </a:solidFill>
              </a:rPr>
              <a:t>Grover’s search</a:t>
            </a:r>
            <a:r>
              <a:rPr lang="en-US">
                <a:solidFill>
                  <a:schemeClr val="dk1"/>
                </a:solidFill>
              </a:rPr>
              <a:t> can explore large parameter spaces exponentially faster than classical search algorithms.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leverage </a:t>
            </a:r>
            <a:r>
              <a:rPr b="1" lang="en-US">
                <a:solidFill>
                  <a:schemeClr val="dk1"/>
                </a:solidFill>
              </a:rPr>
              <a:t>superposition</a:t>
            </a:r>
            <a:r>
              <a:rPr lang="en-US">
                <a:solidFill>
                  <a:schemeClr val="dk1"/>
                </a:solidFill>
              </a:rPr>
              <a:t> to evaluate multiple potential configurations simultaneously, speeding up the process of finding optimal solutions in model training.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Impact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could cut down the time needed for training </a:t>
            </a:r>
            <a:r>
              <a:rPr b="1" lang="en-US">
                <a:solidFill>
                  <a:schemeClr val="dk1"/>
                </a:solidFill>
              </a:rPr>
              <a:t>deep learning models</a:t>
            </a:r>
            <a:r>
              <a:rPr lang="en-US">
                <a:solidFill>
                  <a:schemeClr val="dk1"/>
                </a:solidFill>
              </a:rPr>
              <a:t> from days or weeks to </a:t>
            </a:r>
            <a:r>
              <a:rPr b="1" lang="en-US">
                <a:solidFill>
                  <a:schemeClr val="dk1"/>
                </a:solidFill>
              </a:rPr>
              <a:t>hours or minutes</a:t>
            </a:r>
            <a:r>
              <a:rPr lang="en-US">
                <a:solidFill>
                  <a:schemeClr val="dk1"/>
                </a:solidFill>
              </a:rPr>
              <a:t>, especially for complex tasks like natural language processing (NLP) and image recognition.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2. Solving Complex Optimization Problems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Current Challenge</a:t>
            </a:r>
            <a:r>
              <a:rPr lang="en-US">
                <a:solidFill>
                  <a:schemeClr val="dk1"/>
                </a:solidFill>
              </a:rPr>
              <a:t>: Many AI applications, such as resource allocation, route planning, and decision-making, involve </a:t>
            </a:r>
            <a:r>
              <a:rPr b="1" lang="en-US">
                <a:solidFill>
                  <a:schemeClr val="dk1"/>
                </a:solidFill>
              </a:rPr>
              <a:t>combinatorial optimization problems</a:t>
            </a:r>
            <a:r>
              <a:rPr lang="en-US">
                <a:solidFill>
                  <a:schemeClr val="dk1"/>
                </a:solidFill>
              </a:rPr>
              <a:t>, which are notoriously difficult for classical computers.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algorithms, such as the </a:t>
            </a:r>
            <a:r>
              <a:rPr b="1" lang="en-US">
                <a:solidFill>
                  <a:schemeClr val="dk1"/>
                </a:solidFill>
              </a:rPr>
              <a:t>Quantum Approximate Optimization Algorithm (QAOA)</a:t>
            </a:r>
            <a:r>
              <a:rPr lang="en-US">
                <a:solidFill>
                  <a:schemeClr val="dk1"/>
                </a:solidFill>
              </a:rPr>
              <a:t>, are specifically designed to solve these complex problems much faster than classical algorithms.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efficiently explore large, combinatorial search spaces by using quantum parallelism to evaluate multiple solutions at once.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Impact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AI applications in fields like </a:t>
            </a:r>
            <a:r>
              <a:rPr b="1" lang="en-US">
                <a:solidFill>
                  <a:schemeClr val="dk1"/>
                </a:solidFill>
              </a:rPr>
              <a:t>supply chain optimization</a:t>
            </a:r>
            <a:r>
              <a:rPr lang="en-US">
                <a:solidFill>
                  <a:schemeClr val="dk1"/>
                </a:solidFill>
              </a:rPr>
              <a:t>, </a:t>
            </a:r>
            <a:r>
              <a:rPr b="1" lang="en-US">
                <a:solidFill>
                  <a:schemeClr val="dk1"/>
                </a:solidFill>
              </a:rPr>
              <a:t>financial portfolio management</a:t>
            </a:r>
            <a:r>
              <a:rPr lang="en-US">
                <a:solidFill>
                  <a:schemeClr val="dk1"/>
                </a:solidFill>
              </a:rPr>
              <a:t>, and </a:t>
            </a:r>
            <a:r>
              <a:rPr b="1" lang="en-US">
                <a:solidFill>
                  <a:schemeClr val="dk1"/>
                </a:solidFill>
              </a:rPr>
              <a:t>autonomous systems</a:t>
            </a:r>
            <a:r>
              <a:rPr lang="en-US">
                <a:solidFill>
                  <a:schemeClr val="dk1"/>
                </a:solidFill>
              </a:rPr>
              <a:t> could see exponential improvements in decision-making speed and accuracy.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3. Tackling High-Dimensional Data</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Current Challenge</a:t>
            </a:r>
            <a:r>
              <a:rPr lang="en-US">
                <a:solidFill>
                  <a:schemeClr val="dk1"/>
                </a:solidFill>
              </a:rPr>
              <a:t>: Classical AI systems struggle with high-dimensional data because it is computationally expensive to process and often leads to </a:t>
            </a:r>
            <a:r>
              <a:rPr b="1" lang="en-US">
                <a:solidFill>
                  <a:schemeClr val="dk1"/>
                </a:solidFill>
              </a:rPr>
              <a:t>overfitting</a:t>
            </a:r>
            <a:r>
              <a:rPr lang="en-US">
                <a:solidFill>
                  <a:schemeClr val="dk1"/>
                </a:solidFill>
              </a:rPr>
              <a:t> or </a:t>
            </a:r>
            <a:r>
              <a:rPr b="1" lang="en-US">
                <a:solidFill>
                  <a:schemeClr val="dk1"/>
                </a:solidFill>
              </a:rPr>
              <a:t>underfitting</a:t>
            </a:r>
            <a:r>
              <a:rPr lang="en-US">
                <a:solidFill>
                  <a:schemeClr val="dk1"/>
                </a:solidFill>
              </a:rPr>
              <a:t> in models.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process </a:t>
            </a:r>
            <a:r>
              <a:rPr b="1" lang="en-US">
                <a:solidFill>
                  <a:schemeClr val="dk1"/>
                </a:solidFill>
              </a:rPr>
              <a:t>high-dimensional data</a:t>
            </a:r>
            <a:r>
              <a:rPr lang="en-US">
                <a:solidFill>
                  <a:schemeClr val="dk1"/>
                </a:solidFill>
              </a:rPr>
              <a:t> more efficiently by leveraging </a:t>
            </a:r>
            <a:r>
              <a:rPr b="1" lang="en-US">
                <a:solidFill>
                  <a:schemeClr val="dk1"/>
                </a:solidFill>
              </a:rPr>
              <a:t>quantum entanglement</a:t>
            </a:r>
            <a:r>
              <a:rPr lang="en-US">
                <a:solidFill>
                  <a:schemeClr val="dk1"/>
                </a:solidFill>
              </a:rPr>
              <a:t> and </a:t>
            </a:r>
            <a:r>
              <a:rPr b="1" lang="en-US">
                <a:solidFill>
                  <a:schemeClr val="dk1"/>
                </a:solidFill>
              </a:rPr>
              <a:t>superposition</a:t>
            </a:r>
            <a:r>
              <a:rPr lang="en-US">
                <a:solidFill>
                  <a:schemeClr val="dk1"/>
                </a:solidFill>
              </a:rPr>
              <a:t>, which allows them to capture correlations in data that classical systems might miss.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a:t>
            </a:r>
            <a:r>
              <a:rPr b="1" lang="en-US">
                <a:solidFill>
                  <a:schemeClr val="dk1"/>
                </a:solidFill>
              </a:rPr>
              <a:t>kernel methods</a:t>
            </a:r>
            <a:r>
              <a:rPr lang="en-US">
                <a:solidFill>
                  <a:schemeClr val="dk1"/>
                </a:solidFill>
              </a:rPr>
              <a:t> are being developed to process high-dimensional data spaces and can outperform classical kernel-based learning techniques.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Impact</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This is especially useful in fields like </a:t>
            </a:r>
            <a:r>
              <a:rPr b="1" lang="en-US">
                <a:solidFill>
                  <a:schemeClr val="dk1"/>
                </a:solidFill>
              </a:rPr>
              <a:t>drug discovery</a:t>
            </a:r>
            <a:r>
              <a:rPr lang="en-US">
                <a:solidFill>
                  <a:schemeClr val="dk1"/>
                </a:solidFill>
              </a:rPr>
              <a:t>, where data often comes in the form of complex molecular interactions or high-dimensional gene expression datasets, which classical systems find difficult to analyze.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Potential Use Cases for Quantum AI</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1. Drug Discovery</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Drug discovery involves searching through massive chemical spaces to find effective treatments, a process that is time-consuming and expensive.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Impact</a:t>
            </a:r>
            <a:r>
              <a:rPr lang="en-US">
                <a:solidFill>
                  <a:schemeClr val="dk1"/>
                </a:solidFill>
              </a:rPr>
              <a:t>: Quantum computers can model molecular interactions far more accurately and efficiently than classical computers, accelerating the discovery of new drugs and reducing the time to market.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2. Natural Language Processing (NLP)</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Current NLP models, like GPT or BERT, require vast computational resources to train and fine-tune.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Impact</a:t>
            </a:r>
            <a:r>
              <a:rPr lang="en-US">
                <a:solidFill>
                  <a:schemeClr val="dk1"/>
                </a:solidFill>
              </a:rPr>
              <a:t>: By using quantum-enhanced algorithms, NLP systems could explore larger context windows and more complex linguistic patterns, improving language understanding and reducing the cost of training large models.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3. Financial Modeling &amp; Risk Analysis</a:t>
            </a:r>
            <a:r>
              <a:rPr lang="en-US">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Classical algorithms struggle with accurately modeling complex financial systems, especially when there is a lot of uncertainty or interdependence between variables.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Impact</a:t>
            </a:r>
            <a:r>
              <a:rPr lang="en-US">
                <a:solidFill>
                  <a:schemeClr val="dk1"/>
                </a:solidFill>
              </a:rPr>
              <a:t>: Quantum computers could provide better predictions for financial markets by using quantum algorithms to model uncertainty and optimize portfolios more effectively.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Why Quantum AI Now?</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Technological Progress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We’re in the early stages of quantum computing, but recent breakthroughs in </a:t>
            </a:r>
            <a:r>
              <a:rPr b="1" lang="en-US">
                <a:solidFill>
                  <a:schemeClr val="dk1"/>
                </a:solidFill>
              </a:rPr>
              <a:t>quantum hardware</a:t>
            </a:r>
            <a:r>
              <a:rPr lang="en-US">
                <a:solidFill>
                  <a:schemeClr val="dk1"/>
                </a:solidFill>
              </a:rPr>
              <a:t> and </a:t>
            </a:r>
            <a:r>
              <a:rPr b="1" lang="en-US">
                <a:solidFill>
                  <a:schemeClr val="dk1"/>
                </a:solidFill>
              </a:rPr>
              <a:t>algorithms</a:t>
            </a:r>
            <a:r>
              <a:rPr lang="en-US">
                <a:solidFill>
                  <a:schemeClr val="dk1"/>
                </a:solidFill>
              </a:rPr>
              <a:t> are bringing us closer to practical quantum applications in AI.</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Major tech companies like </a:t>
            </a:r>
            <a:r>
              <a:rPr b="1" lang="en-US">
                <a:solidFill>
                  <a:schemeClr val="dk1"/>
                </a:solidFill>
              </a:rPr>
              <a:t>Google</a:t>
            </a:r>
            <a:r>
              <a:rPr lang="en-US">
                <a:solidFill>
                  <a:schemeClr val="dk1"/>
                </a:solidFill>
              </a:rPr>
              <a:t>, </a:t>
            </a:r>
            <a:r>
              <a:rPr b="1" lang="en-US">
                <a:solidFill>
                  <a:schemeClr val="dk1"/>
                </a:solidFill>
              </a:rPr>
              <a:t>IBM</a:t>
            </a:r>
            <a:r>
              <a:rPr lang="en-US">
                <a:solidFill>
                  <a:schemeClr val="dk1"/>
                </a:solidFill>
              </a:rPr>
              <a:t>, and </a:t>
            </a:r>
            <a:r>
              <a:rPr b="1" lang="en-US">
                <a:solidFill>
                  <a:schemeClr val="dk1"/>
                </a:solidFill>
              </a:rPr>
              <a:t>Microsoft</a:t>
            </a:r>
            <a:r>
              <a:rPr lang="en-US">
                <a:solidFill>
                  <a:schemeClr val="dk1"/>
                </a:solidFill>
              </a:rPr>
              <a:t> are investing heavily in quantum AI research, with the goal of achieving </a:t>
            </a:r>
            <a:r>
              <a:rPr b="1" lang="en-US">
                <a:solidFill>
                  <a:schemeClr val="dk1"/>
                </a:solidFill>
              </a:rPr>
              <a:t>quantum advantage</a:t>
            </a:r>
            <a:r>
              <a:rPr lang="en-US">
                <a:solidFill>
                  <a:schemeClr val="dk1"/>
                </a:solidFill>
              </a:rPr>
              <a:t> in AI within the next decade.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Supremacy and NISQ</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While we’re still in the </a:t>
            </a:r>
            <a:r>
              <a:rPr b="1" lang="en-US">
                <a:solidFill>
                  <a:schemeClr val="dk1"/>
                </a:solidFill>
              </a:rPr>
              <a:t>Noisy Intermediate Scale Quantum (NISQ)</a:t>
            </a:r>
            <a:r>
              <a:rPr lang="en-US">
                <a:solidFill>
                  <a:schemeClr val="dk1"/>
                </a:solidFill>
              </a:rPr>
              <a:t> era, meaning quantum computers are not yet powerful enough to solve all problems, significant progress is being made.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In the near term, </a:t>
            </a:r>
            <a:r>
              <a:rPr b="1" lang="en-US">
                <a:solidFill>
                  <a:schemeClr val="dk1"/>
                </a:solidFill>
              </a:rPr>
              <a:t>hybrid quantum-classical</a:t>
            </a:r>
            <a:r>
              <a:rPr lang="en-US">
                <a:solidFill>
                  <a:schemeClr val="dk1"/>
                </a:solidFill>
              </a:rPr>
              <a:t> systems could deliver performance improvements in AI tasks by combining the strengths of both classical and quantum systems.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Whet the Appetite: What's Next in Quantum AI?</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Ongoing Research</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Cutting-edge work is focused on developing </a:t>
            </a:r>
            <a:r>
              <a:rPr b="1" lang="en-US">
                <a:solidFill>
                  <a:schemeClr val="dk1"/>
                </a:solidFill>
              </a:rPr>
              <a:t>quantum neural networks (QNNs)</a:t>
            </a:r>
            <a:r>
              <a:rPr lang="en-US">
                <a:solidFill>
                  <a:schemeClr val="dk1"/>
                </a:solidFill>
              </a:rPr>
              <a:t> and </a:t>
            </a:r>
            <a:r>
              <a:rPr b="1" lang="en-US">
                <a:solidFill>
                  <a:schemeClr val="dk1"/>
                </a:solidFill>
              </a:rPr>
              <a:t>quantum machine learning algorithms</a:t>
            </a:r>
            <a:r>
              <a:rPr lang="en-US">
                <a:solidFill>
                  <a:schemeClr val="dk1"/>
                </a:solidFill>
              </a:rPr>
              <a:t> that can outperform classical neural networks in specific tasks.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Exciting research into </a:t>
            </a:r>
            <a:r>
              <a:rPr b="1" lang="en-US">
                <a:solidFill>
                  <a:schemeClr val="dk1"/>
                </a:solidFill>
              </a:rPr>
              <a:t>quantum graph neural networks (QGNNs)</a:t>
            </a:r>
            <a:r>
              <a:rPr lang="en-US">
                <a:solidFill>
                  <a:schemeClr val="dk1"/>
                </a:solidFill>
              </a:rPr>
              <a:t> promises to revolutionize how we process and analyze graph-structured data, a key aspect of many AI applications today.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Future Horizons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Quantum AI</a:t>
            </a:r>
            <a:r>
              <a:rPr lang="en-US">
                <a:solidFill>
                  <a:schemeClr val="dk1"/>
                </a:solidFill>
              </a:rPr>
              <a:t> could redefine industries like healthcare, finance, and autonomous systems.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potential for faster, more accurate decision-making and problem-solving opens the door to </a:t>
            </a:r>
            <a:r>
              <a:rPr b="1" lang="en-US">
                <a:solidFill>
                  <a:schemeClr val="dk1"/>
                </a:solidFill>
              </a:rPr>
              <a:t>new AI capabilities</a:t>
            </a:r>
            <a:r>
              <a:rPr lang="en-US">
                <a:solidFill>
                  <a:schemeClr val="dk1"/>
                </a:solidFill>
              </a:rPr>
              <a:t> that were previously out of reach for classical computers.</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1. Quantum Machine Learning (QML) for Pattern Recognition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AI systems need to recognize patterns in massive datasets—common in fields like </a:t>
            </a:r>
            <a:r>
              <a:rPr b="1" lang="en-US">
                <a:solidFill>
                  <a:schemeClr val="dk1"/>
                </a:solidFill>
              </a:rPr>
              <a:t>image recognition</a:t>
            </a:r>
            <a:r>
              <a:rPr lang="en-US">
                <a:solidFill>
                  <a:schemeClr val="dk1"/>
                </a:solidFill>
              </a:rPr>
              <a:t>, </a:t>
            </a:r>
            <a:r>
              <a:rPr b="1" lang="en-US">
                <a:solidFill>
                  <a:schemeClr val="dk1"/>
                </a:solidFill>
              </a:rPr>
              <a:t>speech processing</a:t>
            </a:r>
            <a:r>
              <a:rPr lang="en-US">
                <a:solidFill>
                  <a:schemeClr val="dk1"/>
                </a:solidFill>
              </a:rPr>
              <a:t>, and </a:t>
            </a:r>
            <a:r>
              <a:rPr b="1" lang="en-US">
                <a:solidFill>
                  <a:schemeClr val="dk1"/>
                </a:solidFill>
              </a:rPr>
              <a:t>recommendation systems</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machine learning (QML) algorithms, such as the </a:t>
            </a:r>
            <a:r>
              <a:rPr b="1" lang="en-US">
                <a:solidFill>
                  <a:schemeClr val="dk1"/>
                </a:solidFill>
              </a:rPr>
              <a:t>Quantum Support Vector Machine (QSVM)</a:t>
            </a:r>
            <a:r>
              <a:rPr lang="en-US">
                <a:solidFill>
                  <a:schemeClr val="dk1"/>
                </a:solidFill>
              </a:rPr>
              <a:t>, are being developed to handle pattern recognition more efficiently.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leverage </a:t>
            </a:r>
            <a:r>
              <a:rPr b="1" lang="en-US">
                <a:solidFill>
                  <a:schemeClr val="dk1"/>
                </a:solidFill>
              </a:rPr>
              <a:t>quantum kernels</a:t>
            </a:r>
            <a:r>
              <a:rPr lang="en-US">
                <a:solidFill>
                  <a:schemeClr val="dk1"/>
                </a:solidFill>
              </a:rPr>
              <a:t> to process high-dimensional data more effectively than classical systems.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Companies like </a:t>
            </a:r>
            <a:r>
              <a:rPr b="1" lang="en-US">
                <a:solidFill>
                  <a:schemeClr val="dk1"/>
                </a:solidFill>
              </a:rPr>
              <a:t>D-Wave</a:t>
            </a:r>
            <a:r>
              <a:rPr lang="en-US">
                <a:solidFill>
                  <a:schemeClr val="dk1"/>
                </a:solidFill>
              </a:rPr>
              <a:t> are using quantum-inspired algorithms to enhance </a:t>
            </a:r>
            <a:r>
              <a:rPr b="1" lang="en-US">
                <a:solidFill>
                  <a:schemeClr val="dk1"/>
                </a:solidFill>
              </a:rPr>
              <a:t>image recognition systems</a:t>
            </a:r>
            <a:r>
              <a:rPr lang="en-US">
                <a:solidFill>
                  <a:schemeClr val="dk1"/>
                </a:solidFill>
              </a:rPr>
              <a:t> and detect anomalies in large datasets.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A startup, </a:t>
            </a:r>
            <a:r>
              <a:rPr b="1" lang="en-US">
                <a:solidFill>
                  <a:schemeClr val="dk1"/>
                </a:solidFill>
              </a:rPr>
              <a:t>1QBit</a:t>
            </a:r>
            <a:r>
              <a:rPr lang="en-US">
                <a:solidFill>
                  <a:schemeClr val="dk1"/>
                </a:solidFill>
              </a:rPr>
              <a:t>, works with quantum-inspired approaches for </a:t>
            </a:r>
            <a:r>
              <a:rPr b="1" lang="en-US">
                <a:solidFill>
                  <a:schemeClr val="dk1"/>
                </a:solidFill>
              </a:rPr>
              <a:t>portfolio optimization</a:t>
            </a:r>
            <a:r>
              <a:rPr lang="en-US">
                <a:solidFill>
                  <a:schemeClr val="dk1"/>
                </a:solidFill>
              </a:rPr>
              <a:t> and </a:t>
            </a:r>
            <a:r>
              <a:rPr b="1" lang="en-US">
                <a:solidFill>
                  <a:schemeClr val="dk1"/>
                </a:solidFill>
              </a:rPr>
              <a:t>pattern recognition</a:t>
            </a:r>
            <a:r>
              <a:rPr lang="en-US">
                <a:solidFill>
                  <a:schemeClr val="dk1"/>
                </a:solidFill>
              </a:rPr>
              <a:t> in finance, demonstrating the commercial viability of QML even with today’s limited quantum resources.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2. Optimization Problems in Supply Chains and Logistics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Many AI tasks, especially in </a:t>
            </a:r>
            <a:r>
              <a:rPr b="1" lang="en-US">
                <a:solidFill>
                  <a:schemeClr val="dk1"/>
                </a:solidFill>
              </a:rPr>
              <a:t>supply chain management</a:t>
            </a:r>
            <a:r>
              <a:rPr lang="en-US">
                <a:solidFill>
                  <a:schemeClr val="dk1"/>
                </a:solidFill>
              </a:rPr>
              <a:t> and </a:t>
            </a:r>
            <a:r>
              <a:rPr b="1" lang="en-US">
                <a:solidFill>
                  <a:schemeClr val="dk1"/>
                </a:solidFill>
              </a:rPr>
              <a:t>logistics</a:t>
            </a:r>
            <a:r>
              <a:rPr lang="en-US">
                <a:solidFill>
                  <a:schemeClr val="dk1"/>
                </a:solidFill>
              </a:rPr>
              <a:t>, involve solving complex </a:t>
            </a:r>
            <a:r>
              <a:rPr b="1" lang="en-US">
                <a:solidFill>
                  <a:schemeClr val="dk1"/>
                </a:solidFill>
              </a:rPr>
              <a:t>optimization problems</a:t>
            </a:r>
            <a:r>
              <a:rPr lang="en-US">
                <a:solidFill>
                  <a:schemeClr val="dk1"/>
                </a:solidFill>
              </a:rPr>
              <a:t>, such as </a:t>
            </a:r>
            <a:r>
              <a:rPr b="1" lang="en-US">
                <a:solidFill>
                  <a:schemeClr val="dk1"/>
                </a:solidFill>
              </a:rPr>
              <a:t>route planning</a:t>
            </a:r>
            <a:r>
              <a:rPr lang="en-US">
                <a:solidFill>
                  <a:schemeClr val="dk1"/>
                </a:solidFill>
              </a:rPr>
              <a:t> and </a:t>
            </a:r>
            <a:r>
              <a:rPr b="1" lang="en-US">
                <a:solidFill>
                  <a:schemeClr val="dk1"/>
                </a:solidFill>
              </a:rPr>
              <a:t>resource allocation</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algorithms like the </a:t>
            </a:r>
            <a:r>
              <a:rPr b="1" lang="en-US">
                <a:solidFill>
                  <a:schemeClr val="dk1"/>
                </a:solidFill>
              </a:rPr>
              <a:t>Quantum Approximate Optimization Algorithm (QAOA)</a:t>
            </a:r>
            <a:r>
              <a:rPr lang="en-US">
                <a:solidFill>
                  <a:schemeClr val="dk1"/>
                </a:solidFill>
              </a:rPr>
              <a:t> offer more efficient solutions to combinatorial optimization problems.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systems can explore vast solution spaces faster than classical methods, making them ideal for </a:t>
            </a:r>
            <a:r>
              <a:rPr b="1" lang="en-US">
                <a:solidFill>
                  <a:schemeClr val="dk1"/>
                </a:solidFill>
              </a:rPr>
              <a:t>logistics optimization</a:t>
            </a:r>
            <a:r>
              <a:rPr lang="en-US">
                <a:solidFill>
                  <a:schemeClr val="dk1"/>
                </a:solidFill>
              </a:rPr>
              <a:t> and </a:t>
            </a:r>
            <a:r>
              <a:rPr b="1" lang="en-US">
                <a:solidFill>
                  <a:schemeClr val="dk1"/>
                </a:solidFill>
              </a:rPr>
              <a:t>inventory management</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Volkswagen</a:t>
            </a:r>
            <a:r>
              <a:rPr lang="en-US">
                <a:solidFill>
                  <a:schemeClr val="dk1"/>
                </a:solidFill>
              </a:rPr>
              <a:t> and </a:t>
            </a:r>
            <a:r>
              <a:rPr b="1" lang="en-US">
                <a:solidFill>
                  <a:schemeClr val="dk1"/>
                </a:solidFill>
              </a:rPr>
              <a:t>DHL</a:t>
            </a:r>
            <a:r>
              <a:rPr lang="en-US">
                <a:solidFill>
                  <a:schemeClr val="dk1"/>
                </a:solidFill>
              </a:rPr>
              <a:t> are exploring quantum computing for optimizing </a:t>
            </a:r>
            <a:r>
              <a:rPr b="1" lang="en-US">
                <a:solidFill>
                  <a:schemeClr val="dk1"/>
                </a:solidFill>
              </a:rPr>
              <a:t>traffic flow</a:t>
            </a:r>
            <a:r>
              <a:rPr lang="en-US">
                <a:solidFill>
                  <a:schemeClr val="dk1"/>
                </a:solidFill>
              </a:rPr>
              <a:t> in large cities and </a:t>
            </a:r>
            <a:r>
              <a:rPr b="1" lang="en-US">
                <a:solidFill>
                  <a:schemeClr val="dk1"/>
                </a:solidFill>
              </a:rPr>
              <a:t>logistics networks</a:t>
            </a:r>
            <a:r>
              <a:rPr lang="en-US">
                <a:solidFill>
                  <a:schemeClr val="dk1"/>
                </a:solidFill>
              </a:rPr>
              <a:t>, aiming to improve efficiency and reduce operational costs.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Volkswagen is using </a:t>
            </a:r>
            <a:r>
              <a:rPr b="1" lang="en-US">
                <a:solidFill>
                  <a:schemeClr val="dk1"/>
                </a:solidFill>
              </a:rPr>
              <a:t>D-Wave’s quantum annealer</a:t>
            </a:r>
            <a:r>
              <a:rPr lang="en-US">
                <a:solidFill>
                  <a:schemeClr val="dk1"/>
                </a:solidFill>
              </a:rPr>
              <a:t> to optimize traffic patterns in urban environments, reducing congestion and improving the efficiency of public transportation systems in Lisbon and Beijing.</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3. Drug Discovery and Healthcare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Drug discovery involves searching through large chemical spaces to identify compounds with potential therapeutic effects, which is computationally expensive and time-consuming.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a:t>
            </a:r>
            <a:r>
              <a:rPr b="1" lang="en-US">
                <a:solidFill>
                  <a:schemeClr val="dk1"/>
                </a:solidFill>
              </a:rPr>
              <a:t>simulate molecular interactions</a:t>
            </a:r>
            <a:r>
              <a:rPr lang="en-US">
                <a:solidFill>
                  <a:schemeClr val="dk1"/>
                </a:solidFill>
              </a:rPr>
              <a:t> far more accurately than classical systems by modeling </a:t>
            </a:r>
            <a:r>
              <a:rPr b="1" lang="en-US">
                <a:solidFill>
                  <a:schemeClr val="dk1"/>
                </a:solidFill>
              </a:rPr>
              <a:t>quantum mechanical interactions</a:t>
            </a:r>
            <a:r>
              <a:rPr lang="en-US">
                <a:solidFill>
                  <a:schemeClr val="dk1"/>
                </a:solidFill>
              </a:rPr>
              <a:t> directly.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Quantum chemistry algorithms</a:t>
            </a:r>
            <a:r>
              <a:rPr lang="en-US">
                <a:solidFill>
                  <a:schemeClr val="dk1"/>
                </a:solidFill>
              </a:rPr>
              <a:t>, like the </a:t>
            </a:r>
            <a:r>
              <a:rPr b="1" lang="en-US">
                <a:solidFill>
                  <a:schemeClr val="dk1"/>
                </a:solidFill>
              </a:rPr>
              <a:t>Variational Quantum Eigensolver (VQE)</a:t>
            </a:r>
            <a:r>
              <a:rPr lang="en-US">
                <a:solidFill>
                  <a:schemeClr val="dk1"/>
                </a:solidFill>
              </a:rPr>
              <a:t>, can predict molecular properties and binding affinities, helping accelerate drug discovery.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Biotech companies</a:t>
            </a:r>
            <a:r>
              <a:rPr lang="en-US">
                <a:solidFill>
                  <a:schemeClr val="dk1"/>
                </a:solidFill>
              </a:rPr>
              <a:t> like </a:t>
            </a:r>
            <a:r>
              <a:rPr b="1" lang="en-US">
                <a:solidFill>
                  <a:schemeClr val="dk1"/>
                </a:solidFill>
              </a:rPr>
              <a:t>ProteinQure</a:t>
            </a:r>
            <a:r>
              <a:rPr lang="en-US">
                <a:solidFill>
                  <a:schemeClr val="dk1"/>
                </a:solidFill>
              </a:rPr>
              <a:t> and </a:t>
            </a:r>
            <a:r>
              <a:rPr b="1" lang="en-US">
                <a:solidFill>
                  <a:schemeClr val="dk1"/>
                </a:solidFill>
              </a:rPr>
              <a:t>Cambridge Quantum Computing (CQC)</a:t>
            </a:r>
            <a:r>
              <a:rPr lang="en-US">
                <a:solidFill>
                  <a:schemeClr val="dk1"/>
                </a:solidFill>
              </a:rPr>
              <a:t> are using quantum algorithms for drug discovery, especially for designing novel proteins and molecular compounds.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Bayer</a:t>
            </a:r>
            <a:r>
              <a:rPr lang="en-US">
                <a:solidFill>
                  <a:schemeClr val="dk1"/>
                </a:solidFill>
              </a:rPr>
              <a:t> and </a:t>
            </a:r>
            <a:r>
              <a:rPr b="1" lang="en-US">
                <a:solidFill>
                  <a:schemeClr val="dk1"/>
                </a:solidFill>
              </a:rPr>
              <a:t>Google</a:t>
            </a:r>
            <a:r>
              <a:rPr lang="en-US">
                <a:solidFill>
                  <a:schemeClr val="dk1"/>
                </a:solidFill>
              </a:rPr>
              <a:t> are partnering to apply quantum algorithms to </a:t>
            </a:r>
            <a:r>
              <a:rPr b="1" lang="en-US">
                <a:solidFill>
                  <a:schemeClr val="dk1"/>
                </a:solidFill>
              </a:rPr>
              <a:t>molecular simulations</a:t>
            </a:r>
            <a:r>
              <a:rPr lang="en-US">
                <a:solidFill>
                  <a:schemeClr val="dk1"/>
                </a:solidFill>
              </a:rPr>
              <a:t> for drug discovery, aiming to reduce the time and cost of bringing new drugs to market.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4. Financial Services: Portfolio Optimization and Risk Analysis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Financial models often need to handle a large number of variables with significant interdependencies, making it difficult to optimize portfolios or assess risk accurately.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computers can efficiently solve </a:t>
            </a:r>
            <a:r>
              <a:rPr b="1" lang="en-US">
                <a:solidFill>
                  <a:schemeClr val="dk1"/>
                </a:solidFill>
              </a:rPr>
              <a:t>portfolio optimization problems</a:t>
            </a:r>
            <a:r>
              <a:rPr lang="en-US">
                <a:solidFill>
                  <a:schemeClr val="dk1"/>
                </a:solidFill>
              </a:rPr>
              <a:t> by leveraging quantum algorithms to search vast solution spaces for </a:t>
            </a:r>
            <a:r>
              <a:rPr b="1" lang="en-US">
                <a:solidFill>
                  <a:schemeClr val="dk1"/>
                </a:solidFill>
              </a:rPr>
              <a:t>optimal asset allocations</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Quantum Monte Carlo algorithms</a:t>
            </a:r>
            <a:r>
              <a:rPr lang="en-US">
                <a:solidFill>
                  <a:schemeClr val="dk1"/>
                </a:solidFill>
              </a:rPr>
              <a:t> are also being developed to improve </a:t>
            </a:r>
            <a:r>
              <a:rPr b="1" lang="en-US">
                <a:solidFill>
                  <a:schemeClr val="dk1"/>
                </a:solidFill>
              </a:rPr>
              <a:t>risk assessment</a:t>
            </a:r>
            <a:r>
              <a:rPr lang="en-US">
                <a:solidFill>
                  <a:schemeClr val="dk1"/>
                </a:solidFill>
              </a:rPr>
              <a:t> by providing more accurate predictions based on quantum probabilistic models.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Goldman Sachs</a:t>
            </a:r>
            <a:r>
              <a:rPr lang="en-US">
                <a:solidFill>
                  <a:schemeClr val="dk1"/>
                </a:solidFill>
              </a:rPr>
              <a:t> and </a:t>
            </a:r>
            <a:r>
              <a:rPr b="1" lang="en-US">
                <a:solidFill>
                  <a:schemeClr val="dk1"/>
                </a:solidFill>
              </a:rPr>
              <a:t>JPMorgan</a:t>
            </a:r>
            <a:r>
              <a:rPr lang="en-US">
                <a:solidFill>
                  <a:schemeClr val="dk1"/>
                </a:solidFill>
              </a:rPr>
              <a:t> are experimenting with quantum algorithms to enhance portfolio management and risk analysis models.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JPMorgan</a:t>
            </a:r>
            <a:r>
              <a:rPr lang="en-US">
                <a:solidFill>
                  <a:schemeClr val="dk1"/>
                </a:solidFill>
              </a:rPr>
              <a:t> has partnered with IBM to explore how quantum computers can improve the efficiency of </a:t>
            </a:r>
            <a:r>
              <a:rPr b="1" lang="en-US">
                <a:solidFill>
                  <a:schemeClr val="dk1"/>
                </a:solidFill>
              </a:rPr>
              <a:t>Monte Carlo simulations</a:t>
            </a:r>
            <a:r>
              <a:rPr lang="en-US">
                <a:solidFill>
                  <a:schemeClr val="dk1"/>
                </a:solidFill>
              </a:rPr>
              <a:t> for risk modeling, potentially offering more accurate predictions in volatile markets.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5. Natural Language Processing (NLP) and Quantum NLP</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NLP tasks, such as </a:t>
            </a:r>
            <a:r>
              <a:rPr b="1" lang="en-US">
                <a:solidFill>
                  <a:schemeClr val="dk1"/>
                </a:solidFill>
              </a:rPr>
              <a:t>speech recognition</a:t>
            </a:r>
            <a:r>
              <a:rPr lang="en-US">
                <a:solidFill>
                  <a:schemeClr val="dk1"/>
                </a:solidFill>
              </a:rPr>
              <a:t>, </a:t>
            </a:r>
            <a:r>
              <a:rPr b="1" lang="en-US">
                <a:solidFill>
                  <a:schemeClr val="dk1"/>
                </a:solidFill>
              </a:rPr>
              <a:t>translation</a:t>
            </a:r>
            <a:r>
              <a:rPr lang="en-US">
                <a:solidFill>
                  <a:schemeClr val="dk1"/>
                </a:solidFill>
              </a:rPr>
              <a:t>, and </a:t>
            </a:r>
            <a:r>
              <a:rPr b="1" lang="en-US">
                <a:solidFill>
                  <a:schemeClr val="dk1"/>
                </a:solidFill>
              </a:rPr>
              <a:t>sentiment analysis</a:t>
            </a:r>
            <a:r>
              <a:rPr lang="en-US">
                <a:solidFill>
                  <a:schemeClr val="dk1"/>
                </a:solidFill>
              </a:rPr>
              <a:t>, involve processing and interpreting vast amounts of linguistic data, which is computationally intensive.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Researchers are exploring </a:t>
            </a:r>
            <a:r>
              <a:rPr b="1" lang="en-US">
                <a:solidFill>
                  <a:schemeClr val="dk1"/>
                </a:solidFill>
              </a:rPr>
              <a:t>quantum natural language processing (QNLP)</a:t>
            </a:r>
            <a:r>
              <a:rPr lang="en-US">
                <a:solidFill>
                  <a:schemeClr val="dk1"/>
                </a:solidFill>
              </a:rPr>
              <a:t>, using quantum circuits to represent and process linguistic information.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The inherent parallelism of quantum computing allows it to process complex patterns in language more efficiently than classical methods, particularly in </a:t>
            </a:r>
            <a:r>
              <a:rPr b="1" lang="en-US">
                <a:solidFill>
                  <a:schemeClr val="dk1"/>
                </a:solidFill>
              </a:rPr>
              <a:t>semantic analysis</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Cambridge Quantum Computing (CQC)</a:t>
            </a:r>
            <a:r>
              <a:rPr lang="en-US">
                <a:solidFill>
                  <a:schemeClr val="dk1"/>
                </a:solidFill>
              </a:rPr>
              <a:t> is developing </a:t>
            </a:r>
            <a:r>
              <a:rPr b="1" lang="en-US">
                <a:solidFill>
                  <a:schemeClr val="dk1"/>
                </a:solidFill>
              </a:rPr>
              <a:t>quantum-enhanced NLP algorithms</a:t>
            </a:r>
            <a:r>
              <a:rPr lang="en-US">
                <a:solidFill>
                  <a:schemeClr val="dk1"/>
                </a:solidFill>
              </a:rPr>
              <a:t>, which could lead to improvements in AI’s ability to understand and generate natural language.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CQC has developed a framework for </a:t>
            </a:r>
            <a:r>
              <a:rPr b="1" lang="en-US">
                <a:solidFill>
                  <a:schemeClr val="dk1"/>
                </a:solidFill>
              </a:rPr>
              <a:t>quantum natural language processing</a:t>
            </a:r>
            <a:r>
              <a:rPr lang="en-US">
                <a:solidFill>
                  <a:schemeClr val="dk1"/>
                </a:solidFill>
              </a:rPr>
              <a:t>, aiming to bring quantum computing into mainstream NLP tasks like </a:t>
            </a:r>
            <a:r>
              <a:rPr b="1" lang="en-US">
                <a:solidFill>
                  <a:schemeClr val="dk1"/>
                </a:solidFill>
              </a:rPr>
              <a:t>machine translation</a:t>
            </a:r>
            <a:r>
              <a:rPr lang="en-US">
                <a:solidFill>
                  <a:schemeClr val="dk1"/>
                </a:solidFill>
              </a:rPr>
              <a:t> and </a:t>
            </a:r>
            <a:r>
              <a:rPr b="1" lang="en-US">
                <a:solidFill>
                  <a:schemeClr val="dk1"/>
                </a:solidFill>
              </a:rPr>
              <a:t>question answering systems</a:t>
            </a:r>
            <a:r>
              <a:rPr lang="en-US">
                <a:solidFill>
                  <a:schemeClr val="dk1"/>
                </a:solidFill>
              </a:rPr>
              <a: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US" sz="1300">
                <a:solidFill>
                  <a:schemeClr val="dk1"/>
                </a:solidFill>
              </a:rPr>
              <a:t>6. Quantum-Enhanced AI for Cybersecurity</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a:solidFill>
                  <a:schemeClr val="dk1"/>
                </a:solidFill>
              </a:rPr>
              <a:t>Problem</a:t>
            </a:r>
            <a:r>
              <a:rPr lang="en-US">
                <a:solidFill>
                  <a:schemeClr val="dk1"/>
                </a:solidFill>
              </a:rPr>
              <a:t>: As data becomes more valuable and attacks more sophisticated, ensuring secure encryption and data protection becomes a critical AI task in </a:t>
            </a:r>
            <a:r>
              <a:rPr b="1" lang="en-US">
                <a:solidFill>
                  <a:schemeClr val="dk1"/>
                </a:solidFill>
              </a:rPr>
              <a:t>cybersecurity</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Quantum Solution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Quantum algorithms can improve AI models used in </a:t>
            </a:r>
            <a:r>
              <a:rPr b="1" lang="en-US">
                <a:solidFill>
                  <a:schemeClr val="dk1"/>
                </a:solidFill>
              </a:rPr>
              <a:t>intrusion detection</a:t>
            </a:r>
            <a:r>
              <a:rPr lang="en-US">
                <a:solidFill>
                  <a:schemeClr val="dk1"/>
                </a:solidFill>
              </a:rPr>
              <a:t>, </a:t>
            </a:r>
            <a:r>
              <a:rPr b="1" lang="en-US">
                <a:solidFill>
                  <a:schemeClr val="dk1"/>
                </a:solidFill>
              </a:rPr>
              <a:t>threat analysis</a:t>
            </a:r>
            <a:r>
              <a:rPr lang="en-US">
                <a:solidFill>
                  <a:schemeClr val="dk1"/>
                </a:solidFill>
              </a:rPr>
              <a:t>, and </a:t>
            </a:r>
            <a:r>
              <a:rPr b="1" lang="en-US">
                <a:solidFill>
                  <a:schemeClr val="dk1"/>
                </a:solidFill>
              </a:rPr>
              <a:t>encryption</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Quantum key distribution (QKD)</a:t>
            </a:r>
            <a:r>
              <a:rPr lang="en-US">
                <a:solidFill>
                  <a:schemeClr val="dk1"/>
                </a:solidFill>
              </a:rPr>
              <a:t> offers unbreakable encryption based on the principles of quantum mechanics, ensuring secure communication networks.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Current Use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US">
                <a:solidFill>
                  <a:schemeClr val="dk1"/>
                </a:solidFill>
              </a:rPr>
              <a:t>Companies like </a:t>
            </a:r>
            <a:r>
              <a:rPr b="1" lang="en-US">
                <a:solidFill>
                  <a:schemeClr val="dk1"/>
                </a:solidFill>
              </a:rPr>
              <a:t>ID Quantique</a:t>
            </a:r>
            <a:r>
              <a:rPr lang="en-US">
                <a:solidFill>
                  <a:schemeClr val="dk1"/>
                </a:solidFill>
              </a:rPr>
              <a:t> are already using quantum key distribution (QKD) to enhance the security of encrypted communication channels, with applications in </a:t>
            </a:r>
            <a:r>
              <a:rPr b="1" lang="en-US">
                <a:solidFill>
                  <a:schemeClr val="dk1"/>
                </a:solidFill>
              </a:rPr>
              <a:t>AI-driven threat detection</a:t>
            </a:r>
            <a:r>
              <a:rPr lang="en-US">
                <a:solidFill>
                  <a:schemeClr val="dk1"/>
                </a:solidFill>
              </a:rPr>
              <a:t> and </a:t>
            </a:r>
            <a:r>
              <a:rPr b="1" lang="en-US">
                <a:solidFill>
                  <a:schemeClr val="dk1"/>
                </a:solidFill>
              </a:rPr>
              <a:t>secure data transmission</a:t>
            </a:r>
            <a:r>
              <a:rPr lang="en-US">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a:solidFill>
                  <a:schemeClr val="dk1"/>
                </a:solidFill>
              </a:rPr>
              <a:t>Real-World Example</a:t>
            </a:r>
            <a:r>
              <a:rPr lang="en-US">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a:solidFill>
                  <a:schemeClr val="dk1"/>
                </a:solidFill>
              </a:rPr>
              <a:t>BT Group</a:t>
            </a:r>
            <a:r>
              <a:rPr lang="en-US">
                <a:solidFill>
                  <a:schemeClr val="dk1"/>
                </a:solidFill>
              </a:rPr>
              <a:t> and </a:t>
            </a:r>
            <a:r>
              <a:rPr b="1" lang="en-US">
                <a:solidFill>
                  <a:schemeClr val="dk1"/>
                </a:solidFill>
              </a:rPr>
              <a:t>Toshiba</a:t>
            </a:r>
            <a:r>
              <a:rPr lang="en-US">
                <a:solidFill>
                  <a:schemeClr val="dk1"/>
                </a:solidFill>
              </a:rPr>
              <a:t> are collaborating on </a:t>
            </a:r>
            <a:r>
              <a:rPr b="1" lang="en-US">
                <a:solidFill>
                  <a:schemeClr val="dk1"/>
                </a:solidFill>
              </a:rPr>
              <a:t>quantum-secured AI networks</a:t>
            </a:r>
            <a:r>
              <a:rPr lang="en-US">
                <a:solidFill>
                  <a:schemeClr val="dk1"/>
                </a:solidFill>
              </a:rPr>
              <a:t> using quantum encryption to prevent data breaches and cyberattacks in financial services.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96ea9030b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96ea9030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2"/>
          <p:cNvSpPr/>
          <p:nvPr/>
        </p:nvSpPr>
        <p:spPr>
          <a:xfrm>
            <a:off x="0" y="13495"/>
            <a:ext cx="12192000" cy="6857999"/>
          </a:xfrm>
          <a:prstGeom prst="rect">
            <a:avLst/>
          </a:prstGeom>
          <a:solidFill>
            <a:srgbClr val="0072BC"/>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 name="Google Shape;13;p2"/>
          <p:cNvSpPr txBox="1"/>
          <p:nvPr>
            <p:ph idx="10" type="dt"/>
          </p:nvPr>
        </p:nvSpPr>
        <p:spPr>
          <a:xfrm>
            <a:off x="838200" y="6311900"/>
            <a:ext cx="810986" cy="40957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1" type="ftr"/>
          </p:nvPr>
        </p:nvSpPr>
        <p:spPr>
          <a:xfrm>
            <a:off x="1649186" y="6356350"/>
            <a:ext cx="411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2" type="sldNum"/>
          </p:nvPr>
        </p:nvSpPr>
        <p:spPr>
          <a:xfrm>
            <a:off x="8610600" y="6356350"/>
            <a:ext cx="274320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2"/>
          <p:cNvSpPr/>
          <p:nvPr/>
        </p:nvSpPr>
        <p:spPr>
          <a:xfrm>
            <a:off x="0" y="6272212"/>
            <a:ext cx="12192000" cy="599282"/>
          </a:xfrm>
          <a:prstGeom prst="rect">
            <a:avLst/>
          </a:prstGeom>
          <a:solidFill>
            <a:srgbClr val="1074B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7" name="Google Shape;17;p2"/>
          <p:cNvCxnSpPr/>
          <p:nvPr/>
        </p:nvCxnSpPr>
        <p:spPr>
          <a:xfrm flipH="1" rot="10800000">
            <a:off x="0" y="6235218"/>
            <a:ext cx="12192000" cy="39688"/>
          </a:xfrm>
          <a:prstGeom prst="straightConnector1">
            <a:avLst/>
          </a:prstGeom>
          <a:noFill/>
          <a:ln cap="flat" cmpd="sng" w="12700">
            <a:solidFill>
              <a:srgbClr val="FEF37A"/>
            </a:solidFill>
            <a:prstDash val="solid"/>
            <a:miter lim="800000"/>
            <a:headEnd len="sm" w="sm" type="none"/>
            <a:tailEnd len="sm" w="sm" type="none"/>
          </a:ln>
        </p:spPr>
      </p:cxnSp>
      <p:pic>
        <p:nvPicPr>
          <p:cNvPr descr="Logo&#10;&#10;Description automatically generated" id="18" name="Google Shape;18;p2"/>
          <p:cNvPicPr preferRelativeResize="0"/>
          <p:nvPr/>
        </p:nvPicPr>
        <p:blipFill rotWithShape="1">
          <a:blip r:embed="rId2">
            <a:alphaModFix/>
          </a:blip>
          <a:srcRect b="0" l="0" r="0" t="0"/>
          <a:stretch/>
        </p:blipFill>
        <p:spPr>
          <a:xfrm>
            <a:off x="660242" y="1332226"/>
            <a:ext cx="2550097" cy="1404664"/>
          </a:xfrm>
          <a:prstGeom prst="rect">
            <a:avLst/>
          </a:prstGeom>
          <a:noFill/>
          <a:ln>
            <a:noFill/>
          </a:ln>
        </p:spPr>
      </p:pic>
      <p:sp>
        <p:nvSpPr>
          <p:cNvPr id="19" name="Google Shape;19;p2"/>
          <p:cNvSpPr txBox="1"/>
          <p:nvPr>
            <p:ph idx="1" type="body"/>
          </p:nvPr>
        </p:nvSpPr>
        <p:spPr>
          <a:xfrm>
            <a:off x="831850" y="2311269"/>
            <a:ext cx="10365539" cy="1338413"/>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7500"/>
              <a:buNone/>
              <a:defRPr b="1" sz="7500">
                <a:solidFill>
                  <a:schemeClr val="lt1"/>
                </a:solidFill>
              </a:defRPr>
            </a:lvl1pPr>
            <a:lvl2pPr indent="-228600" lvl="1" marL="914400" algn="l">
              <a:lnSpc>
                <a:spcPct val="150000"/>
              </a:lnSpc>
              <a:spcBef>
                <a:spcPts val="500"/>
              </a:spcBef>
              <a:spcAft>
                <a:spcPts val="0"/>
              </a:spcAft>
              <a:buClr>
                <a:schemeClr val="dk1"/>
              </a:buClr>
              <a:buSzPts val="2400"/>
              <a:buNone/>
              <a:defRPr/>
            </a:lvl2pPr>
            <a:lvl3pPr indent="-228600" lvl="2" marL="1371600" algn="l">
              <a:lnSpc>
                <a:spcPct val="150000"/>
              </a:lnSpc>
              <a:spcBef>
                <a:spcPts val="500"/>
              </a:spcBef>
              <a:spcAft>
                <a:spcPts val="0"/>
              </a:spcAft>
              <a:buClr>
                <a:schemeClr val="dk1"/>
              </a:buClr>
              <a:buSzPts val="2000"/>
              <a:buNone/>
              <a:defRPr/>
            </a:lvl3pPr>
            <a:lvl4pPr indent="-228600" lvl="3" marL="1828800" algn="l">
              <a:lnSpc>
                <a:spcPct val="150000"/>
              </a:lnSpc>
              <a:spcBef>
                <a:spcPts val="500"/>
              </a:spcBef>
              <a:spcAft>
                <a:spcPts val="0"/>
              </a:spcAft>
              <a:buClr>
                <a:schemeClr val="dk1"/>
              </a:buClr>
              <a:buSzPts val="1800"/>
              <a:buNone/>
              <a:defRPr/>
            </a:lvl4pPr>
            <a:lvl5pPr indent="-228600" lvl="4" marL="2286000" algn="l">
              <a:lnSpc>
                <a:spcPct val="15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
          <p:cNvSpPr txBox="1"/>
          <p:nvPr>
            <p:ph idx="2" type="body"/>
          </p:nvPr>
        </p:nvSpPr>
        <p:spPr>
          <a:xfrm>
            <a:off x="838200" y="3760895"/>
            <a:ext cx="10358438" cy="5857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800"/>
              <a:buNone/>
              <a:defRPr sz="1800">
                <a:solidFill>
                  <a:schemeClr val="lt1"/>
                </a:solidFill>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lue">
  <p:cSld name="Blank - Blue">
    <p:spTree>
      <p:nvGrpSpPr>
        <p:cNvPr id="76" name="Shape 76"/>
        <p:cNvGrpSpPr/>
        <p:nvPr/>
      </p:nvGrpSpPr>
      <p:grpSpPr>
        <a:xfrm>
          <a:off x="0" y="0"/>
          <a:ext cx="0" cy="0"/>
          <a:chOff x="0" y="0"/>
          <a:chExt cx="0" cy="0"/>
        </a:xfrm>
      </p:grpSpPr>
      <p:sp>
        <p:nvSpPr>
          <p:cNvPr id="77" name="Google Shape;77;p11"/>
          <p:cNvSpPr/>
          <p:nvPr/>
        </p:nvSpPr>
        <p:spPr>
          <a:xfrm>
            <a:off x="0" y="283187"/>
            <a:ext cx="12192000" cy="6857999"/>
          </a:xfrm>
          <a:prstGeom prst="rect">
            <a:avLst/>
          </a:prstGeom>
          <a:solidFill>
            <a:srgbClr val="0072BC"/>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8" name="Google Shape;78;p11"/>
          <p:cNvSpPr/>
          <p:nvPr/>
        </p:nvSpPr>
        <p:spPr>
          <a:xfrm>
            <a:off x="0" y="0"/>
            <a:ext cx="12192000" cy="599282"/>
          </a:xfrm>
          <a:prstGeom prst="rect">
            <a:avLst/>
          </a:prstGeom>
          <a:solidFill>
            <a:srgbClr val="1074BA"/>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79" name="Google Shape;79;p11"/>
          <p:cNvCxnSpPr/>
          <p:nvPr/>
        </p:nvCxnSpPr>
        <p:spPr>
          <a:xfrm flipH="1" rot="10800000">
            <a:off x="0" y="573088"/>
            <a:ext cx="12192000" cy="39688"/>
          </a:xfrm>
          <a:prstGeom prst="straightConnector1">
            <a:avLst/>
          </a:prstGeom>
          <a:noFill/>
          <a:ln cap="flat" cmpd="sng" w="12700">
            <a:solidFill>
              <a:srgbClr val="FEF37A"/>
            </a:solidFill>
            <a:prstDash val="solid"/>
            <a:miter lim="800000"/>
            <a:headEnd len="sm" w="sm" type="none"/>
            <a:tailEnd len="sm" w="sm" type="none"/>
          </a:ln>
        </p:spPr>
      </p:cxnSp>
      <p:pic>
        <p:nvPicPr>
          <p:cNvPr descr="Logo&#10;&#10;Description automatically generated" id="80" name="Google Shape;80;p11"/>
          <p:cNvPicPr preferRelativeResize="0"/>
          <p:nvPr/>
        </p:nvPicPr>
        <p:blipFill rotWithShape="1">
          <a:blip r:embed="rId2">
            <a:alphaModFix/>
          </a:blip>
          <a:srcRect b="0" l="0" r="0" t="0"/>
          <a:stretch/>
        </p:blipFill>
        <p:spPr>
          <a:xfrm>
            <a:off x="10396204" y="5789118"/>
            <a:ext cx="1426392" cy="78569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0F497E"/>
        </a:solidFill>
      </p:bgPr>
    </p:bg>
    <p:spTree>
      <p:nvGrpSpPr>
        <p:cNvPr id="21" name="Shape 21"/>
        <p:cNvGrpSpPr/>
        <p:nvPr/>
      </p:nvGrpSpPr>
      <p:grpSpPr>
        <a:xfrm>
          <a:off x="0" y="0"/>
          <a:ext cx="0" cy="0"/>
          <a:chOff x="0" y="0"/>
          <a:chExt cx="0" cy="0"/>
        </a:xfrm>
      </p:grpSpPr>
      <p:sp>
        <p:nvSpPr>
          <p:cNvPr id="22" name="Google Shape;22;p3"/>
          <p:cNvSpPr/>
          <p:nvPr/>
        </p:nvSpPr>
        <p:spPr>
          <a:xfrm>
            <a:off x="0" y="20396"/>
            <a:ext cx="12192000" cy="1579803"/>
          </a:xfrm>
          <a:prstGeom prst="rect">
            <a:avLst/>
          </a:prstGeom>
          <a:solidFill>
            <a:srgbClr val="0F497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3" name="Google Shape;23;p3"/>
          <p:cNvCxnSpPr/>
          <p:nvPr/>
        </p:nvCxnSpPr>
        <p:spPr>
          <a:xfrm flipH="1" rot="10800000">
            <a:off x="0" y="1570962"/>
            <a:ext cx="12192000" cy="39688"/>
          </a:xfrm>
          <a:prstGeom prst="straightConnector1">
            <a:avLst/>
          </a:prstGeom>
          <a:noFill/>
          <a:ln cap="flat" cmpd="sng" w="12700">
            <a:solidFill>
              <a:srgbClr val="FEF37A"/>
            </a:solidFill>
            <a:prstDash val="solid"/>
            <a:miter lim="800000"/>
            <a:headEnd len="sm" w="sm" type="none"/>
            <a:tailEnd len="sm" w="sm" type="none"/>
          </a:ln>
        </p:spPr>
      </p:cxnSp>
      <p:pic>
        <p:nvPicPr>
          <p:cNvPr descr="Logo&#10;&#10;Description automatically generated" id="24" name="Google Shape;24;p3"/>
          <p:cNvPicPr preferRelativeResize="0"/>
          <p:nvPr/>
        </p:nvPicPr>
        <p:blipFill rotWithShape="1">
          <a:blip r:embed="rId2">
            <a:alphaModFix/>
          </a:blip>
          <a:srcRect b="0" l="0" r="0" t="0"/>
          <a:stretch/>
        </p:blipFill>
        <p:spPr>
          <a:xfrm>
            <a:off x="10396204" y="5789118"/>
            <a:ext cx="1426392" cy="785695"/>
          </a:xfrm>
          <a:prstGeom prst="rect">
            <a:avLst/>
          </a:prstGeom>
          <a:noFill/>
          <a:ln>
            <a:noFill/>
          </a:ln>
        </p:spPr>
      </p:pic>
      <p:sp>
        <p:nvSpPr>
          <p:cNvPr id="25" name="Google Shape;25;p3"/>
          <p:cNvSpPr txBox="1"/>
          <p:nvPr>
            <p:ph idx="1" type="body"/>
          </p:nvPr>
        </p:nvSpPr>
        <p:spPr>
          <a:xfrm>
            <a:off x="831850" y="1484075"/>
            <a:ext cx="10365539" cy="1338413"/>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7500"/>
              <a:buNone/>
              <a:defRPr b="1" sz="7500">
                <a:solidFill>
                  <a:schemeClr val="lt1"/>
                </a:solidFill>
              </a:defRPr>
            </a:lvl1pPr>
            <a:lvl2pPr indent="-228600" lvl="1" marL="914400" algn="l">
              <a:lnSpc>
                <a:spcPct val="150000"/>
              </a:lnSpc>
              <a:spcBef>
                <a:spcPts val="500"/>
              </a:spcBef>
              <a:spcAft>
                <a:spcPts val="0"/>
              </a:spcAft>
              <a:buClr>
                <a:schemeClr val="dk1"/>
              </a:buClr>
              <a:buSzPts val="2400"/>
              <a:buNone/>
              <a:defRPr/>
            </a:lvl2pPr>
            <a:lvl3pPr indent="-228600" lvl="2" marL="1371600" algn="l">
              <a:lnSpc>
                <a:spcPct val="150000"/>
              </a:lnSpc>
              <a:spcBef>
                <a:spcPts val="500"/>
              </a:spcBef>
              <a:spcAft>
                <a:spcPts val="0"/>
              </a:spcAft>
              <a:buClr>
                <a:schemeClr val="dk1"/>
              </a:buClr>
              <a:buSzPts val="2000"/>
              <a:buNone/>
              <a:defRPr/>
            </a:lvl3pPr>
            <a:lvl4pPr indent="-228600" lvl="3" marL="1828800" algn="l">
              <a:lnSpc>
                <a:spcPct val="150000"/>
              </a:lnSpc>
              <a:spcBef>
                <a:spcPts val="500"/>
              </a:spcBef>
              <a:spcAft>
                <a:spcPts val="0"/>
              </a:spcAft>
              <a:buClr>
                <a:schemeClr val="dk1"/>
              </a:buClr>
              <a:buSzPts val="1800"/>
              <a:buNone/>
              <a:defRPr/>
            </a:lvl4pPr>
            <a:lvl5pPr indent="-228600" lvl="4" marL="2286000" algn="l">
              <a:lnSpc>
                <a:spcPct val="15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2" type="body"/>
          </p:nvPr>
        </p:nvSpPr>
        <p:spPr>
          <a:xfrm>
            <a:off x="838200" y="2805685"/>
            <a:ext cx="10358438" cy="585788"/>
          </a:xfrm>
          <a:prstGeom prst="rect">
            <a:avLst/>
          </a:prstGeom>
          <a:noFill/>
          <a:ln>
            <a:noFill/>
          </a:ln>
        </p:spPr>
        <p:txBody>
          <a:bodyPr anchorCtr="0" anchor="t"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3600"/>
              <a:buNone/>
              <a:defRPr sz="3600">
                <a:solidFill>
                  <a:schemeClr val="lt1"/>
                </a:solidFill>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Main with Header" type="obj">
  <p:cSld name="OBJECT">
    <p:spTree>
      <p:nvGrpSpPr>
        <p:cNvPr id="27" name="Shape 27"/>
        <p:cNvGrpSpPr/>
        <p:nvPr/>
      </p:nvGrpSpPr>
      <p:grpSpPr>
        <a:xfrm>
          <a:off x="0" y="0"/>
          <a:ext cx="0" cy="0"/>
          <a:chOff x="0" y="0"/>
          <a:chExt cx="0" cy="0"/>
        </a:xfrm>
      </p:grpSpPr>
      <p:sp>
        <p:nvSpPr>
          <p:cNvPr id="28" name="Google Shape;28;p4"/>
          <p:cNvSpPr/>
          <p:nvPr/>
        </p:nvSpPr>
        <p:spPr>
          <a:xfrm>
            <a:off x="0" y="0"/>
            <a:ext cx="12192000" cy="16462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4"/>
          <p:cNvSpPr txBox="1"/>
          <p:nvPr>
            <p:ph idx="1" type="body"/>
          </p:nvPr>
        </p:nvSpPr>
        <p:spPr>
          <a:xfrm>
            <a:off x="838200" y="1825625"/>
            <a:ext cx="9617687"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150000"/>
              </a:lnSpc>
              <a:spcBef>
                <a:spcPts val="1000"/>
              </a:spcBef>
              <a:spcAft>
                <a:spcPts val="0"/>
              </a:spcAft>
              <a:buClr>
                <a:schemeClr val="dk1"/>
              </a:buClr>
              <a:buSzPts val="2800"/>
              <a:buChar char="•"/>
              <a:defRPr>
                <a:latin typeface="Helvetica Neue"/>
                <a:ea typeface="Helvetica Neue"/>
                <a:cs typeface="Helvetica Neue"/>
                <a:sym typeface="Helvetica Neue"/>
              </a:defRPr>
            </a:lvl1pPr>
            <a:lvl2pPr indent="-381000" lvl="1" marL="914400" algn="l">
              <a:lnSpc>
                <a:spcPct val="150000"/>
              </a:lnSpc>
              <a:spcBef>
                <a:spcPts val="500"/>
              </a:spcBef>
              <a:spcAft>
                <a:spcPts val="0"/>
              </a:spcAft>
              <a:buClr>
                <a:schemeClr val="dk1"/>
              </a:buClr>
              <a:buSzPts val="2400"/>
              <a:buChar char="•"/>
              <a:defRPr>
                <a:latin typeface="Helvetica Neue"/>
                <a:ea typeface="Helvetica Neue"/>
                <a:cs typeface="Helvetica Neue"/>
                <a:sym typeface="Helvetica Neue"/>
              </a:defRPr>
            </a:lvl2pPr>
            <a:lvl3pPr indent="-355600" lvl="2" marL="1371600" algn="l">
              <a:lnSpc>
                <a:spcPct val="150000"/>
              </a:lnSpc>
              <a:spcBef>
                <a:spcPts val="500"/>
              </a:spcBef>
              <a:spcAft>
                <a:spcPts val="0"/>
              </a:spcAft>
              <a:buClr>
                <a:schemeClr val="dk1"/>
              </a:buClr>
              <a:buSzPts val="2000"/>
              <a:buChar char="•"/>
              <a:defRPr>
                <a:latin typeface="Helvetica Neue"/>
                <a:ea typeface="Helvetica Neue"/>
                <a:cs typeface="Helvetica Neue"/>
                <a:sym typeface="Helvetica Neue"/>
              </a:defRPr>
            </a:lvl3pPr>
            <a:lvl4pPr indent="-342900" lvl="3" marL="1828800" algn="l">
              <a:lnSpc>
                <a:spcPct val="150000"/>
              </a:lnSpc>
              <a:spcBef>
                <a:spcPts val="500"/>
              </a:spcBef>
              <a:spcAft>
                <a:spcPts val="0"/>
              </a:spcAft>
              <a:buClr>
                <a:schemeClr val="dk1"/>
              </a:buClr>
              <a:buSzPts val="1800"/>
              <a:buChar char="•"/>
              <a:defRPr>
                <a:latin typeface="Helvetica Neue"/>
                <a:ea typeface="Helvetica Neue"/>
                <a:cs typeface="Helvetica Neue"/>
                <a:sym typeface="Helvetica Neue"/>
              </a:defRPr>
            </a:lvl4pPr>
            <a:lvl5pPr indent="-342900" lvl="4" marL="2286000" algn="l">
              <a:lnSpc>
                <a:spcPct val="150000"/>
              </a:lnSpc>
              <a:spcBef>
                <a:spcPts val="500"/>
              </a:spcBef>
              <a:spcAft>
                <a:spcPts val="0"/>
              </a:spcAft>
              <a:buClr>
                <a:schemeClr val="dk1"/>
              </a:buClr>
              <a:buSzPts val="1800"/>
              <a:buChar char="•"/>
              <a:defRPr>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type="title"/>
          </p:nvPr>
        </p:nvSpPr>
        <p:spPr>
          <a:xfrm>
            <a:off x="838200" y="365126"/>
            <a:ext cx="10515600" cy="12811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74BA"/>
              </a:buClr>
              <a:buSzPts val="4400"/>
              <a:buFont typeface="Helvetica Neue"/>
              <a:buNone/>
              <a:defRPr b="1">
                <a:solidFill>
                  <a:srgbClr val="1074BA"/>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1" name="Google Shape;31;p4"/>
          <p:cNvPicPr preferRelativeResize="0"/>
          <p:nvPr/>
        </p:nvPicPr>
        <p:blipFill rotWithShape="1">
          <a:blip r:embed="rId2">
            <a:alphaModFix/>
          </a:blip>
          <a:srcRect b="0" l="0" r="0" t="0"/>
          <a:stretch/>
        </p:blipFill>
        <p:spPr>
          <a:xfrm>
            <a:off x="10396205" y="5789118"/>
            <a:ext cx="1426390" cy="785695"/>
          </a:xfrm>
          <a:prstGeom prst="rect">
            <a:avLst/>
          </a:prstGeom>
          <a:noFill/>
          <a:ln>
            <a:noFill/>
          </a:ln>
        </p:spPr>
      </p:pic>
      <p:sp>
        <p:nvSpPr>
          <p:cNvPr id="32" name="Google Shape;32;p4"/>
          <p:cNvSpPr txBox="1"/>
          <p:nvPr>
            <p:ph idx="10" type="dt"/>
          </p:nvPr>
        </p:nvSpPr>
        <p:spPr>
          <a:xfrm>
            <a:off x="116306" y="6369650"/>
            <a:ext cx="762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878306" y="6369650"/>
            <a:ext cx="411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9981397" y="6369650"/>
            <a:ext cx="2094297"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7F7F7F"/>
                </a:solidFill>
                <a:latin typeface="Helvetica Neue"/>
                <a:ea typeface="Helvetica Neue"/>
                <a:cs typeface="Helvetica Neue"/>
                <a:sym typeface="Helvetica Neue"/>
              </a:defRPr>
            </a:lvl1pPr>
            <a:lvl2pPr indent="0" lvl="1" marL="0" algn="r">
              <a:spcBef>
                <a:spcPts val="0"/>
              </a:spcBef>
              <a:buNone/>
              <a:defRPr b="0" i="0" sz="1200" u="none" cap="none" strike="noStrike">
                <a:solidFill>
                  <a:srgbClr val="7F7F7F"/>
                </a:solidFill>
                <a:latin typeface="Helvetica Neue"/>
                <a:ea typeface="Helvetica Neue"/>
                <a:cs typeface="Helvetica Neue"/>
                <a:sym typeface="Helvetica Neue"/>
              </a:defRPr>
            </a:lvl2pPr>
            <a:lvl3pPr indent="0" lvl="2" marL="0" algn="r">
              <a:spcBef>
                <a:spcPts val="0"/>
              </a:spcBef>
              <a:buNone/>
              <a:defRPr b="0" i="0" sz="1200" u="none" cap="none" strike="noStrike">
                <a:solidFill>
                  <a:srgbClr val="7F7F7F"/>
                </a:solidFill>
                <a:latin typeface="Helvetica Neue"/>
                <a:ea typeface="Helvetica Neue"/>
                <a:cs typeface="Helvetica Neue"/>
                <a:sym typeface="Helvetica Neue"/>
              </a:defRPr>
            </a:lvl3pPr>
            <a:lvl4pPr indent="0" lvl="3" marL="0" algn="r">
              <a:spcBef>
                <a:spcPts val="0"/>
              </a:spcBef>
              <a:buNone/>
              <a:defRPr b="0" i="0" sz="1200" u="none" cap="none" strike="noStrike">
                <a:solidFill>
                  <a:srgbClr val="7F7F7F"/>
                </a:solidFill>
                <a:latin typeface="Helvetica Neue"/>
                <a:ea typeface="Helvetica Neue"/>
                <a:cs typeface="Helvetica Neue"/>
                <a:sym typeface="Helvetica Neue"/>
              </a:defRPr>
            </a:lvl4pPr>
            <a:lvl5pPr indent="0" lvl="4" marL="0" algn="r">
              <a:spcBef>
                <a:spcPts val="0"/>
              </a:spcBef>
              <a:buNone/>
              <a:defRPr b="0" i="0" sz="1200" u="none" cap="none" strike="noStrike">
                <a:solidFill>
                  <a:srgbClr val="7F7F7F"/>
                </a:solidFill>
                <a:latin typeface="Helvetica Neue"/>
                <a:ea typeface="Helvetica Neue"/>
                <a:cs typeface="Helvetica Neue"/>
                <a:sym typeface="Helvetica Neue"/>
              </a:defRPr>
            </a:lvl5pPr>
            <a:lvl6pPr indent="0" lvl="5" marL="0" algn="r">
              <a:spcBef>
                <a:spcPts val="0"/>
              </a:spcBef>
              <a:buNone/>
              <a:defRPr b="0" i="0" sz="1200" u="none" cap="none" strike="noStrike">
                <a:solidFill>
                  <a:srgbClr val="7F7F7F"/>
                </a:solidFill>
                <a:latin typeface="Helvetica Neue"/>
                <a:ea typeface="Helvetica Neue"/>
                <a:cs typeface="Helvetica Neue"/>
                <a:sym typeface="Helvetica Neue"/>
              </a:defRPr>
            </a:lvl6pPr>
            <a:lvl7pPr indent="0" lvl="6" marL="0" algn="r">
              <a:spcBef>
                <a:spcPts val="0"/>
              </a:spcBef>
              <a:buNone/>
              <a:defRPr b="0" i="0" sz="1200" u="none" cap="none" strike="noStrike">
                <a:solidFill>
                  <a:srgbClr val="7F7F7F"/>
                </a:solidFill>
                <a:latin typeface="Helvetica Neue"/>
                <a:ea typeface="Helvetica Neue"/>
                <a:cs typeface="Helvetica Neue"/>
                <a:sym typeface="Helvetica Neue"/>
              </a:defRPr>
            </a:lvl7pPr>
            <a:lvl8pPr indent="0" lvl="7" marL="0" algn="r">
              <a:spcBef>
                <a:spcPts val="0"/>
              </a:spcBef>
              <a:buNone/>
              <a:defRPr b="0" i="0" sz="1200" u="none" cap="none" strike="noStrike">
                <a:solidFill>
                  <a:srgbClr val="7F7F7F"/>
                </a:solidFill>
                <a:latin typeface="Helvetica Neue"/>
                <a:ea typeface="Helvetica Neue"/>
                <a:cs typeface="Helvetica Neue"/>
                <a:sym typeface="Helvetica Neue"/>
              </a:defRPr>
            </a:lvl8pPr>
            <a:lvl9pPr indent="0" lvl="8" marL="0" algn="r">
              <a:spcBef>
                <a:spcPts val="0"/>
              </a:spcBef>
              <a:buNone/>
              <a:defRPr b="0" i="0" sz="1200" u="none" cap="none" strike="noStrike">
                <a:solidFill>
                  <a:srgbClr val="7F7F7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Two Columns">
  <p:cSld name="Content - Two Columns">
    <p:spTree>
      <p:nvGrpSpPr>
        <p:cNvPr id="35" name="Shape 35"/>
        <p:cNvGrpSpPr/>
        <p:nvPr/>
      </p:nvGrpSpPr>
      <p:grpSpPr>
        <a:xfrm>
          <a:off x="0" y="0"/>
          <a:ext cx="0" cy="0"/>
          <a:chOff x="0" y="0"/>
          <a:chExt cx="0" cy="0"/>
        </a:xfrm>
      </p:grpSpPr>
      <p:sp>
        <p:nvSpPr>
          <p:cNvPr id="36" name="Google Shape;36;p5"/>
          <p:cNvSpPr/>
          <p:nvPr/>
        </p:nvSpPr>
        <p:spPr>
          <a:xfrm>
            <a:off x="0" y="0"/>
            <a:ext cx="12192000" cy="16462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 name="Google Shape;37;p5"/>
          <p:cNvSpPr txBox="1"/>
          <p:nvPr>
            <p:ph type="title"/>
          </p:nvPr>
        </p:nvSpPr>
        <p:spPr>
          <a:xfrm>
            <a:off x="838200" y="353550"/>
            <a:ext cx="10515600" cy="129268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74BA"/>
              </a:buClr>
              <a:buSzPts val="4400"/>
              <a:buFont typeface="Helvetica Neue"/>
              <a:buNone/>
              <a:defRPr b="1">
                <a:solidFill>
                  <a:srgbClr val="1074B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dk1"/>
              </a:buClr>
              <a:buSzPts val="1800"/>
              <a:buChar char="•"/>
              <a:defRPr sz="1800"/>
            </a:lvl1pPr>
            <a:lvl2pPr indent="-342900" lvl="1" marL="914400" algn="l">
              <a:lnSpc>
                <a:spcPct val="150000"/>
              </a:lnSpc>
              <a:spcBef>
                <a:spcPts val="500"/>
              </a:spcBef>
              <a:spcAft>
                <a:spcPts val="0"/>
              </a:spcAft>
              <a:buClr>
                <a:schemeClr val="dk1"/>
              </a:buClr>
              <a:buSzPts val="1800"/>
              <a:buChar char="•"/>
              <a:defRPr sz="1800"/>
            </a:lvl2pPr>
            <a:lvl3pPr indent="-342900" lvl="2" marL="1371600" algn="l">
              <a:lnSpc>
                <a:spcPct val="150000"/>
              </a:lnSpc>
              <a:spcBef>
                <a:spcPts val="500"/>
              </a:spcBef>
              <a:spcAft>
                <a:spcPts val="0"/>
              </a:spcAft>
              <a:buClr>
                <a:schemeClr val="dk1"/>
              </a:buClr>
              <a:buSzPts val="1800"/>
              <a:buChar char="•"/>
              <a:defRPr sz="1800"/>
            </a:lvl3pPr>
            <a:lvl4pPr indent="-342900" lvl="3" marL="1828800" algn="l">
              <a:lnSpc>
                <a:spcPct val="150000"/>
              </a:lnSpc>
              <a:spcBef>
                <a:spcPts val="500"/>
              </a:spcBef>
              <a:spcAft>
                <a:spcPts val="0"/>
              </a:spcAft>
              <a:buClr>
                <a:schemeClr val="dk1"/>
              </a:buClr>
              <a:buSzPts val="1800"/>
              <a:buChar char="•"/>
              <a:defRPr sz="1800"/>
            </a:lvl4pPr>
            <a:lvl5pPr indent="-342900" lvl="4" marL="2286000" algn="l">
              <a:lnSpc>
                <a:spcPct val="15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dk1"/>
              </a:buClr>
              <a:buSzPts val="1800"/>
              <a:buChar char="•"/>
              <a:defRPr sz="1800"/>
            </a:lvl1pPr>
            <a:lvl2pPr indent="-342900" lvl="1" marL="914400" algn="l">
              <a:lnSpc>
                <a:spcPct val="150000"/>
              </a:lnSpc>
              <a:spcBef>
                <a:spcPts val="500"/>
              </a:spcBef>
              <a:spcAft>
                <a:spcPts val="0"/>
              </a:spcAft>
              <a:buClr>
                <a:schemeClr val="dk1"/>
              </a:buClr>
              <a:buSzPts val="1800"/>
              <a:buChar char="•"/>
              <a:defRPr sz="1800"/>
            </a:lvl2pPr>
            <a:lvl3pPr indent="-342900" lvl="2" marL="1371600" algn="l">
              <a:lnSpc>
                <a:spcPct val="150000"/>
              </a:lnSpc>
              <a:spcBef>
                <a:spcPts val="500"/>
              </a:spcBef>
              <a:spcAft>
                <a:spcPts val="0"/>
              </a:spcAft>
              <a:buClr>
                <a:schemeClr val="dk1"/>
              </a:buClr>
              <a:buSzPts val="1800"/>
              <a:buChar char="•"/>
              <a:defRPr sz="1800"/>
            </a:lvl3pPr>
            <a:lvl4pPr indent="-342900" lvl="3" marL="1828800" algn="l">
              <a:lnSpc>
                <a:spcPct val="150000"/>
              </a:lnSpc>
              <a:spcBef>
                <a:spcPts val="500"/>
              </a:spcBef>
              <a:spcAft>
                <a:spcPts val="0"/>
              </a:spcAft>
              <a:buClr>
                <a:schemeClr val="dk1"/>
              </a:buClr>
              <a:buSzPts val="1800"/>
              <a:buChar char="•"/>
              <a:defRPr sz="1800"/>
            </a:lvl4pPr>
            <a:lvl5pPr indent="-342900" lvl="4" marL="2286000" algn="l">
              <a:lnSpc>
                <a:spcPct val="15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0" name="Google Shape;40;p5"/>
          <p:cNvPicPr preferRelativeResize="0"/>
          <p:nvPr/>
        </p:nvPicPr>
        <p:blipFill rotWithShape="1">
          <a:blip r:embed="rId2">
            <a:alphaModFix/>
          </a:blip>
          <a:srcRect b="0" l="0" r="0" t="0"/>
          <a:stretch/>
        </p:blipFill>
        <p:spPr>
          <a:xfrm>
            <a:off x="10396205" y="5789118"/>
            <a:ext cx="1426390" cy="785695"/>
          </a:xfrm>
          <a:prstGeom prst="rect">
            <a:avLst/>
          </a:prstGeom>
          <a:noFill/>
          <a:ln>
            <a:noFill/>
          </a:ln>
        </p:spPr>
      </p:pic>
      <p:sp>
        <p:nvSpPr>
          <p:cNvPr id="41" name="Google Shape;41;p5"/>
          <p:cNvSpPr txBox="1"/>
          <p:nvPr>
            <p:ph idx="10" type="dt"/>
          </p:nvPr>
        </p:nvSpPr>
        <p:spPr>
          <a:xfrm>
            <a:off x="116306" y="6369650"/>
            <a:ext cx="762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878306" y="6369650"/>
            <a:ext cx="411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9981397" y="6369650"/>
            <a:ext cx="2094297"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7F7F7F"/>
                </a:solidFill>
                <a:latin typeface="Helvetica Neue"/>
                <a:ea typeface="Helvetica Neue"/>
                <a:cs typeface="Helvetica Neue"/>
                <a:sym typeface="Helvetica Neue"/>
              </a:defRPr>
            </a:lvl1pPr>
            <a:lvl2pPr indent="0" lvl="1" marL="0" algn="r">
              <a:spcBef>
                <a:spcPts val="0"/>
              </a:spcBef>
              <a:buNone/>
              <a:defRPr b="0" i="0" sz="1200" u="none" cap="none" strike="noStrike">
                <a:solidFill>
                  <a:srgbClr val="7F7F7F"/>
                </a:solidFill>
                <a:latin typeface="Helvetica Neue"/>
                <a:ea typeface="Helvetica Neue"/>
                <a:cs typeface="Helvetica Neue"/>
                <a:sym typeface="Helvetica Neue"/>
              </a:defRPr>
            </a:lvl2pPr>
            <a:lvl3pPr indent="0" lvl="2" marL="0" algn="r">
              <a:spcBef>
                <a:spcPts val="0"/>
              </a:spcBef>
              <a:buNone/>
              <a:defRPr b="0" i="0" sz="1200" u="none" cap="none" strike="noStrike">
                <a:solidFill>
                  <a:srgbClr val="7F7F7F"/>
                </a:solidFill>
                <a:latin typeface="Helvetica Neue"/>
                <a:ea typeface="Helvetica Neue"/>
                <a:cs typeface="Helvetica Neue"/>
                <a:sym typeface="Helvetica Neue"/>
              </a:defRPr>
            </a:lvl3pPr>
            <a:lvl4pPr indent="0" lvl="3" marL="0" algn="r">
              <a:spcBef>
                <a:spcPts val="0"/>
              </a:spcBef>
              <a:buNone/>
              <a:defRPr b="0" i="0" sz="1200" u="none" cap="none" strike="noStrike">
                <a:solidFill>
                  <a:srgbClr val="7F7F7F"/>
                </a:solidFill>
                <a:latin typeface="Helvetica Neue"/>
                <a:ea typeface="Helvetica Neue"/>
                <a:cs typeface="Helvetica Neue"/>
                <a:sym typeface="Helvetica Neue"/>
              </a:defRPr>
            </a:lvl4pPr>
            <a:lvl5pPr indent="0" lvl="4" marL="0" algn="r">
              <a:spcBef>
                <a:spcPts val="0"/>
              </a:spcBef>
              <a:buNone/>
              <a:defRPr b="0" i="0" sz="1200" u="none" cap="none" strike="noStrike">
                <a:solidFill>
                  <a:srgbClr val="7F7F7F"/>
                </a:solidFill>
                <a:latin typeface="Helvetica Neue"/>
                <a:ea typeface="Helvetica Neue"/>
                <a:cs typeface="Helvetica Neue"/>
                <a:sym typeface="Helvetica Neue"/>
              </a:defRPr>
            </a:lvl5pPr>
            <a:lvl6pPr indent="0" lvl="5" marL="0" algn="r">
              <a:spcBef>
                <a:spcPts val="0"/>
              </a:spcBef>
              <a:buNone/>
              <a:defRPr b="0" i="0" sz="1200" u="none" cap="none" strike="noStrike">
                <a:solidFill>
                  <a:srgbClr val="7F7F7F"/>
                </a:solidFill>
                <a:latin typeface="Helvetica Neue"/>
                <a:ea typeface="Helvetica Neue"/>
                <a:cs typeface="Helvetica Neue"/>
                <a:sym typeface="Helvetica Neue"/>
              </a:defRPr>
            </a:lvl6pPr>
            <a:lvl7pPr indent="0" lvl="6" marL="0" algn="r">
              <a:spcBef>
                <a:spcPts val="0"/>
              </a:spcBef>
              <a:buNone/>
              <a:defRPr b="0" i="0" sz="1200" u="none" cap="none" strike="noStrike">
                <a:solidFill>
                  <a:srgbClr val="7F7F7F"/>
                </a:solidFill>
                <a:latin typeface="Helvetica Neue"/>
                <a:ea typeface="Helvetica Neue"/>
                <a:cs typeface="Helvetica Neue"/>
                <a:sym typeface="Helvetica Neue"/>
              </a:defRPr>
            </a:lvl7pPr>
            <a:lvl8pPr indent="0" lvl="7" marL="0" algn="r">
              <a:spcBef>
                <a:spcPts val="0"/>
              </a:spcBef>
              <a:buNone/>
              <a:defRPr b="0" i="0" sz="1200" u="none" cap="none" strike="noStrike">
                <a:solidFill>
                  <a:srgbClr val="7F7F7F"/>
                </a:solidFill>
                <a:latin typeface="Helvetica Neue"/>
                <a:ea typeface="Helvetica Neue"/>
                <a:cs typeface="Helvetica Neue"/>
                <a:sym typeface="Helvetica Neue"/>
              </a:defRPr>
            </a:lvl8pPr>
            <a:lvl9pPr indent="0" lvl="8" marL="0" algn="r">
              <a:spcBef>
                <a:spcPts val="0"/>
              </a:spcBef>
              <a:buNone/>
              <a:defRPr b="0" i="0" sz="1200" u="none" cap="none" strike="noStrike">
                <a:solidFill>
                  <a:srgbClr val="7F7F7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Two Columns with Headers" type="twoTxTwoObj">
  <p:cSld name="TWO_OBJECTS_WITH_TEXT">
    <p:spTree>
      <p:nvGrpSpPr>
        <p:cNvPr id="44" name="Shape 44"/>
        <p:cNvGrpSpPr/>
        <p:nvPr/>
      </p:nvGrpSpPr>
      <p:grpSpPr>
        <a:xfrm>
          <a:off x="0" y="0"/>
          <a:ext cx="0" cy="0"/>
          <a:chOff x="0" y="0"/>
          <a:chExt cx="0" cy="0"/>
        </a:xfrm>
      </p:grpSpPr>
      <p:sp>
        <p:nvSpPr>
          <p:cNvPr id="45" name="Google Shape;45;p6"/>
          <p:cNvSpPr/>
          <p:nvPr/>
        </p:nvSpPr>
        <p:spPr>
          <a:xfrm>
            <a:off x="0" y="0"/>
            <a:ext cx="12192000" cy="16462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6" name="Google Shape;46;p6"/>
          <p:cNvSpPr txBox="1"/>
          <p:nvPr>
            <p:ph type="title"/>
          </p:nvPr>
        </p:nvSpPr>
        <p:spPr>
          <a:xfrm>
            <a:off x="839788" y="365125"/>
            <a:ext cx="10515600" cy="128111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74BA"/>
              </a:buClr>
              <a:buSzPts val="4400"/>
              <a:buFont typeface="Helvetica Neue"/>
              <a:buNone/>
              <a:defRPr b="1">
                <a:solidFill>
                  <a:srgbClr val="1074B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rgbClr val="0F497E"/>
              </a:buClr>
              <a:buSzPts val="2400"/>
              <a:buNone/>
              <a:defRPr b="1" sz="2400">
                <a:solidFill>
                  <a:srgbClr val="0F497E"/>
                </a:solidFill>
              </a:defRPr>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dk1"/>
              </a:buClr>
              <a:buSzPts val="1800"/>
              <a:buChar char="•"/>
              <a:defRPr sz="1800"/>
            </a:lvl1pPr>
            <a:lvl2pPr indent="-342900" lvl="1" marL="914400" algn="l">
              <a:lnSpc>
                <a:spcPct val="150000"/>
              </a:lnSpc>
              <a:spcBef>
                <a:spcPts val="500"/>
              </a:spcBef>
              <a:spcAft>
                <a:spcPts val="0"/>
              </a:spcAft>
              <a:buClr>
                <a:schemeClr val="dk1"/>
              </a:buClr>
              <a:buSzPts val="1800"/>
              <a:buChar char="•"/>
              <a:defRPr sz="1800"/>
            </a:lvl2pPr>
            <a:lvl3pPr indent="-342900" lvl="2" marL="1371600" algn="l">
              <a:lnSpc>
                <a:spcPct val="150000"/>
              </a:lnSpc>
              <a:spcBef>
                <a:spcPts val="500"/>
              </a:spcBef>
              <a:spcAft>
                <a:spcPts val="0"/>
              </a:spcAft>
              <a:buClr>
                <a:schemeClr val="dk1"/>
              </a:buClr>
              <a:buSzPts val="1800"/>
              <a:buChar char="•"/>
              <a:defRPr sz="1800"/>
            </a:lvl3pPr>
            <a:lvl4pPr indent="-342900" lvl="3" marL="1828800" algn="l">
              <a:lnSpc>
                <a:spcPct val="150000"/>
              </a:lnSpc>
              <a:spcBef>
                <a:spcPts val="500"/>
              </a:spcBef>
              <a:spcAft>
                <a:spcPts val="0"/>
              </a:spcAft>
              <a:buClr>
                <a:schemeClr val="dk1"/>
              </a:buClr>
              <a:buSzPts val="1800"/>
              <a:buChar char="•"/>
              <a:defRPr sz="1800"/>
            </a:lvl4pPr>
            <a:lvl5pPr indent="-342900" lvl="4" marL="2286000" algn="l">
              <a:lnSpc>
                <a:spcPct val="15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50000"/>
              </a:lnSpc>
              <a:spcBef>
                <a:spcPts val="1000"/>
              </a:spcBef>
              <a:spcAft>
                <a:spcPts val="0"/>
              </a:spcAft>
              <a:buClr>
                <a:srgbClr val="0F497E"/>
              </a:buClr>
              <a:buSzPts val="2400"/>
              <a:buNone/>
              <a:defRPr b="1" sz="2400">
                <a:solidFill>
                  <a:srgbClr val="0F497E"/>
                </a:solidFill>
              </a:defRPr>
            </a:lvl1pPr>
            <a:lvl2pPr indent="-228600" lvl="1" marL="914400" algn="l">
              <a:lnSpc>
                <a:spcPct val="150000"/>
              </a:lnSpc>
              <a:spcBef>
                <a:spcPts val="500"/>
              </a:spcBef>
              <a:spcAft>
                <a:spcPts val="0"/>
              </a:spcAft>
              <a:buClr>
                <a:schemeClr val="dk1"/>
              </a:buClr>
              <a:buSzPts val="2000"/>
              <a:buNone/>
              <a:defRPr b="1" sz="2000"/>
            </a:lvl2pPr>
            <a:lvl3pPr indent="-228600" lvl="2" marL="1371600" algn="l">
              <a:lnSpc>
                <a:spcPct val="150000"/>
              </a:lnSpc>
              <a:spcBef>
                <a:spcPts val="500"/>
              </a:spcBef>
              <a:spcAft>
                <a:spcPts val="0"/>
              </a:spcAft>
              <a:buClr>
                <a:schemeClr val="dk1"/>
              </a:buClr>
              <a:buSzPts val="1800"/>
              <a:buNone/>
              <a:defRPr b="1" sz="1800"/>
            </a:lvl3pPr>
            <a:lvl4pPr indent="-228600" lvl="3" marL="1828800" algn="l">
              <a:lnSpc>
                <a:spcPct val="150000"/>
              </a:lnSpc>
              <a:spcBef>
                <a:spcPts val="500"/>
              </a:spcBef>
              <a:spcAft>
                <a:spcPts val="0"/>
              </a:spcAft>
              <a:buClr>
                <a:schemeClr val="dk1"/>
              </a:buClr>
              <a:buSzPts val="1600"/>
              <a:buNone/>
              <a:defRPr b="1" sz="1600"/>
            </a:lvl4pPr>
            <a:lvl5pPr indent="-228600" lvl="4" marL="2286000" algn="l">
              <a:lnSpc>
                <a:spcPct val="15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50000"/>
              </a:lnSpc>
              <a:spcBef>
                <a:spcPts val="1000"/>
              </a:spcBef>
              <a:spcAft>
                <a:spcPts val="0"/>
              </a:spcAft>
              <a:buClr>
                <a:schemeClr val="dk1"/>
              </a:buClr>
              <a:buSzPts val="1800"/>
              <a:buChar char="•"/>
              <a:defRPr sz="1800"/>
            </a:lvl1pPr>
            <a:lvl2pPr indent="-342900" lvl="1" marL="914400" algn="l">
              <a:lnSpc>
                <a:spcPct val="150000"/>
              </a:lnSpc>
              <a:spcBef>
                <a:spcPts val="500"/>
              </a:spcBef>
              <a:spcAft>
                <a:spcPts val="0"/>
              </a:spcAft>
              <a:buClr>
                <a:schemeClr val="dk1"/>
              </a:buClr>
              <a:buSzPts val="1800"/>
              <a:buChar char="•"/>
              <a:defRPr sz="1800"/>
            </a:lvl2pPr>
            <a:lvl3pPr indent="-342900" lvl="2" marL="1371600" algn="l">
              <a:lnSpc>
                <a:spcPct val="150000"/>
              </a:lnSpc>
              <a:spcBef>
                <a:spcPts val="500"/>
              </a:spcBef>
              <a:spcAft>
                <a:spcPts val="0"/>
              </a:spcAft>
              <a:buClr>
                <a:schemeClr val="dk1"/>
              </a:buClr>
              <a:buSzPts val="1800"/>
              <a:buChar char="•"/>
              <a:defRPr sz="1800"/>
            </a:lvl3pPr>
            <a:lvl4pPr indent="-342900" lvl="3" marL="1828800" algn="l">
              <a:lnSpc>
                <a:spcPct val="150000"/>
              </a:lnSpc>
              <a:spcBef>
                <a:spcPts val="500"/>
              </a:spcBef>
              <a:spcAft>
                <a:spcPts val="0"/>
              </a:spcAft>
              <a:buClr>
                <a:schemeClr val="dk1"/>
              </a:buClr>
              <a:buSzPts val="1800"/>
              <a:buChar char="•"/>
              <a:defRPr sz="1800"/>
            </a:lvl4pPr>
            <a:lvl5pPr indent="-342900" lvl="4" marL="2286000" algn="l">
              <a:lnSpc>
                <a:spcPct val="15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6"/>
          <p:cNvPicPr preferRelativeResize="0"/>
          <p:nvPr/>
        </p:nvPicPr>
        <p:blipFill rotWithShape="1">
          <a:blip r:embed="rId2">
            <a:alphaModFix/>
          </a:blip>
          <a:srcRect b="0" l="0" r="0" t="0"/>
          <a:stretch/>
        </p:blipFill>
        <p:spPr>
          <a:xfrm>
            <a:off x="10396205" y="5789118"/>
            <a:ext cx="1426390" cy="785695"/>
          </a:xfrm>
          <a:prstGeom prst="rect">
            <a:avLst/>
          </a:prstGeom>
          <a:noFill/>
          <a:ln>
            <a:noFill/>
          </a:ln>
        </p:spPr>
      </p:pic>
      <p:sp>
        <p:nvSpPr>
          <p:cNvPr id="52" name="Google Shape;52;p6"/>
          <p:cNvSpPr txBox="1"/>
          <p:nvPr>
            <p:ph idx="10" type="dt"/>
          </p:nvPr>
        </p:nvSpPr>
        <p:spPr>
          <a:xfrm>
            <a:off x="116306" y="6369650"/>
            <a:ext cx="762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878306" y="6369650"/>
            <a:ext cx="411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9981397" y="6369650"/>
            <a:ext cx="2094297"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7F7F7F"/>
                </a:solidFill>
                <a:latin typeface="Helvetica Neue"/>
                <a:ea typeface="Helvetica Neue"/>
                <a:cs typeface="Helvetica Neue"/>
                <a:sym typeface="Helvetica Neue"/>
              </a:defRPr>
            </a:lvl1pPr>
            <a:lvl2pPr indent="0" lvl="1" marL="0" algn="r">
              <a:spcBef>
                <a:spcPts val="0"/>
              </a:spcBef>
              <a:buNone/>
              <a:defRPr b="0" i="0" sz="1200" u="none" cap="none" strike="noStrike">
                <a:solidFill>
                  <a:srgbClr val="7F7F7F"/>
                </a:solidFill>
                <a:latin typeface="Helvetica Neue"/>
                <a:ea typeface="Helvetica Neue"/>
                <a:cs typeface="Helvetica Neue"/>
                <a:sym typeface="Helvetica Neue"/>
              </a:defRPr>
            </a:lvl2pPr>
            <a:lvl3pPr indent="0" lvl="2" marL="0" algn="r">
              <a:spcBef>
                <a:spcPts val="0"/>
              </a:spcBef>
              <a:buNone/>
              <a:defRPr b="0" i="0" sz="1200" u="none" cap="none" strike="noStrike">
                <a:solidFill>
                  <a:srgbClr val="7F7F7F"/>
                </a:solidFill>
                <a:latin typeface="Helvetica Neue"/>
                <a:ea typeface="Helvetica Neue"/>
                <a:cs typeface="Helvetica Neue"/>
                <a:sym typeface="Helvetica Neue"/>
              </a:defRPr>
            </a:lvl3pPr>
            <a:lvl4pPr indent="0" lvl="3" marL="0" algn="r">
              <a:spcBef>
                <a:spcPts val="0"/>
              </a:spcBef>
              <a:buNone/>
              <a:defRPr b="0" i="0" sz="1200" u="none" cap="none" strike="noStrike">
                <a:solidFill>
                  <a:srgbClr val="7F7F7F"/>
                </a:solidFill>
                <a:latin typeface="Helvetica Neue"/>
                <a:ea typeface="Helvetica Neue"/>
                <a:cs typeface="Helvetica Neue"/>
                <a:sym typeface="Helvetica Neue"/>
              </a:defRPr>
            </a:lvl4pPr>
            <a:lvl5pPr indent="0" lvl="4" marL="0" algn="r">
              <a:spcBef>
                <a:spcPts val="0"/>
              </a:spcBef>
              <a:buNone/>
              <a:defRPr b="0" i="0" sz="1200" u="none" cap="none" strike="noStrike">
                <a:solidFill>
                  <a:srgbClr val="7F7F7F"/>
                </a:solidFill>
                <a:latin typeface="Helvetica Neue"/>
                <a:ea typeface="Helvetica Neue"/>
                <a:cs typeface="Helvetica Neue"/>
                <a:sym typeface="Helvetica Neue"/>
              </a:defRPr>
            </a:lvl5pPr>
            <a:lvl6pPr indent="0" lvl="5" marL="0" algn="r">
              <a:spcBef>
                <a:spcPts val="0"/>
              </a:spcBef>
              <a:buNone/>
              <a:defRPr b="0" i="0" sz="1200" u="none" cap="none" strike="noStrike">
                <a:solidFill>
                  <a:srgbClr val="7F7F7F"/>
                </a:solidFill>
                <a:latin typeface="Helvetica Neue"/>
                <a:ea typeface="Helvetica Neue"/>
                <a:cs typeface="Helvetica Neue"/>
                <a:sym typeface="Helvetica Neue"/>
              </a:defRPr>
            </a:lvl6pPr>
            <a:lvl7pPr indent="0" lvl="6" marL="0" algn="r">
              <a:spcBef>
                <a:spcPts val="0"/>
              </a:spcBef>
              <a:buNone/>
              <a:defRPr b="0" i="0" sz="1200" u="none" cap="none" strike="noStrike">
                <a:solidFill>
                  <a:srgbClr val="7F7F7F"/>
                </a:solidFill>
                <a:latin typeface="Helvetica Neue"/>
                <a:ea typeface="Helvetica Neue"/>
                <a:cs typeface="Helvetica Neue"/>
                <a:sym typeface="Helvetica Neue"/>
              </a:defRPr>
            </a:lvl7pPr>
            <a:lvl8pPr indent="0" lvl="7" marL="0" algn="r">
              <a:spcBef>
                <a:spcPts val="0"/>
              </a:spcBef>
              <a:buNone/>
              <a:defRPr b="0" i="0" sz="1200" u="none" cap="none" strike="noStrike">
                <a:solidFill>
                  <a:srgbClr val="7F7F7F"/>
                </a:solidFill>
                <a:latin typeface="Helvetica Neue"/>
                <a:ea typeface="Helvetica Neue"/>
                <a:cs typeface="Helvetica Neue"/>
                <a:sym typeface="Helvetica Neue"/>
              </a:defRPr>
            </a:lvl8pPr>
            <a:lvl9pPr indent="0" lvl="8" marL="0" algn="r">
              <a:spcBef>
                <a:spcPts val="0"/>
              </a:spcBef>
              <a:buNone/>
              <a:defRPr b="0" i="0" sz="1200" u="none" cap="none" strike="noStrike">
                <a:solidFill>
                  <a:srgbClr val="7F7F7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Only" type="titleOnly">
  <p:cSld name="TITLE_ONLY">
    <p:spTree>
      <p:nvGrpSpPr>
        <p:cNvPr id="55" name="Shape 55"/>
        <p:cNvGrpSpPr/>
        <p:nvPr/>
      </p:nvGrpSpPr>
      <p:grpSpPr>
        <a:xfrm>
          <a:off x="0" y="0"/>
          <a:ext cx="0" cy="0"/>
          <a:chOff x="0" y="0"/>
          <a:chExt cx="0" cy="0"/>
        </a:xfrm>
      </p:grpSpPr>
      <p:sp>
        <p:nvSpPr>
          <p:cNvPr id="56" name="Google Shape;56;p7"/>
          <p:cNvSpPr/>
          <p:nvPr/>
        </p:nvSpPr>
        <p:spPr>
          <a:xfrm>
            <a:off x="0" y="0"/>
            <a:ext cx="12192000" cy="164623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7" name="Google Shape;57;p7"/>
          <p:cNvSpPr txBox="1"/>
          <p:nvPr>
            <p:ph type="title"/>
          </p:nvPr>
        </p:nvSpPr>
        <p:spPr>
          <a:xfrm>
            <a:off x="838200" y="365125"/>
            <a:ext cx="10515600" cy="128111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1074BA"/>
              </a:buClr>
              <a:buSzPts val="4400"/>
              <a:buFont typeface="Helvetica Neue"/>
              <a:buNone/>
              <a:defRPr b="1">
                <a:solidFill>
                  <a:srgbClr val="1074BA"/>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8" name="Google Shape;58;p7"/>
          <p:cNvPicPr preferRelativeResize="0"/>
          <p:nvPr/>
        </p:nvPicPr>
        <p:blipFill rotWithShape="1">
          <a:blip r:embed="rId2">
            <a:alphaModFix/>
          </a:blip>
          <a:srcRect b="0" l="0" r="0" t="0"/>
          <a:stretch/>
        </p:blipFill>
        <p:spPr>
          <a:xfrm>
            <a:off x="10396205" y="5789118"/>
            <a:ext cx="1426390" cy="785695"/>
          </a:xfrm>
          <a:prstGeom prst="rect">
            <a:avLst/>
          </a:prstGeom>
          <a:noFill/>
          <a:ln>
            <a:noFill/>
          </a:ln>
        </p:spPr>
      </p:pic>
      <p:sp>
        <p:nvSpPr>
          <p:cNvPr id="59" name="Google Shape;59;p7"/>
          <p:cNvSpPr txBox="1"/>
          <p:nvPr>
            <p:ph idx="10" type="dt"/>
          </p:nvPr>
        </p:nvSpPr>
        <p:spPr>
          <a:xfrm>
            <a:off x="116306" y="6369650"/>
            <a:ext cx="7620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878306" y="6369650"/>
            <a:ext cx="41148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solidFill>
                  <a:srgbClr val="7F7F7F"/>
                </a:solidFill>
                <a:latin typeface="Helvetica Neue"/>
                <a:ea typeface="Helvetica Neue"/>
                <a:cs typeface="Helvetica Neue"/>
                <a:sym typeface="Helvetica Neu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9981397" y="6369650"/>
            <a:ext cx="2094297"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i="0" sz="1200" u="none" cap="none" strike="noStrike">
                <a:solidFill>
                  <a:srgbClr val="7F7F7F"/>
                </a:solidFill>
                <a:latin typeface="Helvetica Neue"/>
                <a:ea typeface="Helvetica Neue"/>
                <a:cs typeface="Helvetica Neue"/>
                <a:sym typeface="Helvetica Neue"/>
              </a:defRPr>
            </a:lvl1pPr>
            <a:lvl2pPr indent="0" lvl="1" marL="0" algn="r">
              <a:spcBef>
                <a:spcPts val="0"/>
              </a:spcBef>
              <a:buNone/>
              <a:defRPr b="0" i="0" sz="1200" u="none" cap="none" strike="noStrike">
                <a:solidFill>
                  <a:srgbClr val="7F7F7F"/>
                </a:solidFill>
                <a:latin typeface="Helvetica Neue"/>
                <a:ea typeface="Helvetica Neue"/>
                <a:cs typeface="Helvetica Neue"/>
                <a:sym typeface="Helvetica Neue"/>
              </a:defRPr>
            </a:lvl2pPr>
            <a:lvl3pPr indent="0" lvl="2" marL="0" algn="r">
              <a:spcBef>
                <a:spcPts val="0"/>
              </a:spcBef>
              <a:buNone/>
              <a:defRPr b="0" i="0" sz="1200" u="none" cap="none" strike="noStrike">
                <a:solidFill>
                  <a:srgbClr val="7F7F7F"/>
                </a:solidFill>
                <a:latin typeface="Helvetica Neue"/>
                <a:ea typeface="Helvetica Neue"/>
                <a:cs typeface="Helvetica Neue"/>
                <a:sym typeface="Helvetica Neue"/>
              </a:defRPr>
            </a:lvl3pPr>
            <a:lvl4pPr indent="0" lvl="3" marL="0" algn="r">
              <a:spcBef>
                <a:spcPts val="0"/>
              </a:spcBef>
              <a:buNone/>
              <a:defRPr b="0" i="0" sz="1200" u="none" cap="none" strike="noStrike">
                <a:solidFill>
                  <a:srgbClr val="7F7F7F"/>
                </a:solidFill>
                <a:latin typeface="Helvetica Neue"/>
                <a:ea typeface="Helvetica Neue"/>
                <a:cs typeface="Helvetica Neue"/>
                <a:sym typeface="Helvetica Neue"/>
              </a:defRPr>
            </a:lvl4pPr>
            <a:lvl5pPr indent="0" lvl="4" marL="0" algn="r">
              <a:spcBef>
                <a:spcPts val="0"/>
              </a:spcBef>
              <a:buNone/>
              <a:defRPr b="0" i="0" sz="1200" u="none" cap="none" strike="noStrike">
                <a:solidFill>
                  <a:srgbClr val="7F7F7F"/>
                </a:solidFill>
                <a:latin typeface="Helvetica Neue"/>
                <a:ea typeface="Helvetica Neue"/>
                <a:cs typeface="Helvetica Neue"/>
                <a:sym typeface="Helvetica Neue"/>
              </a:defRPr>
            </a:lvl5pPr>
            <a:lvl6pPr indent="0" lvl="5" marL="0" algn="r">
              <a:spcBef>
                <a:spcPts val="0"/>
              </a:spcBef>
              <a:buNone/>
              <a:defRPr b="0" i="0" sz="1200" u="none" cap="none" strike="noStrike">
                <a:solidFill>
                  <a:srgbClr val="7F7F7F"/>
                </a:solidFill>
                <a:latin typeface="Helvetica Neue"/>
                <a:ea typeface="Helvetica Neue"/>
                <a:cs typeface="Helvetica Neue"/>
                <a:sym typeface="Helvetica Neue"/>
              </a:defRPr>
            </a:lvl6pPr>
            <a:lvl7pPr indent="0" lvl="6" marL="0" algn="r">
              <a:spcBef>
                <a:spcPts val="0"/>
              </a:spcBef>
              <a:buNone/>
              <a:defRPr b="0" i="0" sz="1200" u="none" cap="none" strike="noStrike">
                <a:solidFill>
                  <a:srgbClr val="7F7F7F"/>
                </a:solidFill>
                <a:latin typeface="Helvetica Neue"/>
                <a:ea typeface="Helvetica Neue"/>
                <a:cs typeface="Helvetica Neue"/>
                <a:sym typeface="Helvetica Neue"/>
              </a:defRPr>
            </a:lvl7pPr>
            <a:lvl8pPr indent="0" lvl="7" marL="0" algn="r">
              <a:spcBef>
                <a:spcPts val="0"/>
              </a:spcBef>
              <a:buNone/>
              <a:defRPr b="0" i="0" sz="1200" u="none" cap="none" strike="noStrike">
                <a:solidFill>
                  <a:srgbClr val="7F7F7F"/>
                </a:solidFill>
                <a:latin typeface="Helvetica Neue"/>
                <a:ea typeface="Helvetica Neue"/>
                <a:cs typeface="Helvetica Neue"/>
                <a:sym typeface="Helvetica Neue"/>
              </a:defRPr>
            </a:lvl8pPr>
            <a:lvl9pPr indent="0" lvl="8" marL="0" algn="r">
              <a:spcBef>
                <a:spcPts val="0"/>
              </a:spcBef>
              <a:buNone/>
              <a:defRPr b="0" i="0" sz="1200" u="none" cap="none" strike="noStrike">
                <a:solidFill>
                  <a:srgbClr val="7F7F7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pic>
        <p:nvPicPr>
          <p:cNvPr id="63" name="Google Shape;63;p8"/>
          <p:cNvPicPr preferRelativeResize="0"/>
          <p:nvPr/>
        </p:nvPicPr>
        <p:blipFill rotWithShape="1">
          <a:blip r:embed="rId2">
            <a:alphaModFix/>
          </a:blip>
          <a:srcRect b="0" l="0" r="0" t="0"/>
          <a:stretch/>
        </p:blipFill>
        <p:spPr>
          <a:xfrm>
            <a:off x="10396205" y="5789118"/>
            <a:ext cx="1426390" cy="78569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 Left">
  <p:cSld name="Image and Content Left">
    <p:bg>
      <p:bgPr>
        <a:solidFill>
          <a:srgbClr val="0F497E"/>
        </a:solidFill>
      </p:bgPr>
    </p:bg>
    <p:spTree>
      <p:nvGrpSpPr>
        <p:cNvPr id="64" name="Shape 64"/>
        <p:cNvGrpSpPr/>
        <p:nvPr/>
      </p:nvGrpSpPr>
      <p:grpSpPr>
        <a:xfrm>
          <a:off x="0" y="0"/>
          <a:ext cx="0" cy="0"/>
          <a:chOff x="0" y="0"/>
          <a:chExt cx="0" cy="0"/>
        </a:xfrm>
      </p:grpSpPr>
      <p:sp>
        <p:nvSpPr>
          <p:cNvPr id="65" name="Google Shape;65;p9"/>
          <p:cNvSpPr/>
          <p:nvPr/>
        </p:nvSpPr>
        <p:spPr>
          <a:xfrm>
            <a:off x="0" y="20396"/>
            <a:ext cx="5486400" cy="6837604"/>
          </a:xfrm>
          <a:prstGeom prst="rect">
            <a:avLst/>
          </a:prstGeom>
          <a:solidFill>
            <a:srgbClr val="0F497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66" name="Google Shape;66;p9"/>
          <p:cNvSpPr txBox="1"/>
          <p:nvPr>
            <p:ph idx="1" type="body"/>
          </p:nvPr>
        </p:nvSpPr>
        <p:spPr>
          <a:xfrm>
            <a:off x="0" y="1"/>
            <a:ext cx="5486400" cy="685800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800"/>
              <a:buNone/>
              <a:defRPr sz="1800">
                <a:solidFill>
                  <a:schemeClr val="lt1"/>
                </a:solidFill>
                <a:latin typeface="Helvetica Neue"/>
                <a:ea typeface="Helvetica Neue"/>
                <a:cs typeface="Helvetica Neue"/>
                <a:sym typeface="Helvetica Neue"/>
              </a:defRPr>
            </a:lvl1pPr>
            <a:lvl2pPr indent="-342900" lvl="1" marL="9144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2pPr>
            <a:lvl3pPr indent="-342900" lvl="2" marL="13716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3pPr>
            <a:lvl4pPr indent="-342900" lvl="3" marL="18288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4pPr>
            <a:lvl5pPr indent="-342900" lvl="4" marL="22860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9"/>
          <p:cNvSpPr txBox="1"/>
          <p:nvPr>
            <p:ph idx="2" type="body"/>
          </p:nvPr>
        </p:nvSpPr>
        <p:spPr>
          <a:xfrm>
            <a:off x="5867399" y="1825625"/>
            <a:ext cx="5868728" cy="3910012"/>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800"/>
              <a:buNone/>
              <a:defRPr sz="1800">
                <a:solidFill>
                  <a:schemeClr val="lt1"/>
                </a:solidFill>
                <a:latin typeface="Helvetica Neue"/>
                <a:ea typeface="Helvetica Neue"/>
                <a:cs typeface="Helvetica Neue"/>
                <a:sym typeface="Helvetica Neue"/>
              </a:defRPr>
            </a:lvl1pPr>
            <a:lvl2pPr indent="-342900" lvl="1" marL="9144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2pPr>
            <a:lvl3pPr indent="-342900" lvl="2" marL="13716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3pPr>
            <a:lvl4pPr indent="-342900" lvl="3" marL="18288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4pPr>
            <a:lvl5pPr indent="-342900" lvl="4" marL="22860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Logo&#10;&#10;Description automatically generated" id="68" name="Google Shape;68;p9"/>
          <p:cNvPicPr preferRelativeResize="0"/>
          <p:nvPr/>
        </p:nvPicPr>
        <p:blipFill rotWithShape="1">
          <a:blip r:embed="rId2">
            <a:alphaModFix/>
          </a:blip>
          <a:srcRect b="0" l="0" r="0" t="0"/>
          <a:stretch/>
        </p:blipFill>
        <p:spPr>
          <a:xfrm>
            <a:off x="10396204" y="5789118"/>
            <a:ext cx="1426392" cy="785695"/>
          </a:xfrm>
          <a:prstGeom prst="rect">
            <a:avLst/>
          </a:prstGeom>
          <a:noFill/>
          <a:ln>
            <a:noFill/>
          </a:ln>
        </p:spPr>
      </p:pic>
      <p:sp>
        <p:nvSpPr>
          <p:cNvPr id="69" name="Google Shape;69;p9"/>
          <p:cNvSpPr txBox="1"/>
          <p:nvPr>
            <p:ph idx="3" type="body"/>
          </p:nvPr>
        </p:nvSpPr>
        <p:spPr>
          <a:xfrm>
            <a:off x="5867397" y="783432"/>
            <a:ext cx="5868729" cy="585788"/>
          </a:xfrm>
          <a:prstGeom prst="rect">
            <a:avLst/>
          </a:prstGeom>
          <a:noFill/>
          <a:ln>
            <a:noFill/>
          </a:ln>
        </p:spPr>
        <p:txBody>
          <a:bodyPr anchorCtr="0" anchor="ctr"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4400"/>
              <a:buNone/>
              <a:defRPr b="1" sz="4400">
                <a:solidFill>
                  <a:schemeClr val="lt1"/>
                </a:solidFill>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 Right">
  <p:cSld name="Image and Content Right">
    <p:bg>
      <p:bgPr>
        <a:solidFill>
          <a:srgbClr val="0F497E"/>
        </a:solidFill>
      </p:bgPr>
    </p:bg>
    <p:spTree>
      <p:nvGrpSpPr>
        <p:cNvPr id="70" name="Shape 70"/>
        <p:cNvGrpSpPr/>
        <p:nvPr/>
      </p:nvGrpSpPr>
      <p:grpSpPr>
        <a:xfrm>
          <a:off x="0" y="0"/>
          <a:ext cx="0" cy="0"/>
          <a:chOff x="0" y="0"/>
          <a:chExt cx="0" cy="0"/>
        </a:xfrm>
      </p:grpSpPr>
      <p:sp>
        <p:nvSpPr>
          <p:cNvPr id="71" name="Google Shape;71;p10"/>
          <p:cNvSpPr/>
          <p:nvPr/>
        </p:nvSpPr>
        <p:spPr>
          <a:xfrm>
            <a:off x="6705600" y="20396"/>
            <a:ext cx="5486400" cy="6837604"/>
          </a:xfrm>
          <a:prstGeom prst="rect">
            <a:avLst/>
          </a:prstGeom>
          <a:solidFill>
            <a:srgbClr val="0F497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72" name="Google Shape;72;p10"/>
          <p:cNvSpPr txBox="1"/>
          <p:nvPr>
            <p:ph idx="1" type="body"/>
          </p:nvPr>
        </p:nvSpPr>
        <p:spPr>
          <a:xfrm>
            <a:off x="6705600" y="1"/>
            <a:ext cx="5486400" cy="685800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800"/>
              <a:buNone/>
              <a:defRPr sz="1800">
                <a:solidFill>
                  <a:schemeClr val="lt1"/>
                </a:solidFill>
                <a:latin typeface="Helvetica Neue"/>
                <a:ea typeface="Helvetica Neue"/>
                <a:cs typeface="Helvetica Neue"/>
                <a:sym typeface="Helvetica Neue"/>
              </a:defRPr>
            </a:lvl1pPr>
            <a:lvl2pPr indent="-342900" lvl="1" marL="9144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2pPr>
            <a:lvl3pPr indent="-342900" lvl="2" marL="13716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3pPr>
            <a:lvl4pPr indent="-342900" lvl="3" marL="18288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4pPr>
            <a:lvl5pPr indent="-342900" lvl="4" marL="22860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0"/>
          <p:cNvSpPr txBox="1"/>
          <p:nvPr>
            <p:ph idx="2" type="body"/>
          </p:nvPr>
        </p:nvSpPr>
        <p:spPr>
          <a:xfrm>
            <a:off x="516520" y="1825625"/>
            <a:ext cx="5672560" cy="3910012"/>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lt1"/>
              </a:buClr>
              <a:buSzPts val="1800"/>
              <a:buNone/>
              <a:defRPr sz="1800">
                <a:solidFill>
                  <a:schemeClr val="lt1"/>
                </a:solidFill>
                <a:latin typeface="Helvetica Neue"/>
                <a:ea typeface="Helvetica Neue"/>
                <a:cs typeface="Helvetica Neue"/>
                <a:sym typeface="Helvetica Neue"/>
              </a:defRPr>
            </a:lvl1pPr>
            <a:lvl2pPr indent="-342900" lvl="1" marL="9144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2pPr>
            <a:lvl3pPr indent="-342900" lvl="2" marL="13716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3pPr>
            <a:lvl4pPr indent="-342900" lvl="3" marL="18288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4pPr>
            <a:lvl5pPr indent="-342900" lvl="4" marL="2286000" algn="l">
              <a:lnSpc>
                <a:spcPct val="150000"/>
              </a:lnSpc>
              <a:spcBef>
                <a:spcPts val="500"/>
              </a:spcBef>
              <a:spcAft>
                <a:spcPts val="0"/>
              </a:spcAft>
              <a:buClr>
                <a:schemeClr val="lt1"/>
              </a:buClr>
              <a:buSzPts val="1800"/>
              <a:buChar char="•"/>
              <a:defRPr sz="1800">
                <a:solidFill>
                  <a:schemeClr val="lt1"/>
                </a:solidFill>
                <a:latin typeface="Helvetica Neue"/>
                <a:ea typeface="Helvetica Neue"/>
                <a:cs typeface="Helvetica Neue"/>
                <a:sym typeface="Helvetica Neu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Logo&#10;&#10;Description automatically generated" id="74" name="Google Shape;74;p10"/>
          <p:cNvPicPr preferRelativeResize="0"/>
          <p:nvPr/>
        </p:nvPicPr>
        <p:blipFill rotWithShape="1">
          <a:blip r:embed="rId2">
            <a:alphaModFix/>
          </a:blip>
          <a:srcRect b="0" l="0" r="0" t="0"/>
          <a:stretch/>
        </p:blipFill>
        <p:spPr>
          <a:xfrm>
            <a:off x="10396204" y="5789118"/>
            <a:ext cx="1426392" cy="785695"/>
          </a:xfrm>
          <a:prstGeom prst="rect">
            <a:avLst/>
          </a:prstGeom>
          <a:noFill/>
          <a:ln>
            <a:noFill/>
          </a:ln>
        </p:spPr>
      </p:pic>
      <p:sp>
        <p:nvSpPr>
          <p:cNvPr id="75" name="Google Shape;75;p10"/>
          <p:cNvSpPr txBox="1"/>
          <p:nvPr>
            <p:ph idx="3" type="body"/>
          </p:nvPr>
        </p:nvSpPr>
        <p:spPr>
          <a:xfrm>
            <a:off x="516521" y="783432"/>
            <a:ext cx="5672560" cy="585788"/>
          </a:xfrm>
          <a:prstGeom prst="rect">
            <a:avLst/>
          </a:prstGeom>
          <a:noFill/>
          <a:ln>
            <a:noFill/>
          </a:ln>
        </p:spPr>
        <p:txBody>
          <a:bodyPr anchorCtr="0" anchor="ctr" bIns="45700" lIns="91425" spcFirstLastPara="1" rIns="91425" wrap="square" tIns="45700">
            <a:noAutofit/>
          </a:bodyPr>
          <a:lstStyle>
            <a:lvl1pPr indent="-228600" lvl="0" marL="457200" algn="l">
              <a:lnSpc>
                <a:spcPct val="150000"/>
              </a:lnSpc>
              <a:spcBef>
                <a:spcPts val="1000"/>
              </a:spcBef>
              <a:spcAft>
                <a:spcPts val="0"/>
              </a:spcAft>
              <a:buClr>
                <a:schemeClr val="lt1"/>
              </a:buClr>
              <a:buSzPts val="4400"/>
              <a:buNone/>
              <a:defRPr b="1" sz="4400">
                <a:solidFill>
                  <a:schemeClr val="lt1"/>
                </a:solidFill>
              </a:defRPr>
            </a:lvl1pPr>
            <a:lvl2pPr indent="-342900" lvl="1" marL="914400" algn="l">
              <a:lnSpc>
                <a:spcPct val="150000"/>
              </a:lnSpc>
              <a:spcBef>
                <a:spcPts val="500"/>
              </a:spcBef>
              <a:spcAft>
                <a:spcPts val="0"/>
              </a:spcAft>
              <a:buClr>
                <a:schemeClr val="dk1"/>
              </a:buClr>
              <a:buSzPts val="1800"/>
              <a:buChar char="•"/>
              <a:defRPr/>
            </a:lvl2pPr>
            <a:lvl3pPr indent="-342900" lvl="2" marL="1371600" algn="l">
              <a:lnSpc>
                <a:spcPct val="150000"/>
              </a:lnSpc>
              <a:spcBef>
                <a:spcPts val="500"/>
              </a:spcBef>
              <a:spcAft>
                <a:spcPts val="0"/>
              </a:spcAft>
              <a:buClr>
                <a:schemeClr val="dk1"/>
              </a:buClr>
              <a:buSzPts val="1800"/>
              <a:buChar char="•"/>
              <a:defRPr/>
            </a:lvl3pPr>
            <a:lvl4pPr indent="-342900" lvl="3" marL="1828800" algn="l">
              <a:lnSpc>
                <a:spcPct val="150000"/>
              </a:lnSpc>
              <a:spcBef>
                <a:spcPts val="500"/>
              </a:spcBef>
              <a:spcAft>
                <a:spcPts val="0"/>
              </a:spcAft>
              <a:buClr>
                <a:schemeClr val="dk1"/>
              </a:buClr>
              <a:buSzPts val="1800"/>
              <a:buChar char="•"/>
              <a:defRPr/>
            </a:lvl4pPr>
            <a:lvl5pPr indent="-342900" lvl="4" marL="2286000" algn="l">
              <a:lnSpc>
                <a:spcPct val="15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Helvetica Neue"/>
              <a:buNone/>
              <a:defRPr b="0" i="0" sz="4400" u="none" cap="none" strike="noStrike">
                <a:solidFill>
                  <a:schemeClr val="dk1"/>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50000"/>
              </a:lnSpc>
              <a:spcBef>
                <a:spcPts val="100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1pPr>
            <a:lvl2pPr indent="-381000" lvl="1" marL="914400" marR="0" rtl="0" algn="l">
              <a:lnSpc>
                <a:spcPct val="150000"/>
              </a:lnSpc>
              <a:spcBef>
                <a:spcPts val="50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2pPr>
            <a:lvl3pPr indent="-355600" lvl="2" marL="1371600" marR="0" rtl="0" algn="l">
              <a:lnSpc>
                <a:spcPct val="150000"/>
              </a:lnSpc>
              <a:spcBef>
                <a:spcPts val="5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3pPr>
            <a:lvl4pPr indent="-342900" lvl="3" marL="18288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4pPr>
            <a:lvl5pPr indent="-342900" lvl="4" marL="2286000" marR="0" rtl="0" algn="l">
              <a:lnSpc>
                <a:spcPct val="150000"/>
              </a:lnSpc>
              <a:spcBef>
                <a:spcPts val="5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16306" y="6369650"/>
            <a:ext cx="7620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F7F7F"/>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878306" y="6369650"/>
            <a:ext cx="41148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F7F7F"/>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9981397" y="6369650"/>
            <a:ext cx="2094297"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1200" u="none" cap="none" strike="noStrike">
                <a:solidFill>
                  <a:srgbClr val="7F7F7F"/>
                </a:solidFill>
                <a:latin typeface="Helvetica Neue"/>
                <a:ea typeface="Helvetica Neue"/>
                <a:cs typeface="Helvetica Neue"/>
                <a:sym typeface="Helvetica Neue"/>
              </a:defRPr>
            </a:lvl1pPr>
            <a:lvl2pPr indent="0" lvl="1" marL="0" marR="0" rtl="0" algn="r">
              <a:spcBef>
                <a:spcPts val="0"/>
              </a:spcBef>
              <a:buNone/>
              <a:defRPr b="0" i="0" sz="1200" u="none" cap="none" strike="noStrike">
                <a:solidFill>
                  <a:srgbClr val="7F7F7F"/>
                </a:solidFill>
                <a:latin typeface="Helvetica Neue"/>
                <a:ea typeface="Helvetica Neue"/>
                <a:cs typeface="Helvetica Neue"/>
                <a:sym typeface="Helvetica Neue"/>
              </a:defRPr>
            </a:lvl2pPr>
            <a:lvl3pPr indent="0" lvl="2" marL="0" marR="0" rtl="0" algn="r">
              <a:spcBef>
                <a:spcPts val="0"/>
              </a:spcBef>
              <a:buNone/>
              <a:defRPr b="0" i="0" sz="1200" u="none" cap="none" strike="noStrike">
                <a:solidFill>
                  <a:srgbClr val="7F7F7F"/>
                </a:solidFill>
                <a:latin typeface="Helvetica Neue"/>
                <a:ea typeface="Helvetica Neue"/>
                <a:cs typeface="Helvetica Neue"/>
                <a:sym typeface="Helvetica Neue"/>
              </a:defRPr>
            </a:lvl3pPr>
            <a:lvl4pPr indent="0" lvl="3" marL="0" marR="0" rtl="0" algn="r">
              <a:spcBef>
                <a:spcPts val="0"/>
              </a:spcBef>
              <a:buNone/>
              <a:defRPr b="0" i="0" sz="1200" u="none" cap="none" strike="noStrike">
                <a:solidFill>
                  <a:srgbClr val="7F7F7F"/>
                </a:solidFill>
                <a:latin typeface="Helvetica Neue"/>
                <a:ea typeface="Helvetica Neue"/>
                <a:cs typeface="Helvetica Neue"/>
                <a:sym typeface="Helvetica Neue"/>
              </a:defRPr>
            </a:lvl4pPr>
            <a:lvl5pPr indent="0" lvl="4" marL="0" marR="0" rtl="0" algn="r">
              <a:spcBef>
                <a:spcPts val="0"/>
              </a:spcBef>
              <a:buNone/>
              <a:defRPr b="0" i="0" sz="1200" u="none" cap="none" strike="noStrike">
                <a:solidFill>
                  <a:srgbClr val="7F7F7F"/>
                </a:solidFill>
                <a:latin typeface="Helvetica Neue"/>
                <a:ea typeface="Helvetica Neue"/>
                <a:cs typeface="Helvetica Neue"/>
                <a:sym typeface="Helvetica Neue"/>
              </a:defRPr>
            </a:lvl5pPr>
            <a:lvl6pPr indent="0" lvl="5" marL="0" marR="0" rtl="0" algn="r">
              <a:spcBef>
                <a:spcPts val="0"/>
              </a:spcBef>
              <a:buNone/>
              <a:defRPr b="0" i="0" sz="1200" u="none" cap="none" strike="noStrike">
                <a:solidFill>
                  <a:srgbClr val="7F7F7F"/>
                </a:solidFill>
                <a:latin typeface="Helvetica Neue"/>
                <a:ea typeface="Helvetica Neue"/>
                <a:cs typeface="Helvetica Neue"/>
                <a:sym typeface="Helvetica Neue"/>
              </a:defRPr>
            </a:lvl6pPr>
            <a:lvl7pPr indent="0" lvl="6" marL="0" marR="0" rtl="0" algn="r">
              <a:spcBef>
                <a:spcPts val="0"/>
              </a:spcBef>
              <a:buNone/>
              <a:defRPr b="0" i="0" sz="1200" u="none" cap="none" strike="noStrike">
                <a:solidFill>
                  <a:srgbClr val="7F7F7F"/>
                </a:solidFill>
                <a:latin typeface="Helvetica Neue"/>
                <a:ea typeface="Helvetica Neue"/>
                <a:cs typeface="Helvetica Neue"/>
                <a:sym typeface="Helvetica Neue"/>
              </a:defRPr>
            </a:lvl7pPr>
            <a:lvl8pPr indent="0" lvl="7" marL="0" marR="0" rtl="0" algn="r">
              <a:spcBef>
                <a:spcPts val="0"/>
              </a:spcBef>
              <a:buNone/>
              <a:defRPr b="0" i="0" sz="1200" u="none" cap="none" strike="noStrike">
                <a:solidFill>
                  <a:srgbClr val="7F7F7F"/>
                </a:solidFill>
                <a:latin typeface="Helvetica Neue"/>
                <a:ea typeface="Helvetica Neue"/>
                <a:cs typeface="Helvetica Neue"/>
                <a:sym typeface="Helvetica Neue"/>
              </a:defRPr>
            </a:lvl8pPr>
            <a:lvl9pPr indent="0" lvl="8" marL="0" marR="0" rtl="0" algn="r">
              <a:spcBef>
                <a:spcPts val="0"/>
              </a:spcBef>
              <a:buNone/>
              <a:defRPr b="0" i="0" sz="1200" u="none" cap="none" strike="noStrike">
                <a:solidFill>
                  <a:srgbClr val="7F7F7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4.png"/><Relationship Id="rId4" Type="http://schemas.openxmlformats.org/officeDocument/2006/relationships/image" Target="../media/image10.png"/><Relationship Id="rId5" Type="http://schemas.openxmlformats.org/officeDocument/2006/relationships/hyperlink" Target="https://demonstrations.wolfram.com/QuantumCircuitImplementingGroversSearchAlgorith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9.gif"/><Relationship Id="rId4" Type="http://schemas.openxmlformats.org/officeDocument/2006/relationships/image" Target="../media/image15.png"/><Relationship Id="rId5" Type="http://schemas.openxmlformats.org/officeDocument/2006/relationships/image" Target="../media/image22.png"/><Relationship Id="rId6" Type="http://schemas.openxmlformats.org/officeDocument/2006/relationships/image" Target="../media/image9.png"/><Relationship Id="rId7" Type="http://schemas.openxmlformats.org/officeDocument/2006/relationships/image" Target="../media/image14.png"/><Relationship Id="rId8"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 name="Shape 84"/>
        <p:cNvGrpSpPr/>
        <p:nvPr/>
      </p:nvGrpSpPr>
      <p:grpSpPr>
        <a:xfrm>
          <a:off x="0" y="0"/>
          <a:ext cx="0" cy="0"/>
          <a:chOff x="0" y="0"/>
          <a:chExt cx="0" cy="0"/>
        </a:xfrm>
      </p:grpSpPr>
      <p:sp>
        <p:nvSpPr>
          <p:cNvPr id="85" name="Google Shape;85;p12"/>
          <p:cNvSpPr txBox="1"/>
          <p:nvPr>
            <p:ph idx="1" type="body"/>
          </p:nvPr>
        </p:nvSpPr>
        <p:spPr>
          <a:xfrm>
            <a:off x="418900" y="2549050"/>
            <a:ext cx="11130900" cy="1338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lt1"/>
              </a:buClr>
              <a:buSzPts val="7500"/>
              <a:buNone/>
            </a:pPr>
            <a:r>
              <a:rPr lang="en-US" sz="4800" u="sng">
                <a:solidFill>
                  <a:srgbClr val="FEF37A"/>
                </a:solidFill>
              </a:rPr>
              <a:t>Quantum AI Mini Seminar Series</a:t>
            </a:r>
            <a:r>
              <a:rPr lang="en-US" sz="4800">
                <a:solidFill>
                  <a:srgbClr val="FEF37A"/>
                </a:solidFill>
              </a:rPr>
              <a:t>: Exploring the Future of Computing and Artificial Intelligence</a:t>
            </a:r>
            <a:endParaRPr sz="4800">
              <a:solidFill>
                <a:srgbClr val="FEF37A"/>
              </a:solidFill>
            </a:endParaRPr>
          </a:p>
        </p:txBody>
      </p:sp>
      <p:sp>
        <p:nvSpPr>
          <p:cNvPr id="86" name="Google Shape;86;p12"/>
          <p:cNvSpPr txBox="1"/>
          <p:nvPr>
            <p:ph idx="2" type="body"/>
          </p:nvPr>
        </p:nvSpPr>
        <p:spPr>
          <a:xfrm>
            <a:off x="649500" y="5546995"/>
            <a:ext cx="10358400" cy="585900"/>
          </a:xfrm>
          <a:prstGeom prst="rect">
            <a:avLst/>
          </a:prstGeom>
          <a:noFill/>
          <a:ln>
            <a:noFill/>
          </a:ln>
        </p:spPr>
        <p:txBody>
          <a:bodyPr anchorCtr="0" anchor="t" bIns="45700" lIns="91425" spcFirstLastPara="1" rIns="91425" wrap="square" tIns="45700">
            <a:normAutofit fontScale="40000"/>
          </a:bodyPr>
          <a:lstStyle/>
          <a:p>
            <a:pPr indent="0" lvl="0" marL="0" rtl="0" algn="r">
              <a:lnSpc>
                <a:spcPct val="150000"/>
              </a:lnSpc>
              <a:spcBef>
                <a:spcPts val="0"/>
              </a:spcBef>
              <a:spcAft>
                <a:spcPts val="0"/>
              </a:spcAft>
              <a:buClr>
                <a:schemeClr val="lt1"/>
              </a:buClr>
              <a:buSzPts val="720"/>
              <a:buNone/>
            </a:pPr>
            <a:r>
              <a:rPr b="1" lang="en-US" sz="7500"/>
              <a:t>Luke Miller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4" name="Shape 154"/>
        <p:cNvGrpSpPr/>
        <p:nvPr/>
      </p:nvGrpSpPr>
      <p:grpSpPr>
        <a:xfrm>
          <a:off x="0" y="0"/>
          <a:ext cx="0" cy="0"/>
          <a:chOff x="0" y="0"/>
          <a:chExt cx="0" cy="0"/>
        </a:xfrm>
      </p:grpSpPr>
      <p:sp>
        <p:nvSpPr>
          <p:cNvPr id="155" name="Google Shape;155;p22"/>
          <p:cNvSpPr txBox="1"/>
          <p:nvPr>
            <p:ph idx="1" type="body"/>
          </p:nvPr>
        </p:nvSpPr>
        <p:spPr>
          <a:xfrm>
            <a:off x="831850" y="2311269"/>
            <a:ext cx="10365600" cy="1338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7500"/>
              <a:buFont typeface="Arial"/>
              <a:buNone/>
            </a:pPr>
            <a:r>
              <a:rPr lang="en-US" sz="4800" u="sng">
                <a:solidFill>
                  <a:srgbClr val="FEF37A"/>
                </a:solidFill>
              </a:rPr>
              <a:t>Quantum AI Mini Seminar Series</a:t>
            </a:r>
            <a:r>
              <a:rPr lang="en-US" sz="4800">
                <a:solidFill>
                  <a:srgbClr val="FEF37A"/>
                </a:solidFill>
              </a:rPr>
              <a:t>: </a:t>
            </a:r>
            <a:endParaRPr/>
          </a:p>
        </p:txBody>
      </p:sp>
      <p:sp>
        <p:nvSpPr>
          <p:cNvPr id="156" name="Google Shape;156;p22"/>
          <p:cNvSpPr txBox="1"/>
          <p:nvPr>
            <p:ph idx="2" type="body"/>
          </p:nvPr>
        </p:nvSpPr>
        <p:spPr>
          <a:xfrm>
            <a:off x="838200" y="3194851"/>
            <a:ext cx="10358400" cy="32742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rPr lang="en-US" sz="2200"/>
              <a:t>Session 2: Quantum Algorithms and their Potential for AI</a:t>
            </a:r>
            <a:endParaRPr sz="2200"/>
          </a:p>
          <a:p>
            <a:pPr indent="-368300" lvl="0" marL="457200" rtl="0" algn="l">
              <a:spcBef>
                <a:spcPts val="1000"/>
              </a:spcBef>
              <a:spcAft>
                <a:spcPts val="0"/>
              </a:spcAft>
              <a:buSzPts val="2200"/>
              <a:buChar char="●"/>
            </a:pPr>
            <a:r>
              <a:rPr lang="en-US" sz="2200"/>
              <a:t>Quantum Algorithms for AI</a:t>
            </a:r>
            <a:endParaRPr sz="2200"/>
          </a:p>
          <a:p>
            <a:pPr indent="-368300" lvl="0" marL="457200" rtl="0" algn="l">
              <a:spcBef>
                <a:spcPts val="0"/>
              </a:spcBef>
              <a:spcAft>
                <a:spcPts val="0"/>
              </a:spcAft>
              <a:buSzPts val="2200"/>
              <a:buChar char="●"/>
            </a:pPr>
            <a:r>
              <a:rPr lang="en-US" sz="2200"/>
              <a:t>Grover's Search Algorithm</a:t>
            </a:r>
            <a:endParaRPr sz="2200"/>
          </a:p>
          <a:p>
            <a:pPr indent="-368300" lvl="0" marL="457200" rtl="0" algn="l">
              <a:spcBef>
                <a:spcPts val="0"/>
              </a:spcBef>
              <a:spcAft>
                <a:spcPts val="0"/>
              </a:spcAft>
              <a:buSzPts val="2200"/>
              <a:buChar char="●"/>
            </a:pPr>
            <a:r>
              <a:rPr lang="en-US" sz="2200"/>
              <a:t>Quantum Fourier Transform</a:t>
            </a:r>
            <a:endParaRPr sz="2200"/>
          </a:p>
          <a:p>
            <a:pPr indent="-368300" lvl="0" marL="457200" rtl="0" algn="l">
              <a:spcBef>
                <a:spcPts val="0"/>
              </a:spcBef>
              <a:spcAft>
                <a:spcPts val="0"/>
              </a:spcAft>
              <a:buSzPts val="2200"/>
              <a:buChar char="●"/>
            </a:pPr>
            <a:r>
              <a:rPr lang="en-US" sz="2200"/>
              <a:t>Quantum Speedup</a:t>
            </a:r>
            <a:endParaRPr sz="2200"/>
          </a:p>
          <a:p>
            <a:pPr indent="-368300" lvl="0" marL="457200" rtl="0" algn="l">
              <a:spcBef>
                <a:spcPts val="0"/>
              </a:spcBef>
              <a:spcAft>
                <a:spcPts val="0"/>
              </a:spcAft>
              <a:buSzPts val="2200"/>
              <a:buChar char="●"/>
            </a:pPr>
            <a:r>
              <a:rPr lang="en-US" sz="2200"/>
              <a:t>Other Quantum Algorithms</a:t>
            </a:r>
            <a:endParaRPr sz="2200"/>
          </a:p>
          <a:p>
            <a:pPr indent="-368300" lvl="0" marL="457200" rtl="0" algn="l">
              <a:spcBef>
                <a:spcPts val="0"/>
              </a:spcBef>
              <a:spcAft>
                <a:spcPts val="0"/>
              </a:spcAft>
              <a:buSzPts val="2200"/>
              <a:buChar char="●"/>
            </a:pPr>
            <a:r>
              <a:rPr lang="en-US" sz="2200"/>
              <a:t>AI application of Quantum Algorithms</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Quantum Algorithms for AI</a:t>
            </a:r>
            <a:endParaRPr/>
          </a:p>
        </p:txBody>
      </p:sp>
      <p:sp>
        <p:nvSpPr>
          <p:cNvPr id="162" name="Google Shape;162;p23"/>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Key Principles</a:t>
            </a:r>
            <a:endParaRPr/>
          </a:p>
          <a:p>
            <a:pPr indent="-342900" lvl="1" marL="914400" rtl="0" algn="l">
              <a:spcBef>
                <a:spcPts val="0"/>
              </a:spcBef>
              <a:spcAft>
                <a:spcPts val="0"/>
              </a:spcAft>
              <a:buSzPts val="1800"/>
              <a:buChar char="•"/>
            </a:pPr>
            <a:r>
              <a:rPr lang="en-US"/>
              <a:t>Superposition</a:t>
            </a:r>
            <a:endParaRPr/>
          </a:p>
          <a:p>
            <a:pPr indent="-342900" lvl="1" marL="914400" rtl="0" algn="l">
              <a:spcBef>
                <a:spcPts val="0"/>
              </a:spcBef>
              <a:spcAft>
                <a:spcPts val="0"/>
              </a:spcAft>
              <a:buSzPts val="1800"/>
              <a:buChar char="•"/>
            </a:pPr>
            <a:r>
              <a:rPr lang="en-US"/>
              <a:t>Entanglement</a:t>
            </a:r>
            <a:endParaRPr/>
          </a:p>
          <a:p>
            <a:pPr indent="-342900" lvl="1" marL="914400" rtl="0" algn="l">
              <a:spcBef>
                <a:spcPts val="0"/>
              </a:spcBef>
              <a:spcAft>
                <a:spcPts val="0"/>
              </a:spcAft>
              <a:buSzPts val="1800"/>
              <a:buChar char="•"/>
            </a:pPr>
            <a:r>
              <a:rPr lang="en-US"/>
              <a:t>Interference</a:t>
            </a:r>
            <a:endParaRPr/>
          </a:p>
          <a:p>
            <a:pPr indent="-342900" lvl="1" marL="914400" rtl="0" algn="l">
              <a:spcBef>
                <a:spcPts val="0"/>
              </a:spcBef>
              <a:spcAft>
                <a:spcPts val="0"/>
              </a:spcAft>
              <a:buSzPts val="1800"/>
              <a:buChar char="•"/>
            </a:pPr>
            <a:r>
              <a:rPr lang="en-US"/>
              <a:t>Phase</a:t>
            </a:r>
            <a:endParaRPr/>
          </a:p>
          <a:p>
            <a:pPr indent="-342900" lvl="1" marL="914400" rtl="0" algn="l">
              <a:spcBef>
                <a:spcPts val="0"/>
              </a:spcBef>
              <a:spcAft>
                <a:spcPts val="0"/>
              </a:spcAft>
              <a:buSzPts val="1800"/>
              <a:buChar char="•"/>
            </a:pPr>
            <a:r>
              <a:rPr lang="en-US"/>
              <a:t>Amplitude</a:t>
            </a:r>
            <a:endParaRPr/>
          </a:p>
          <a:p>
            <a:pPr indent="-342900" lvl="0" marL="457200" rtl="0" algn="l">
              <a:spcBef>
                <a:spcPts val="0"/>
              </a:spcBef>
              <a:spcAft>
                <a:spcPts val="0"/>
              </a:spcAft>
              <a:buSzPts val="1800"/>
              <a:buChar char="•"/>
            </a:pPr>
            <a:r>
              <a:rPr lang="en-US"/>
              <a:t>Potential for Speedup</a:t>
            </a:r>
            <a:endParaRPr/>
          </a:p>
          <a:p>
            <a:pPr indent="-342900" lvl="1" marL="914400" rtl="0" algn="l">
              <a:spcBef>
                <a:spcPts val="0"/>
              </a:spcBef>
              <a:spcAft>
                <a:spcPts val="0"/>
              </a:spcAft>
              <a:buSzPts val="1800"/>
              <a:buChar char="•"/>
            </a:pPr>
            <a:r>
              <a:rPr lang="en-US"/>
              <a:t>From quadratic to exponential speedup</a:t>
            </a:r>
            <a:endParaRPr/>
          </a:p>
        </p:txBody>
      </p:sp>
      <p:pic>
        <p:nvPicPr>
          <p:cNvPr id="163" name="Google Shape;163;p23"/>
          <p:cNvPicPr preferRelativeResize="0"/>
          <p:nvPr/>
        </p:nvPicPr>
        <p:blipFill>
          <a:blip r:embed="rId3">
            <a:alphaModFix/>
          </a:blip>
          <a:stretch>
            <a:fillRect/>
          </a:stretch>
        </p:blipFill>
        <p:spPr>
          <a:xfrm>
            <a:off x="6364075" y="1569325"/>
            <a:ext cx="5392625" cy="4501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Grover's Search Algorithm</a:t>
            </a:r>
            <a:endParaRPr/>
          </a:p>
        </p:txBody>
      </p:sp>
      <p:sp>
        <p:nvSpPr>
          <p:cNvPr id="169" name="Google Shape;169;p24"/>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Geometric Interpretation</a:t>
            </a:r>
            <a:endParaRPr/>
          </a:p>
          <a:p>
            <a:pPr indent="-374650" lvl="1" marL="914400" rtl="0" algn="l">
              <a:spcBef>
                <a:spcPts val="0"/>
              </a:spcBef>
              <a:spcAft>
                <a:spcPts val="0"/>
              </a:spcAft>
              <a:buSzPts val="2300"/>
              <a:buChar char="•"/>
            </a:pPr>
            <a:r>
              <a:rPr lang="en-US" sz="1700">
                <a:solidFill>
                  <a:srgbClr val="202122"/>
                </a:solidFill>
                <a:highlight>
                  <a:srgbClr val="FFFFFF"/>
                </a:highlight>
                <a:latin typeface="Arial"/>
                <a:ea typeface="Arial"/>
                <a:cs typeface="Arial"/>
                <a:sym typeface="Arial"/>
              </a:rPr>
              <a:t>Algorithm stays in 2D subspace (|s&gt;, |w&gt;)</a:t>
            </a:r>
            <a:endParaRPr sz="1700">
              <a:solidFill>
                <a:srgbClr val="202122"/>
              </a:solidFill>
              <a:highlight>
                <a:srgbClr val="FFFFFF"/>
              </a:highlight>
              <a:latin typeface="Arial"/>
              <a:ea typeface="Arial"/>
              <a:cs typeface="Arial"/>
              <a:sym typeface="Arial"/>
            </a:endParaRPr>
          </a:p>
          <a:p>
            <a:pPr indent="-336550" lvl="1" marL="914400" rtl="0" algn="l">
              <a:spcBef>
                <a:spcPts val="0"/>
              </a:spcBef>
              <a:spcAft>
                <a:spcPts val="0"/>
              </a:spcAft>
              <a:buClr>
                <a:srgbClr val="202122"/>
              </a:buClr>
              <a:buSzPts val="1700"/>
              <a:buFont typeface="Arial"/>
              <a:buChar char="•"/>
            </a:pPr>
            <a:r>
              <a:rPr lang="en-US" sz="1700">
                <a:solidFill>
                  <a:srgbClr val="202122"/>
                </a:solidFill>
                <a:highlight>
                  <a:srgbClr val="FFFFFF"/>
                </a:highlight>
                <a:latin typeface="Arial"/>
                <a:ea typeface="Arial"/>
                <a:cs typeface="Arial"/>
                <a:sym typeface="Arial"/>
              </a:rPr>
              <a:t>U</a:t>
            </a:r>
            <a:r>
              <a:rPr baseline="-25000" lang="en-US" sz="1700">
                <a:solidFill>
                  <a:srgbClr val="202122"/>
                </a:solidFill>
                <a:highlight>
                  <a:srgbClr val="FFFFFF"/>
                </a:highlight>
                <a:latin typeface="Arial"/>
                <a:ea typeface="Arial"/>
                <a:cs typeface="Arial"/>
                <a:sym typeface="Arial"/>
              </a:rPr>
              <a:t>s</a:t>
            </a:r>
            <a:r>
              <a:rPr lang="en-US" sz="1700">
                <a:solidFill>
                  <a:srgbClr val="202122"/>
                </a:solidFill>
                <a:highlight>
                  <a:srgbClr val="FFFFFF"/>
                </a:highlight>
                <a:latin typeface="Arial"/>
                <a:ea typeface="Arial"/>
                <a:cs typeface="Arial"/>
                <a:sym typeface="Arial"/>
              </a:rPr>
              <a:t> and U</a:t>
            </a:r>
            <a:r>
              <a:rPr baseline="-25000" lang="en-US" sz="1700">
                <a:solidFill>
                  <a:srgbClr val="202122"/>
                </a:solidFill>
                <a:highlight>
                  <a:srgbClr val="FFFFFF"/>
                </a:highlight>
                <a:latin typeface="Arial"/>
                <a:ea typeface="Arial"/>
                <a:cs typeface="Arial"/>
                <a:sym typeface="Arial"/>
              </a:rPr>
              <a:t>w</a:t>
            </a:r>
            <a:r>
              <a:rPr lang="en-US" sz="1700">
                <a:solidFill>
                  <a:srgbClr val="202122"/>
                </a:solidFill>
                <a:highlight>
                  <a:srgbClr val="FFFFFF"/>
                </a:highlight>
                <a:latin typeface="Arial"/>
                <a:ea typeface="Arial"/>
                <a:cs typeface="Arial"/>
                <a:sym typeface="Arial"/>
              </a:rPr>
              <a:t> are reflections through </a:t>
            </a:r>
            <a:r>
              <a:rPr lang="en-US" sz="1700">
                <a:solidFill>
                  <a:srgbClr val="202122"/>
                </a:solidFill>
                <a:highlight>
                  <a:schemeClr val="lt1"/>
                </a:highlight>
                <a:latin typeface="Arial"/>
                <a:ea typeface="Arial"/>
                <a:cs typeface="Arial"/>
                <a:sym typeface="Arial"/>
              </a:rPr>
              <a:t>|s&gt;, |w&gt;</a:t>
            </a:r>
            <a:endParaRPr sz="1700">
              <a:solidFill>
                <a:srgbClr val="202122"/>
              </a:solidFill>
              <a:highlight>
                <a:schemeClr val="lt1"/>
              </a:highlight>
              <a:latin typeface="Arial"/>
              <a:ea typeface="Arial"/>
              <a:cs typeface="Arial"/>
              <a:sym typeface="Arial"/>
            </a:endParaRPr>
          </a:p>
          <a:p>
            <a:pPr indent="-336550" lvl="1" marL="914400" rtl="0" algn="l">
              <a:spcBef>
                <a:spcPts val="0"/>
              </a:spcBef>
              <a:spcAft>
                <a:spcPts val="0"/>
              </a:spcAft>
              <a:buClr>
                <a:srgbClr val="202122"/>
              </a:buClr>
              <a:buSzPts val="1700"/>
              <a:buFont typeface="Arial"/>
              <a:buChar char="•"/>
            </a:pPr>
            <a:r>
              <a:rPr lang="en-US" sz="1700">
                <a:solidFill>
                  <a:srgbClr val="202122"/>
                </a:solidFill>
                <a:highlight>
                  <a:schemeClr val="lt1"/>
                </a:highlight>
                <a:latin typeface="Arial"/>
                <a:ea typeface="Arial"/>
                <a:cs typeface="Arial"/>
                <a:sym typeface="Arial"/>
              </a:rPr>
              <a:t>Each rotation, 𝜃= 2 arcsin(1/N</a:t>
            </a:r>
            <a:r>
              <a:rPr baseline="30000" lang="en-US" sz="1700">
                <a:solidFill>
                  <a:srgbClr val="202122"/>
                </a:solidFill>
                <a:highlight>
                  <a:schemeClr val="lt1"/>
                </a:highlight>
                <a:latin typeface="Arial"/>
                <a:ea typeface="Arial"/>
                <a:cs typeface="Arial"/>
                <a:sym typeface="Arial"/>
              </a:rPr>
              <a:t>1/2</a:t>
            </a:r>
            <a:r>
              <a:rPr lang="en-US" sz="1700">
                <a:solidFill>
                  <a:srgbClr val="202122"/>
                </a:solidFill>
                <a:highlight>
                  <a:schemeClr val="lt1"/>
                </a:highlight>
                <a:latin typeface="Arial"/>
                <a:ea typeface="Arial"/>
                <a:cs typeface="Arial"/>
                <a:sym typeface="Arial"/>
              </a:rPr>
              <a:t>)</a:t>
            </a:r>
            <a:endParaRPr sz="1700">
              <a:solidFill>
                <a:srgbClr val="202122"/>
              </a:solidFill>
              <a:highlight>
                <a:schemeClr val="lt1"/>
              </a:highlight>
              <a:latin typeface="Arial"/>
              <a:ea typeface="Arial"/>
              <a:cs typeface="Arial"/>
              <a:sym typeface="Arial"/>
            </a:endParaRPr>
          </a:p>
          <a:p>
            <a:pPr indent="-336550" lvl="1" marL="914400" rtl="0" algn="l">
              <a:spcBef>
                <a:spcPts val="0"/>
              </a:spcBef>
              <a:spcAft>
                <a:spcPts val="0"/>
              </a:spcAft>
              <a:buClr>
                <a:srgbClr val="202122"/>
              </a:buClr>
              <a:buSzPts val="1700"/>
              <a:buFont typeface="Arial"/>
              <a:buChar char="•"/>
            </a:pPr>
            <a:r>
              <a:rPr lang="en-US" sz="1700">
                <a:solidFill>
                  <a:srgbClr val="202122"/>
                </a:solidFill>
                <a:highlight>
                  <a:schemeClr val="lt1"/>
                </a:highlight>
                <a:latin typeface="Arial"/>
                <a:ea typeface="Arial"/>
                <a:cs typeface="Arial"/>
                <a:sym typeface="Arial"/>
              </a:rPr>
              <a:t>Iterations move the state towards |w&gt;</a:t>
            </a:r>
            <a:endParaRPr sz="1700">
              <a:solidFill>
                <a:srgbClr val="202122"/>
              </a:solidFill>
              <a:highlight>
                <a:schemeClr val="lt1"/>
              </a:highlight>
              <a:latin typeface="Arial"/>
              <a:ea typeface="Arial"/>
              <a:cs typeface="Arial"/>
              <a:sym typeface="Arial"/>
            </a:endParaRPr>
          </a:p>
          <a:p>
            <a:pPr indent="-336550" lvl="1" marL="914400" rtl="0" algn="l">
              <a:spcBef>
                <a:spcPts val="0"/>
              </a:spcBef>
              <a:spcAft>
                <a:spcPts val="0"/>
              </a:spcAft>
              <a:buClr>
                <a:srgbClr val="202122"/>
              </a:buClr>
              <a:buSzPts val="1700"/>
              <a:buFont typeface="Arial"/>
              <a:buChar char="•"/>
            </a:pPr>
            <a:r>
              <a:rPr lang="en-US" sz="1700">
                <a:solidFill>
                  <a:srgbClr val="202122"/>
                </a:solidFill>
                <a:highlight>
                  <a:schemeClr val="lt1"/>
                </a:highlight>
                <a:latin typeface="Arial"/>
                <a:ea typeface="Arial"/>
                <a:cs typeface="Arial"/>
                <a:sym typeface="Arial"/>
              </a:rPr>
              <a:t>O(𝜋N</a:t>
            </a:r>
            <a:r>
              <a:rPr baseline="30000" lang="en-US" sz="1700">
                <a:solidFill>
                  <a:srgbClr val="202122"/>
                </a:solidFill>
                <a:highlight>
                  <a:schemeClr val="lt1"/>
                </a:highlight>
                <a:latin typeface="Arial"/>
                <a:ea typeface="Arial"/>
                <a:cs typeface="Arial"/>
                <a:sym typeface="Arial"/>
              </a:rPr>
              <a:t>1/2</a:t>
            </a:r>
            <a:r>
              <a:rPr lang="en-US" sz="1700">
                <a:solidFill>
                  <a:srgbClr val="202122"/>
                </a:solidFill>
                <a:highlight>
                  <a:schemeClr val="lt1"/>
                </a:highlight>
                <a:latin typeface="Arial"/>
                <a:ea typeface="Arial"/>
                <a:cs typeface="Arial"/>
                <a:sym typeface="Arial"/>
              </a:rPr>
              <a:t>/2)--&gt;O(N</a:t>
            </a:r>
            <a:r>
              <a:rPr baseline="30000" lang="en-US" sz="1700">
                <a:solidFill>
                  <a:srgbClr val="202122"/>
                </a:solidFill>
                <a:highlight>
                  <a:schemeClr val="lt1"/>
                </a:highlight>
                <a:latin typeface="Arial"/>
                <a:ea typeface="Arial"/>
                <a:cs typeface="Arial"/>
                <a:sym typeface="Arial"/>
              </a:rPr>
              <a:t>1/2</a:t>
            </a:r>
            <a:r>
              <a:rPr lang="en-US" sz="1700">
                <a:solidFill>
                  <a:srgbClr val="202122"/>
                </a:solidFill>
                <a:highlight>
                  <a:schemeClr val="lt1"/>
                </a:highlight>
                <a:latin typeface="Arial"/>
                <a:ea typeface="Arial"/>
                <a:cs typeface="Arial"/>
                <a:sym typeface="Arial"/>
              </a:rPr>
              <a:t>)</a:t>
            </a:r>
            <a:endParaRPr sz="1700">
              <a:solidFill>
                <a:srgbClr val="202122"/>
              </a:solidFill>
              <a:highlight>
                <a:schemeClr val="lt1"/>
              </a:highlight>
              <a:latin typeface="Arial"/>
              <a:ea typeface="Arial"/>
              <a:cs typeface="Arial"/>
              <a:sym typeface="Arial"/>
            </a:endParaRPr>
          </a:p>
          <a:p>
            <a:pPr indent="-336550" lvl="0" marL="457200" rtl="0" algn="l">
              <a:spcBef>
                <a:spcPts val="0"/>
              </a:spcBef>
              <a:spcAft>
                <a:spcPts val="0"/>
              </a:spcAft>
              <a:buClr>
                <a:srgbClr val="202122"/>
              </a:buClr>
              <a:buSzPts val="1700"/>
              <a:buFont typeface="Arial"/>
              <a:buChar char="•"/>
            </a:pPr>
            <a:r>
              <a:rPr lang="en-US" sz="1700">
                <a:solidFill>
                  <a:srgbClr val="202122"/>
                </a:solidFill>
                <a:highlight>
                  <a:schemeClr val="lt1"/>
                </a:highlight>
                <a:latin typeface="Arial"/>
                <a:ea typeface="Arial"/>
                <a:cs typeface="Arial"/>
                <a:sym typeface="Arial"/>
              </a:rPr>
              <a:t>Quadratic Speedup over Classical Search</a:t>
            </a:r>
            <a:endParaRPr sz="1700">
              <a:solidFill>
                <a:srgbClr val="202122"/>
              </a:solidFill>
              <a:highlight>
                <a:schemeClr val="lt1"/>
              </a:highlight>
              <a:latin typeface="Arial"/>
              <a:ea typeface="Arial"/>
              <a:cs typeface="Arial"/>
              <a:sym typeface="Arial"/>
            </a:endParaRPr>
          </a:p>
          <a:p>
            <a:pPr indent="-336550" lvl="0" marL="457200" rtl="0" algn="l">
              <a:spcBef>
                <a:spcPts val="0"/>
              </a:spcBef>
              <a:spcAft>
                <a:spcPts val="0"/>
              </a:spcAft>
              <a:buClr>
                <a:srgbClr val="202122"/>
              </a:buClr>
              <a:buSzPts val="1700"/>
              <a:buFont typeface="Arial"/>
              <a:buChar char="•"/>
            </a:pPr>
            <a:r>
              <a:rPr lang="en-US" sz="1700">
                <a:solidFill>
                  <a:srgbClr val="202122"/>
                </a:solidFill>
                <a:highlight>
                  <a:schemeClr val="lt1"/>
                </a:highlight>
                <a:latin typeface="Arial"/>
                <a:ea typeface="Arial"/>
                <a:cs typeface="Arial"/>
                <a:sym typeface="Arial"/>
              </a:rPr>
              <a:t>Crucial to Hyperparameter optimization in AI</a:t>
            </a:r>
            <a:endParaRPr sz="1700">
              <a:solidFill>
                <a:srgbClr val="202122"/>
              </a:solidFill>
              <a:highlight>
                <a:schemeClr val="lt1"/>
              </a:highlight>
              <a:latin typeface="Arial"/>
              <a:ea typeface="Arial"/>
              <a:cs typeface="Arial"/>
              <a:sym typeface="Arial"/>
            </a:endParaRPr>
          </a:p>
        </p:txBody>
      </p:sp>
      <p:pic>
        <p:nvPicPr>
          <p:cNvPr id="170" name="Google Shape;170;p24"/>
          <p:cNvPicPr preferRelativeResize="0"/>
          <p:nvPr/>
        </p:nvPicPr>
        <p:blipFill>
          <a:blip r:embed="rId3">
            <a:alphaModFix/>
          </a:blip>
          <a:stretch>
            <a:fillRect/>
          </a:stretch>
        </p:blipFill>
        <p:spPr>
          <a:xfrm>
            <a:off x="0" y="1646250"/>
            <a:ext cx="6037750" cy="2004530"/>
          </a:xfrm>
          <a:prstGeom prst="rect">
            <a:avLst/>
          </a:prstGeom>
          <a:noFill/>
          <a:ln>
            <a:noFill/>
          </a:ln>
        </p:spPr>
      </p:pic>
      <p:pic>
        <p:nvPicPr>
          <p:cNvPr id="171" name="Google Shape;171;p24"/>
          <p:cNvPicPr preferRelativeResize="0"/>
          <p:nvPr/>
        </p:nvPicPr>
        <p:blipFill>
          <a:blip r:embed="rId4">
            <a:alphaModFix/>
          </a:blip>
          <a:stretch>
            <a:fillRect/>
          </a:stretch>
        </p:blipFill>
        <p:spPr>
          <a:xfrm>
            <a:off x="3085000" y="3523425"/>
            <a:ext cx="2952750" cy="3067050"/>
          </a:xfrm>
          <a:prstGeom prst="rect">
            <a:avLst/>
          </a:prstGeom>
          <a:noFill/>
          <a:ln>
            <a:noFill/>
          </a:ln>
        </p:spPr>
      </p:pic>
      <p:sp>
        <p:nvSpPr>
          <p:cNvPr id="172" name="Google Shape;172;p24"/>
          <p:cNvSpPr txBox="1"/>
          <p:nvPr/>
        </p:nvSpPr>
        <p:spPr>
          <a:xfrm>
            <a:off x="382000" y="5706050"/>
            <a:ext cx="1808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100" u="sng">
                <a:solidFill>
                  <a:schemeClr val="hlink"/>
                </a:solidFill>
                <a:latin typeface="Helvetica Neue"/>
                <a:ea typeface="Helvetica Neue"/>
                <a:cs typeface="Helvetica Neue"/>
                <a:sym typeface="Helvetica Neue"/>
                <a:hlinkClick r:id="rId5"/>
              </a:rPr>
              <a:t>WolframAlpha, Grover's</a:t>
            </a:r>
            <a:endParaRPr sz="110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6" name="Shape 176"/>
        <p:cNvGrpSpPr/>
        <p:nvPr/>
      </p:nvGrpSpPr>
      <p:grpSpPr>
        <a:xfrm>
          <a:off x="0" y="0"/>
          <a:ext cx="0" cy="0"/>
          <a:chOff x="0" y="0"/>
          <a:chExt cx="0" cy="0"/>
        </a:xfrm>
      </p:grpSpPr>
      <p:pic>
        <p:nvPicPr>
          <p:cNvPr id="177" name="Google Shape;177;p25"/>
          <p:cNvPicPr preferRelativeResize="0"/>
          <p:nvPr/>
        </p:nvPicPr>
        <p:blipFill>
          <a:blip r:embed="rId3">
            <a:alphaModFix/>
          </a:blip>
          <a:stretch>
            <a:fillRect/>
          </a:stretch>
        </p:blipFill>
        <p:spPr>
          <a:xfrm>
            <a:off x="170325" y="5727575"/>
            <a:ext cx="11816175" cy="933450"/>
          </a:xfrm>
          <a:prstGeom prst="rect">
            <a:avLst/>
          </a:prstGeom>
          <a:noFill/>
          <a:ln>
            <a:noFill/>
          </a:ln>
        </p:spPr>
      </p:pic>
      <p:pic>
        <p:nvPicPr>
          <p:cNvPr id="178" name="Google Shape;178;p25"/>
          <p:cNvPicPr preferRelativeResize="0"/>
          <p:nvPr/>
        </p:nvPicPr>
        <p:blipFill>
          <a:blip r:embed="rId4">
            <a:alphaModFix/>
          </a:blip>
          <a:stretch>
            <a:fillRect/>
          </a:stretch>
        </p:blipFill>
        <p:spPr>
          <a:xfrm>
            <a:off x="152400" y="152400"/>
            <a:ext cx="11887196" cy="537876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Quantum Fourier Transform (QFT)</a:t>
            </a:r>
            <a:endParaRPr/>
          </a:p>
        </p:txBody>
      </p:sp>
      <p:sp>
        <p:nvSpPr>
          <p:cNvPr id="184" name="Google Shape;184;p26"/>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Basis Transformation between computational and Fourier States</a:t>
            </a:r>
            <a:endParaRPr/>
          </a:p>
          <a:p>
            <a:pPr indent="-342900" lvl="0" marL="457200" rtl="0" algn="l">
              <a:spcBef>
                <a:spcPts val="0"/>
              </a:spcBef>
              <a:spcAft>
                <a:spcPts val="0"/>
              </a:spcAft>
              <a:buSzPts val="1800"/>
              <a:buChar char="•"/>
            </a:pPr>
            <a:r>
              <a:rPr lang="en-US"/>
              <a:t>Maps state                          to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Used in Quantum Phase </a:t>
            </a:r>
            <a:r>
              <a:rPr lang="en-US"/>
              <a:t>Estimation</a:t>
            </a:r>
            <a:endParaRPr/>
          </a:p>
          <a:p>
            <a:pPr indent="-342900" lvl="0" marL="457200" rtl="0" algn="l">
              <a:spcBef>
                <a:spcPts val="0"/>
              </a:spcBef>
              <a:spcAft>
                <a:spcPts val="0"/>
              </a:spcAft>
              <a:buSzPts val="1800"/>
              <a:buChar char="•"/>
            </a:pPr>
            <a:r>
              <a:rPr lang="en-US"/>
              <a:t>AI: Cost Function Optimization and signal processing</a:t>
            </a:r>
            <a:endParaRPr/>
          </a:p>
        </p:txBody>
      </p:sp>
      <p:pic>
        <p:nvPicPr>
          <p:cNvPr id="185" name="Google Shape;185;p26"/>
          <p:cNvPicPr preferRelativeResize="0"/>
          <p:nvPr/>
        </p:nvPicPr>
        <p:blipFill>
          <a:blip r:embed="rId3">
            <a:alphaModFix/>
          </a:blip>
          <a:stretch>
            <a:fillRect/>
          </a:stretch>
        </p:blipFill>
        <p:spPr>
          <a:xfrm>
            <a:off x="6210425" y="1725275"/>
            <a:ext cx="5600700" cy="1914525"/>
          </a:xfrm>
          <a:prstGeom prst="rect">
            <a:avLst/>
          </a:prstGeom>
          <a:noFill/>
          <a:ln>
            <a:noFill/>
          </a:ln>
        </p:spPr>
      </p:pic>
      <p:pic>
        <p:nvPicPr>
          <p:cNvPr id="186" name="Google Shape;186;p26"/>
          <p:cNvPicPr preferRelativeResize="0"/>
          <p:nvPr/>
        </p:nvPicPr>
        <p:blipFill>
          <a:blip r:embed="rId4">
            <a:alphaModFix/>
          </a:blip>
          <a:stretch>
            <a:fillRect/>
          </a:stretch>
        </p:blipFill>
        <p:spPr>
          <a:xfrm>
            <a:off x="6172200" y="3792200"/>
            <a:ext cx="5810250" cy="1895475"/>
          </a:xfrm>
          <a:prstGeom prst="rect">
            <a:avLst/>
          </a:prstGeom>
          <a:noFill/>
          <a:ln>
            <a:noFill/>
          </a:ln>
        </p:spPr>
      </p:pic>
      <p:pic>
        <p:nvPicPr>
          <p:cNvPr id="187" name="Google Shape;187;p26"/>
          <p:cNvPicPr preferRelativeResize="0"/>
          <p:nvPr/>
        </p:nvPicPr>
        <p:blipFill>
          <a:blip r:embed="rId5">
            <a:alphaModFix/>
          </a:blip>
          <a:stretch>
            <a:fillRect/>
          </a:stretch>
        </p:blipFill>
        <p:spPr>
          <a:xfrm>
            <a:off x="2565400" y="2688550"/>
            <a:ext cx="1543050" cy="257175"/>
          </a:xfrm>
          <a:prstGeom prst="rect">
            <a:avLst/>
          </a:prstGeom>
          <a:noFill/>
          <a:ln>
            <a:noFill/>
          </a:ln>
        </p:spPr>
      </p:pic>
      <p:pic>
        <p:nvPicPr>
          <p:cNvPr id="188" name="Google Shape;188;p26"/>
          <p:cNvPicPr preferRelativeResize="0"/>
          <p:nvPr/>
        </p:nvPicPr>
        <p:blipFill>
          <a:blip r:embed="rId6">
            <a:alphaModFix/>
          </a:blip>
          <a:stretch>
            <a:fillRect/>
          </a:stretch>
        </p:blipFill>
        <p:spPr>
          <a:xfrm>
            <a:off x="4449225" y="2683788"/>
            <a:ext cx="971550" cy="266700"/>
          </a:xfrm>
          <a:prstGeom prst="rect">
            <a:avLst/>
          </a:prstGeom>
          <a:noFill/>
          <a:ln>
            <a:noFill/>
          </a:ln>
        </p:spPr>
      </p:pic>
      <p:pic>
        <p:nvPicPr>
          <p:cNvPr id="189" name="Google Shape;189;p26"/>
          <p:cNvPicPr preferRelativeResize="0"/>
          <p:nvPr/>
        </p:nvPicPr>
        <p:blipFill>
          <a:blip r:embed="rId7">
            <a:alphaModFix/>
          </a:blip>
          <a:stretch>
            <a:fillRect/>
          </a:stretch>
        </p:blipFill>
        <p:spPr>
          <a:xfrm>
            <a:off x="139700" y="3058025"/>
            <a:ext cx="3968750" cy="1417903"/>
          </a:xfrm>
          <a:prstGeom prst="rect">
            <a:avLst/>
          </a:prstGeom>
          <a:noFill/>
          <a:ln>
            <a:noFill/>
          </a:ln>
        </p:spPr>
      </p:pic>
      <p:pic>
        <p:nvPicPr>
          <p:cNvPr id="190" name="Google Shape;190;p26"/>
          <p:cNvPicPr preferRelativeResize="0"/>
          <p:nvPr/>
        </p:nvPicPr>
        <p:blipFill>
          <a:blip r:embed="rId8">
            <a:alphaModFix/>
          </a:blip>
          <a:stretch>
            <a:fillRect/>
          </a:stretch>
        </p:blipFill>
        <p:spPr>
          <a:xfrm>
            <a:off x="3696750" y="3391625"/>
            <a:ext cx="2476500" cy="121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More Quantum Algorithms for AI</a:t>
            </a:r>
            <a:endParaRPr/>
          </a:p>
        </p:txBody>
      </p:sp>
      <p:sp>
        <p:nvSpPr>
          <p:cNvPr id="196" name="Google Shape;196;p27"/>
          <p:cNvSpPr txBox="1"/>
          <p:nvPr>
            <p:ph idx="1" type="body"/>
          </p:nvPr>
        </p:nvSpPr>
        <p:spPr>
          <a:xfrm>
            <a:off x="838200" y="1825625"/>
            <a:ext cx="5181600" cy="4351200"/>
          </a:xfrm>
          <a:prstGeom prst="rect">
            <a:avLst/>
          </a:prstGeom>
        </p:spPr>
        <p:txBody>
          <a:bodyPr anchorCtr="0" anchor="t" bIns="45700" lIns="91425" spcFirstLastPara="1" rIns="91425" wrap="square" tIns="45700">
            <a:normAutofit lnSpcReduction="20000"/>
          </a:bodyPr>
          <a:lstStyle/>
          <a:p>
            <a:pPr indent="-342900" lvl="0" marL="457200" rtl="0" algn="l">
              <a:spcBef>
                <a:spcPts val="1000"/>
              </a:spcBef>
              <a:spcAft>
                <a:spcPts val="0"/>
              </a:spcAft>
              <a:buSzPts val="1800"/>
              <a:buChar char="•"/>
            </a:pPr>
            <a:r>
              <a:rPr lang="en-US"/>
              <a:t>Grover’s algorithm: Speedup in search and optimization</a:t>
            </a:r>
            <a:endParaRPr/>
          </a:p>
          <a:p>
            <a:pPr indent="-342900" lvl="0" marL="457200" rtl="0" algn="l">
              <a:spcBef>
                <a:spcPts val="0"/>
              </a:spcBef>
              <a:spcAft>
                <a:spcPts val="0"/>
              </a:spcAft>
              <a:buSzPts val="1800"/>
              <a:buChar char="•"/>
            </a:pPr>
            <a:r>
              <a:rPr lang="en-US"/>
              <a:t>QFT: Enhances signal processing and pattern recognition</a:t>
            </a:r>
            <a:endParaRPr/>
          </a:p>
          <a:p>
            <a:pPr indent="-342900" lvl="0" marL="457200" rtl="0" algn="l">
              <a:spcBef>
                <a:spcPts val="0"/>
              </a:spcBef>
              <a:spcAft>
                <a:spcPts val="0"/>
              </a:spcAft>
              <a:buSzPts val="1800"/>
              <a:buChar char="•"/>
            </a:pPr>
            <a:r>
              <a:rPr lang="en-US"/>
              <a:t>QAOA: Combinatorial optimization for logistics, scheduling</a:t>
            </a:r>
            <a:endParaRPr/>
          </a:p>
          <a:p>
            <a:pPr indent="-342900" lvl="0" marL="457200" rtl="0" algn="l">
              <a:spcBef>
                <a:spcPts val="0"/>
              </a:spcBef>
              <a:spcAft>
                <a:spcPts val="0"/>
              </a:spcAft>
              <a:buSzPts val="1800"/>
              <a:buChar char="•"/>
            </a:pPr>
            <a:r>
              <a:rPr lang="en-US"/>
              <a:t>VQE: Non-convex optimization for AI models</a:t>
            </a:r>
            <a:endParaRPr/>
          </a:p>
          <a:p>
            <a:pPr indent="-342900" lvl="0" marL="457200" rtl="0" algn="l">
              <a:spcBef>
                <a:spcPts val="0"/>
              </a:spcBef>
              <a:spcAft>
                <a:spcPts val="0"/>
              </a:spcAft>
              <a:buSzPts val="1800"/>
              <a:buChar char="•"/>
            </a:pPr>
            <a:r>
              <a:rPr lang="en-US"/>
              <a:t>Quantum Walks: Faster graph traversal and node ranking</a:t>
            </a:r>
            <a:endParaRPr/>
          </a:p>
          <a:p>
            <a:pPr indent="-342900" lvl="0" marL="457200" rtl="0" algn="l">
              <a:spcBef>
                <a:spcPts val="0"/>
              </a:spcBef>
              <a:spcAft>
                <a:spcPts val="0"/>
              </a:spcAft>
              <a:buSzPts val="1800"/>
              <a:buChar char="•"/>
            </a:pPr>
            <a:r>
              <a:rPr lang="en-US"/>
              <a:t>QSVM: Speedup in classification and machine learning tasks</a:t>
            </a:r>
            <a:endParaRPr/>
          </a:p>
        </p:txBody>
      </p:sp>
      <p:pic>
        <p:nvPicPr>
          <p:cNvPr id="197" name="Google Shape;197;p27"/>
          <p:cNvPicPr preferRelativeResize="0"/>
          <p:nvPr/>
        </p:nvPicPr>
        <p:blipFill>
          <a:blip r:embed="rId3">
            <a:alphaModFix/>
          </a:blip>
          <a:stretch>
            <a:fillRect/>
          </a:stretch>
        </p:blipFill>
        <p:spPr>
          <a:xfrm>
            <a:off x="6231475" y="2351012"/>
            <a:ext cx="5867402" cy="33004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Quantum Speedup</a:t>
            </a:r>
            <a:endParaRPr/>
          </a:p>
        </p:txBody>
      </p:sp>
      <p:sp>
        <p:nvSpPr>
          <p:cNvPr id="203" name="Google Shape;203;p28"/>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228600" lvl="0" marL="457200" rtl="0" algn="l">
              <a:spcBef>
                <a:spcPts val="1000"/>
              </a:spcBef>
              <a:spcAft>
                <a:spcPts val="0"/>
              </a:spcAft>
              <a:buNone/>
            </a:pPr>
            <a:r>
              <a:rPr b="1" lang="en-US" sz="1700">
                <a:latin typeface="Arial"/>
                <a:ea typeface="Arial"/>
                <a:cs typeface="Arial"/>
                <a:sym typeface="Arial"/>
              </a:rPr>
              <a:t>Superposition</a:t>
            </a:r>
            <a:r>
              <a:rPr lang="en-US" sz="1700">
                <a:latin typeface="Arial"/>
                <a:ea typeface="Arial"/>
                <a:cs typeface="Arial"/>
                <a:sym typeface="Arial"/>
              </a:rPr>
              <a:t>: Evaluates multiple states in parallel</a:t>
            </a:r>
            <a:endParaRPr sz="1700">
              <a:latin typeface="Arial"/>
              <a:ea typeface="Arial"/>
              <a:cs typeface="Arial"/>
              <a:sym typeface="Arial"/>
            </a:endParaRPr>
          </a:p>
          <a:p>
            <a:pPr indent="-336550" lvl="0" marL="457200" rtl="0" algn="l">
              <a:lnSpc>
                <a:spcPct val="115000"/>
              </a:lnSpc>
              <a:spcBef>
                <a:spcPts val="1200"/>
              </a:spcBef>
              <a:spcAft>
                <a:spcPts val="0"/>
              </a:spcAft>
              <a:buSzPts val="1700"/>
              <a:buChar char="●"/>
            </a:pPr>
            <a:r>
              <a:rPr lang="en-US" sz="1700">
                <a:latin typeface="Arial"/>
                <a:ea typeface="Arial"/>
                <a:cs typeface="Arial"/>
                <a:sym typeface="Arial"/>
              </a:rPr>
              <a:t>Allows simultaneous exploration of solution space</a:t>
            </a:r>
            <a:endParaRPr sz="1700">
              <a:latin typeface="Arial"/>
              <a:ea typeface="Arial"/>
              <a:cs typeface="Arial"/>
              <a:sym typeface="Arial"/>
            </a:endParaRPr>
          </a:p>
          <a:p>
            <a:pPr indent="0" lvl="0" marL="0" rtl="0" algn="l">
              <a:lnSpc>
                <a:spcPct val="115000"/>
              </a:lnSpc>
              <a:spcBef>
                <a:spcPts val="1200"/>
              </a:spcBef>
              <a:spcAft>
                <a:spcPts val="0"/>
              </a:spcAft>
              <a:buNone/>
            </a:pPr>
            <a:r>
              <a:rPr b="1" lang="en-US" sz="1700">
                <a:latin typeface="Arial"/>
                <a:ea typeface="Arial"/>
                <a:cs typeface="Arial"/>
                <a:sym typeface="Arial"/>
              </a:rPr>
              <a:t>Interference</a:t>
            </a:r>
            <a:r>
              <a:rPr lang="en-US" sz="1700">
                <a:latin typeface="Arial"/>
                <a:ea typeface="Arial"/>
                <a:cs typeface="Arial"/>
                <a:sym typeface="Arial"/>
              </a:rPr>
              <a:t>: Enhances correct solutions</a:t>
            </a:r>
            <a:endParaRPr sz="1700">
              <a:latin typeface="Arial"/>
              <a:ea typeface="Arial"/>
              <a:cs typeface="Arial"/>
              <a:sym typeface="Arial"/>
            </a:endParaRPr>
          </a:p>
          <a:p>
            <a:pPr indent="-336550" lvl="0" marL="457200" rtl="0" algn="l">
              <a:lnSpc>
                <a:spcPct val="115000"/>
              </a:lnSpc>
              <a:spcBef>
                <a:spcPts val="1200"/>
              </a:spcBef>
              <a:spcAft>
                <a:spcPts val="0"/>
              </a:spcAft>
              <a:buSzPts val="1700"/>
              <a:buChar char="●"/>
            </a:pPr>
            <a:r>
              <a:rPr lang="en-US" sz="1700">
                <a:latin typeface="Arial"/>
                <a:ea typeface="Arial"/>
                <a:cs typeface="Arial"/>
                <a:sym typeface="Arial"/>
              </a:rPr>
              <a:t>Amplifies desired outcomes, reduces errors</a:t>
            </a:r>
            <a:endParaRPr sz="1700">
              <a:latin typeface="Arial"/>
              <a:ea typeface="Arial"/>
              <a:cs typeface="Arial"/>
              <a:sym typeface="Arial"/>
            </a:endParaRPr>
          </a:p>
          <a:p>
            <a:pPr indent="0" lvl="0" marL="0" rtl="0" algn="l">
              <a:lnSpc>
                <a:spcPct val="115000"/>
              </a:lnSpc>
              <a:spcBef>
                <a:spcPts val="1200"/>
              </a:spcBef>
              <a:spcAft>
                <a:spcPts val="0"/>
              </a:spcAft>
              <a:buNone/>
            </a:pPr>
            <a:r>
              <a:rPr b="1" lang="en-US" sz="1700">
                <a:latin typeface="Arial"/>
                <a:ea typeface="Arial"/>
                <a:cs typeface="Arial"/>
                <a:sym typeface="Arial"/>
              </a:rPr>
              <a:t>Quantum Speedup</a:t>
            </a:r>
            <a:r>
              <a:rPr lang="en-US" sz="1700">
                <a:latin typeface="Arial"/>
                <a:ea typeface="Arial"/>
                <a:cs typeface="Arial"/>
                <a:sym typeface="Arial"/>
              </a:rPr>
              <a:t>: Reduces complexity in AI tasks</a:t>
            </a:r>
            <a:endParaRPr sz="1700">
              <a:latin typeface="Arial"/>
              <a:ea typeface="Arial"/>
              <a:cs typeface="Arial"/>
              <a:sym typeface="Arial"/>
            </a:endParaRPr>
          </a:p>
          <a:p>
            <a:pPr indent="-336550" lvl="0" marL="457200" rtl="0" algn="l">
              <a:lnSpc>
                <a:spcPct val="115000"/>
              </a:lnSpc>
              <a:spcBef>
                <a:spcPts val="1200"/>
              </a:spcBef>
              <a:spcAft>
                <a:spcPts val="0"/>
              </a:spcAft>
              <a:buSzPts val="1700"/>
              <a:buChar char="●"/>
            </a:pPr>
            <a:r>
              <a:rPr lang="en-US" sz="1700">
                <a:latin typeface="Arial"/>
                <a:ea typeface="Arial"/>
                <a:cs typeface="Arial"/>
                <a:sym typeface="Arial"/>
              </a:rPr>
              <a:t>Significant reduction in time for search, optimization</a:t>
            </a:r>
            <a:endParaRPr/>
          </a:p>
        </p:txBody>
      </p:sp>
      <p:pic>
        <p:nvPicPr>
          <p:cNvPr id="204" name="Google Shape;204;p28"/>
          <p:cNvPicPr preferRelativeResize="0"/>
          <p:nvPr/>
        </p:nvPicPr>
        <p:blipFill>
          <a:blip r:embed="rId3">
            <a:alphaModFix/>
          </a:blip>
          <a:stretch>
            <a:fillRect/>
          </a:stretch>
        </p:blipFill>
        <p:spPr>
          <a:xfrm>
            <a:off x="152400" y="1798650"/>
            <a:ext cx="2761950" cy="2733700"/>
          </a:xfrm>
          <a:prstGeom prst="rect">
            <a:avLst/>
          </a:prstGeom>
          <a:noFill/>
          <a:ln>
            <a:noFill/>
          </a:ln>
        </p:spPr>
      </p:pic>
      <p:pic>
        <p:nvPicPr>
          <p:cNvPr id="205" name="Google Shape;205;p28"/>
          <p:cNvPicPr preferRelativeResize="0"/>
          <p:nvPr/>
        </p:nvPicPr>
        <p:blipFill>
          <a:blip r:embed="rId4">
            <a:alphaModFix/>
          </a:blip>
          <a:stretch>
            <a:fillRect/>
          </a:stretch>
        </p:blipFill>
        <p:spPr>
          <a:xfrm>
            <a:off x="3066750" y="3263200"/>
            <a:ext cx="2953051" cy="29136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9" name="Shape 209"/>
        <p:cNvGrpSpPr/>
        <p:nvPr/>
      </p:nvGrpSpPr>
      <p:grpSpPr>
        <a:xfrm>
          <a:off x="0" y="0"/>
          <a:ext cx="0" cy="0"/>
          <a:chOff x="0" y="0"/>
          <a:chExt cx="0" cy="0"/>
        </a:xfrm>
      </p:grpSpPr>
      <p:sp>
        <p:nvSpPr>
          <p:cNvPr id="210" name="Google Shape;210;p29"/>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Session 2 Summary</a:t>
            </a:r>
            <a:endParaRPr/>
          </a:p>
        </p:txBody>
      </p:sp>
      <p:sp>
        <p:nvSpPr>
          <p:cNvPr id="211" name="Google Shape;211;p29"/>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Grover’s, QFT, QAOA, VQE, and QSVM applications in AI</a:t>
            </a:r>
            <a:endParaRPr/>
          </a:p>
          <a:p>
            <a:pPr indent="-342900" lvl="0" marL="457200" rtl="0" algn="l">
              <a:spcBef>
                <a:spcPts val="0"/>
              </a:spcBef>
              <a:spcAft>
                <a:spcPts val="0"/>
              </a:spcAft>
              <a:buSzPts val="1800"/>
              <a:buChar char="•"/>
            </a:pPr>
            <a:r>
              <a:rPr lang="en-US"/>
              <a:t>Speedups in search, optimization, signal processing, and classification</a:t>
            </a:r>
            <a:endParaRPr/>
          </a:p>
          <a:p>
            <a:pPr indent="-342900" lvl="0" marL="457200" rtl="0" algn="l">
              <a:spcBef>
                <a:spcPts val="0"/>
              </a:spcBef>
              <a:spcAft>
                <a:spcPts val="0"/>
              </a:spcAft>
              <a:buSzPts val="1800"/>
              <a:buChar char="•"/>
            </a:pPr>
            <a:r>
              <a:rPr lang="en-US"/>
              <a:t>Quantum Walks, and QVSM</a:t>
            </a:r>
            <a:endParaRPr/>
          </a:p>
        </p:txBody>
      </p:sp>
      <p:sp>
        <p:nvSpPr>
          <p:cNvPr id="212" name="Google Shape;212;p29"/>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6" name="Shape 21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0" name="Shape 90"/>
        <p:cNvGrpSpPr/>
        <p:nvPr/>
      </p:nvGrpSpPr>
      <p:grpSpPr>
        <a:xfrm>
          <a:off x="0" y="0"/>
          <a:ext cx="0" cy="0"/>
          <a:chOff x="0" y="0"/>
          <a:chExt cx="0" cy="0"/>
        </a:xfrm>
      </p:grpSpPr>
      <p:sp>
        <p:nvSpPr>
          <p:cNvPr id="91" name="Google Shape;91;p13"/>
          <p:cNvSpPr txBox="1"/>
          <p:nvPr>
            <p:ph idx="2" type="body"/>
          </p:nvPr>
        </p:nvSpPr>
        <p:spPr>
          <a:xfrm>
            <a:off x="586850" y="938506"/>
            <a:ext cx="10358400" cy="645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a:t>Summary</a:t>
            </a:r>
            <a:endParaRPr sz="14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a:p>
        </p:txBody>
      </p:sp>
      <p:sp>
        <p:nvSpPr>
          <p:cNvPr id="92" name="Google Shape;92;p13"/>
          <p:cNvSpPr txBox="1"/>
          <p:nvPr/>
        </p:nvSpPr>
        <p:spPr>
          <a:xfrm>
            <a:off x="173600" y="1498700"/>
            <a:ext cx="10137300" cy="11724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Session 1: Quantum </a:t>
            </a:r>
            <a:r>
              <a:rPr lang="en-US" sz="2400">
                <a:solidFill>
                  <a:schemeClr val="lt1"/>
                </a:solidFill>
                <a:latin typeface="Helvetica Neue"/>
                <a:ea typeface="Helvetica Neue"/>
                <a:cs typeface="Helvetica Neue"/>
                <a:sym typeface="Helvetica Neue"/>
              </a:rPr>
              <a:t>Fundamentals </a:t>
            </a:r>
            <a:r>
              <a:rPr lang="en-US" sz="2400">
                <a:solidFill>
                  <a:schemeClr val="lt1"/>
                </a:solidFill>
                <a:latin typeface="Helvetica Neue"/>
                <a:ea typeface="Helvetica Neue"/>
                <a:cs typeface="Helvetica Neue"/>
                <a:sym typeface="Helvetica Neue"/>
              </a:rPr>
              <a:t>-   10/3/2024</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Session 2: Quantum Algorithms -         10/17/2024</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Session 3: Quantum ML (QML) -          10/31/2024</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Session 4: Quantum GNNs (QGNNs) - 11/14/2024</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Further Sessions: TBD</a:t>
            </a:r>
            <a:endParaRPr sz="2400">
              <a:solidFill>
                <a:schemeClr val="lt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400">
              <a:solidFill>
                <a:schemeClr val="lt1"/>
              </a:solidFill>
              <a:latin typeface="Helvetica Neue"/>
              <a:ea typeface="Helvetica Neue"/>
              <a:cs typeface="Helvetica Neue"/>
              <a:sym typeface="Helvetica Neue"/>
            </a:endParaRPr>
          </a:p>
          <a:p>
            <a:pPr indent="0" lvl="0" marL="0" rtl="0" algn="l">
              <a:lnSpc>
                <a:spcPct val="150000"/>
              </a:lnSpc>
              <a:spcBef>
                <a:spcPts val="0"/>
              </a:spcBef>
              <a:spcAft>
                <a:spcPts val="0"/>
              </a:spcAft>
              <a:buNone/>
            </a:pPr>
            <a:r>
              <a:t/>
            </a:r>
            <a:endParaRPr sz="2400">
              <a:solidFill>
                <a:schemeClr val="lt1"/>
              </a:solidFill>
              <a:latin typeface="Helvetica Neue"/>
              <a:ea typeface="Helvetica Neue"/>
              <a:cs typeface="Helvetica Neue"/>
              <a:sym typeface="Helvetica Neue"/>
            </a:endParaRPr>
          </a:p>
        </p:txBody>
      </p:sp>
      <p:sp>
        <p:nvSpPr>
          <p:cNvPr id="93" name="Google Shape;93;p13"/>
          <p:cNvSpPr txBox="1"/>
          <p:nvPr/>
        </p:nvSpPr>
        <p:spPr>
          <a:xfrm>
            <a:off x="430100" y="4277750"/>
            <a:ext cx="9624300" cy="2262300"/>
          </a:xfrm>
          <a:prstGeom prst="rect">
            <a:avLst/>
          </a:prstGeom>
          <a:noFill/>
          <a:ln>
            <a:noFill/>
          </a:ln>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Time: 10:00 AM</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Place: FH337</a:t>
            </a:r>
            <a:endParaRPr sz="2400">
              <a:solidFill>
                <a:schemeClr val="lt1"/>
              </a:solidFill>
              <a:latin typeface="Helvetica Neue"/>
              <a:ea typeface="Helvetica Neue"/>
              <a:cs typeface="Helvetica Neue"/>
              <a:sym typeface="Helvetica Neue"/>
            </a:endParaRPr>
          </a:p>
          <a:p>
            <a:pPr indent="-381000" lvl="0" marL="457200" rtl="0" algn="l">
              <a:lnSpc>
                <a:spcPct val="150000"/>
              </a:lnSpc>
              <a:spcBef>
                <a:spcPts val="0"/>
              </a:spcBef>
              <a:spcAft>
                <a:spcPts val="0"/>
              </a:spcAft>
              <a:buClr>
                <a:schemeClr val="lt1"/>
              </a:buClr>
              <a:buSzPts val="2400"/>
              <a:buFont typeface="Helvetica Neue"/>
              <a:buChar char="●"/>
            </a:pPr>
            <a:r>
              <a:rPr lang="en-US" sz="2400">
                <a:solidFill>
                  <a:schemeClr val="lt1"/>
                </a:solidFill>
                <a:latin typeface="Helvetica Neue"/>
                <a:ea typeface="Helvetica Neue"/>
                <a:cs typeface="Helvetica Neue"/>
                <a:sym typeface="Helvetica Neue"/>
              </a:rPr>
              <a:t>https://umsystem.zoom.us/j/2174320035?pwd=b1lRVTZ1enpYYWQ3dzVacFBiRC9CUT09 passcode:UMKC</a:t>
            </a:r>
            <a:endParaRPr sz="2800">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idx="1" type="body"/>
          </p:nvPr>
        </p:nvSpPr>
        <p:spPr>
          <a:xfrm>
            <a:off x="831850" y="2311269"/>
            <a:ext cx="10365600" cy="1338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7500"/>
              <a:buFont typeface="Arial"/>
              <a:buNone/>
            </a:pPr>
            <a:r>
              <a:rPr lang="en-US" sz="4800" u="sng">
                <a:solidFill>
                  <a:srgbClr val="FEF37A"/>
                </a:solidFill>
              </a:rPr>
              <a:t>Quantum AI Mini Seminar Series</a:t>
            </a:r>
            <a:r>
              <a:rPr lang="en-US" sz="4800">
                <a:solidFill>
                  <a:srgbClr val="FEF37A"/>
                </a:solidFill>
              </a:rPr>
              <a:t>: </a:t>
            </a:r>
            <a:endParaRPr/>
          </a:p>
        </p:txBody>
      </p:sp>
      <p:sp>
        <p:nvSpPr>
          <p:cNvPr id="222" name="Google Shape;222;p31"/>
          <p:cNvSpPr txBox="1"/>
          <p:nvPr>
            <p:ph idx="2" type="body"/>
          </p:nvPr>
        </p:nvSpPr>
        <p:spPr>
          <a:xfrm>
            <a:off x="838200" y="3194851"/>
            <a:ext cx="10358400" cy="327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t>Session 2: Quantum Machine Learning</a:t>
            </a:r>
            <a:endParaRPr sz="2200"/>
          </a:p>
          <a:p>
            <a:pPr indent="-368300" lvl="0" marL="457200" rtl="0" algn="l">
              <a:spcBef>
                <a:spcPts val="1000"/>
              </a:spcBef>
              <a:spcAft>
                <a:spcPts val="0"/>
              </a:spcAft>
              <a:buSzPts val="2200"/>
              <a:buChar char="●"/>
            </a:pPr>
            <a:r>
              <a:rPr lang="en-US" sz="2200"/>
              <a:t>Overview</a:t>
            </a:r>
            <a:endParaRPr sz="2200"/>
          </a:p>
          <a:p>
            <a:pPr indent="-368300" lvl="0" marL="457200" rtl="0" algn="l">
              <a:spcBef>
                <a:spcPts val="0"/>
              </a:spcBef>
              <a:spcAft>
                <a:spcPts val="0"/>
              </a:spcAft>
              <a:buSzPts val="2200"/>
              <a:buChar char="●"/>
            </a:pPr>
            <a:r>
              <a:rPr lang="en-US" sz="2200"/>
              <a:t>Variational Quantum Eigensolver</a:t>
            </a:r>
            <a:endParaRPr sz="2200"/>
          </a:p>
          <a:p>
            <a:pPr indent="-368300" lvl="0" marL="457200" rtl="0" algn="l">
              <a:spcBef>
                <a:spcPts val="0"/>
              </a:spcBef>
              <a:spcAft>
                <a:spcPts val="0"/>
              </a:spcAft>
              <a:buSzPts val="2200"/>
              <a:buChar char="●"/>
            </a:pPr>
            <a:r>
              <a:rPr lang="en-US" sz="2200"/>
              <a:t>Quantum Approximate Optimization Algorithm (QAOA)</a:t>
            </a:r>
            <a:endParaRPr sz="2200"/>
          </a:p>
          <a:p>
            <a:pPr indent="-368300" lvl="0" marL="457200" rtl="0" algn="l">
              <a:spcBef>
                <a:spcPts val="0"/>
              </a:spcBef>
              <a:spcAft>
                <a:spcPts val="0"/>
              </a:spcAft>
              <a:buSzPts val="2200"/>
              <a:buChar char="●"/>
            </a:pPr>
            <a:r>
              <a:rPr lang="en-US" sz="2200"/>
              <a:t>Data Encoding in Quantum Systems</a:t>
            </a:r>
            <a:endParaRPr sz="2200"/>
          </a:p>
          <a:p>
            <a:pPr indent="-368300" lvl="0" marL="457200" rtl="0" algn="l">
              <a:spcBef>
                <a:spcPts val="0"/>
              </a:spcBef>
              <a:spcAft>
                <a:spcPts val="0"/>
              </a:spcAft>
              <a:buSzPts val="2200"/>
              <a:buChar char="●"/>
            </a:pPr>
            <a:r>
              <a:rPr lang="en-US" sz="2200"/>
              <a:t>Challenges in Quantum AI</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Overview</a:t>
            </a:r>
            <a:endParaRPr/>
          </a:p>
        </p:txBody>
      </p:sp>
      <p:sp>
        <p:nvSpPr>
          <p:cNvPr id="228" name="Google Shape;228;p32"/>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Quantum Machine Learning</a:t>
            </a:r>
            <a:endParaRPr/>
          </a:p>
          <a:p>
            <a:pPr indent="-342900" lvl="0" marL="457200" rtl="0" algn="l">
              <a:spcBef>
                <a:spcPts val="0"/>
              </a:spcBef>
              <a:spcAft>
                <a:spcPts val="0"/>
              </a:spcAft>
              <a:buSzPts val="1800"/>
              <a:buChar char="•"/>
            </a:pPr>
            <a:r>
              <a:rPr lang="en-US"/>
              <a:t>Applications</a:t>
            </a:r>
            <a:endParaRPr/>
          </a:p>
          <a:p>
            <a:pPr indent="-342900" lvl="1" marL="914400" rtl="0" algn="l">
              <a:spcBef>
                <a:spcPts val="0"/>
              </a:spcBef>
              <a:spcAft>
                <a:spcPts val="0"/>
              </a:spcAft>
              <a:buSzPts val="1800"/>
              <a:buChar char="•"/>
            </a:pPr>
            <a:r>
              <a:rPr lang="en-US"/>
              <a:t>Classification: QSVM</a:t>
            </a:r>
            <a:endParaRPr/>
          </a:p>
          <a:p>
            <a:pPr indent="-342900" lvl="1" marL="914400" rtl="0" algn="l">
              <a:spcBef>
                <a:spcPts val="0"/>
              </a:spcBef>
              <a:spcAft>
                <a:spcPts val="0"/>
              </a:spcAft>
              <a:buSzPts val="1800"/>
              <a:buChar char="•"/>
            </a:pPr>
            <a:r>
              <a:rPr lang="en-US"/>
              <a:t>Optimization: VQE, QAOA</a:t>
            </a:r>
            <a:endParaRPr/>
          </a:p>
          <a:p>
            <a:pPr indent="-342900" lvl="1" marL="914400" rtl="0" algn="l">
              <a:spcBef>
                <a:spcPts val="0"/>
              </a:spcBef>
              <a:spcAft>
                <a:spcPts val="0"/>
              </a:spcAft>
              <a:buSzPts val="1800"/>
              <a:buChar char="•"/>
            </a:pPr>
            <a:r>
              <a:rPr lang="en-US"/>
              <a:t>Pattern Recognition: Quantum Clustering</a:t>
            </a:r>
            <a:endParaRPr/>
          </a:p>
          <a:p>
            <a:pPr indent="-342900" lvl="0" marL="457200" rtl="0" algn="l">
              <a:spcBef>
                <a:spcPts val="0"/>
              </a:spcBef>
              <a:spcAft>
                <a:spcPts val="0"/>
              </a:spcAft>
              <a:buSzPts val="1800"/>
              <a:buChar char="•"/>
            </a:pPr>
            <a:r>
              <a:rPr lang="en-US"/>
              <a:t>Capabilities</a:t>
            </a:r>
            <a:endParaRPr/>
          </a:p>
        </p:txBody>
      </p:sp>
      <p:pic>
        <p:nvPicPr>
          <p:cNvPr id="229" name="Google Shape;229;p32"/>
          <p:cNvPicPr preferRelativeResize="0"/>
          <p:nvPr/>
        </p:nvPicPr>
        <p:blipFill>
          <a:blip r:embed="rId3">
            <a:alphaModFix/>
          </a:blip>
          <a:stretch>
            <a:fillRect/>
          </a:stretch>
        </p:blipFill>
        <p:spPr>
          <a:xfrm>
            <a:off x="6753850" y="550125"/>
            <a:ext cx="3896875" cy="3817900"/>
          </a:xfrm>
          <a:prstGeom prst="rect">
            <a:avLst/>
          </a:prstGeom>
          <a:noFill/>
          <a:ln>
            <a:noFill/>
          </a:ln>
        </p:spPr>
      </p:pic>
      <p:sp>
        <p:nvSpPr>
          <p:cNvPr id="230" name="Google Shape;230;p32"/>
          <p:cNvSpPr txBox="1"/>
          <p:nvPr/>
        </p:nvSpPr>
        <p:spPr>
          <a:xfrm>
            <a:off x="6422700" y="4545950"/>
            <a:ext cx="4931100" cy="9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Helvetica Neue"/>
                <a:ea typeface="Helvetica Neue"/>
                <a:cs typeface="Helvetica Neue"/>
                <a:sym typeface="Helvetica Neue"/>
              </a:rPr>
              <a:t>Four different approaches to combine the disciplines of quantum computing and machine learning.</a:t>
            </a:r>
            <a:endParaRPr sz="2800">
              <a:solidFill>
                <a:schemeClr val="dk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Variational Quantum Eigensolver (VQE)</a:t>
            </a:r>
            <a:endParaRPr/>
          </a:p>
        </p:txBody>
      </p:sp>
      <p:sp>
        <p:nvSpPr>
          <p:cNvPr id="236" name="Google Shape;236;p33"/>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323850" lvl="0" marL="457200" rtl="0" algn="l">
              <a:lnSpc>
                <a:spcPct val="115000"/>
              </a:lnSpc>
              <a:spcBef>
                <a:spcPts val="1200"/>
              </a:spcBef>
              <a:spcAft>
                <a:spcPts val="0"/>
              </a:spcAft>
              <a:buSzPts val="1500"/>
              <a:buChar char="•"/>
            </a:pPr>
            <a:r>
              <a:rPr lang="en-US" sz="2200"/>
              <a:t>Hybrid Algorithm</a:t>
            </a:r>
            <a:endParaRPr sz="2200"/>
          </a:p>
          <a:p>
            <a:pPr indent="-323850" lvl="1" marL="914400" rtl="0" algn="l">
              <a:lnSpc>
                <a:spcPct val="115000"/>
              </a:lnSpc>
              <a:spcBef>
                <a:spcPts val="0"/>
              </a:spcBef>
              <a:spcAft>
                <a:spcPts val="0"/>
              </a:spcAft>
              <a:buSzPts val="1500"/>
              <a:buChar char="•"/>
            </a:pPr>
            <a:r>
              <a:rPr lang="en-US" sz="2200"/>
              <a:t>Initialize paprameters (</a:t>
            </a:r>
            <a:r>
              <a:rPr lang="en-US" sz="2100">
                <a:latin typeface="Arial"/>
                <a:ea typeface="Arial"/>
                <a:cs typeface="Arial"/>
                <a:sym typeface="Arial"/>
              </a:rPr>
              <a:t>θ)</a:t>
            </a:r>
            <a:endParaRPr sz="2100">
              <a:latin typeface="Arial"/>
              <a:ea typeface="Arial"/>
              <a:cs typeface="Arial"/>
              <a:sym typeface="Arial"/>
            </a:endParaRPr>
          </a:p>
          <a:p>
            <a:pPr indent="-361950" lvl="1" marL="914400" rtl="0" algn="l">
              <a:lnSpc>
                <a:spcPct val="115000"/>
              </a:lnSpc>
              <a:spcBef>
                <a:spcPts val="0"/>
              </a:spcBef>
              <a:spcAft>
                <a:spcPts val="0"/>
              </a:spcAft>
              <a:buSzPts val="2100"/>
              <a:buFont typeface="Arial"/>
              <a:buChar char="•"/>
            </a:pPr>
            <a:r>
              <a:rPr lang="en-US" sz="2100">
                <a:latin typeface="Arial"/>
                <a:ea typeface="Arial"/>
                <a:cs typeface="Arial"/>
                <a:sym typeface="Arial"/>
              </a:rPr>
              <a:t>Layers of rotation/entangling gates</a:t>
            </a:r>
            <a:endParaRPr sz="2100">
              <a:latin typeface="Arial"/>
              <a:ea typeface="Arial"/>
              <a:cs typeface="Arial"/>
              <a:sym typeface="Arial"/>
            </a:endParaRPr>
          </a:p>
          <a:p>
            <a:pPr indent="-361950" lvl="1" marL="914400" rtl="0" algn="l">
              <a:lnSpc>
                <a:spcPct val="115000"/>
              </a:lnSpc>
              <a:spcBef>
                <a:spcPts val="0"/>
              </a:spcBef>
              <a:spcAft>
                <a:spcPts val="0"/>
              </a:spcAft>
              <a:buSzPts val="2100"/>
              <a:buFont typeface="Arial"/>
              <a:buChar char="•"/>
            </a:pPr>
            <a:r>
              <a:rPr lang="en-US" sz="2100">
                <a:latin typeface="Arial"/>
                <a:ea typeface="Arial"/>
                <a:cs typeface="Arial"/>
                <a:sym typeface="Arial"/>
              </a:rPr>
              <a:t>Quamtum measurement</a:t>
            </a:r>
            <a:endParaRPr sz="2100">
              <a:latin typeface="Arial"/>
              <a:ea typeface="Arial"/>
              <a:cs typeface="Arial"/>
              <a:sym typeface="Arial"/>
            </a:endParaRPr>
          </a:p>
          <a:p>
            <a:pPr indent="-361950" lvl="1" marL="914400" rtl="0" algn="l">
              <a:lnSpc>
                <a:spcPct val="115000"/>
              </a:lnSpc>
              <a:spcBef>
                <a:spcPts val="0"/>
              </a:spcBef>
              <a:spcAft>
                <a:spcPts val="0"/>
              </a:spcAft>
              <a:buSzPts val="2100"/>
              <a:buFont typeface="Arial"/>
              <a:buChar char="•"/>
            </a:pPr>
            <a:r>
              <a:rPr lang="en-US" sz="2100">
                <a:latin typeface="Arial"/>
                <a:ea typeface="Arial"/>
                <a:cs typeface="Arial"/>
                <a:sym typeface="Arial"/>
              </a:rPr>
              <a:t>Classical Optimization</a:t>
            </a:r>
            <a:endParaRPr sz="2100">
              <a:latin typeface="Arial"/>
              <a:ea typeface="Arial"/>
              <a:cs typeface="Arial"/>
              <a:sym typeface="Arial"/>
            </a:endParaRPr>
          </a:p>
          <a:p>
            <a:pPr indent="-361950" lvl="1" marL="914400" rtl="0" algn="l">
              <a:lnSpc>
                <a:spcPct val="115000"/>
              </a:lnSpc>
              <a:spcBef>
                <a:spcPts val="0"/>
              </a:spcBef>
              <a:spcAft>
                <a:spcPts val="0"/>
              </a:spcAft>
              <a:buSzPts val="2100"/>
              <a:buFont typeface="Arial"/>
              <a:buChar char="•"/>
            </a:pPr>
            <a:r>
              <a:rPr lang="en-US" sz="2100">
                <a:latin typeface="Arial"/>
                <a:ea typeface="Arial"/>
                <a:cs typeface="Arial"/>
                <a:sym typeface="Arial"/>
              </a:rPr>
              <a:t>Repeat until convergence onmin eigval</a:t>
            </a:r>
            <a:endParaRPr sz="2100">
              <a:latin typeface="Arial"/>
              <a:ea typeface="Arial"/>
              <a:cs typeface="Arial"/>
              <a:sym typeface="Arial"/>
            </a:endParaRPr>
          </a:p>
          <a:p>
            <a:pPr indent="-361950" lvl="0" marL="457200" rtl="0" algn="l">
              <a:lnSpc>
                <a:spcPct val="115000"/>
              </a:lnSpc>
              <a:spcBef>
                <a:spcPts val="0"/>
              </a:spcBef>
              <a:spcAft>
                <a:spcPts val="0"/>
              </a:spcAft>
              <a:buSzPts val="2100"/>
              <a:buFont typeface="Arial"/>
              <a:buChar char="•"/>
            </a:pPr>
            <a:r>
              <a:rPr lang="en-US" sz="2100">
                <a:latin typeface="Arial"/>
                <a:ea typeface="Arial"/>
                <a:cs typeface="Arial"/>
                <a:sym typeface="Arial"/>
              </a:rPr>
              <a:t>Suitable for optimizing neural network hyperparameters.</a:t>
            </a:r>
            <a:endParaRPr sz="2100">
              <a:latin typeface="Arial"/>
              <a:ea typeface="Arial"/>
              <a:cs typeface="Arial"/>
              <a:sym typeface="Arial"/>
            </a:endParaRPr>
          </a:p>
        </p:txBody>
      </p:sp>
      <p:sp>
        <p:nvSpPr>
          <p:cNvPr id="237" name="Google Shape;237;p33"/>
          <p:cNvSpPr/>
          <p:nvPr/>
        </p:nvSpPr>
        <p:spPr>
          <a:xfrm>
            <a:off x="983950" y="2039413"/>
            <a:ext cx="587700" cy="3749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38" name="Google Shape;238;p33"/>
          <p:cNvSpPr/>
          <p:nvPr/>
        </p:nvSpPr>
        <p:spPr>
          <a:xfrm>
            <a:off x="4125600" y="2039413"/>
            <a:ext cx="587700" cy="3749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39" name="Google Shape;239;p33"/>
          <p:cNvSpPr/>
          <p:nvPr/>
        </p:nvSpPr>
        <p:spPr>
          <a:xfrm>
            <a:off x="5210225" y="2039413"/>
            <a:ext cx="587700" cy="37497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40" name="Google Shape;240;p33"/>
          <p:cNvSpPr/>
          <p:nvPr/>
        </p:nvSpPr>
        <p:spPr>
          <a:xfrm>
            <a:off x="1917425" y="2039413"/>
            <a:ext cx="1468200" cy="663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41" name="Google Shape;241;p33"/>
          <p:cNvSpPr/>
          <p:nvPr/>
        </p:nvSpPr>
        <p:spPr>
          <a:xfrm>
            <a:off x="1917425" y="2919100"/>
            <a:ext cx="1468200" cy="663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42" name="Google Shape;242;p33"/>
          <p:cNvSpPr/>
          <p:nvPr/>
        </p:nvSpPr>
        <p:spPr>
          <a:xfrm>
            <a:off x="1917425" y="3798788"/>
            <a:ext cx="1468200" cy="663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43" name="Google Shape;243;p33"/>
          <p:cNvSpPr/>
          <p:nvPr/>
        </p:nvSpPr>
        <p:spPr>
          <a:xfrm>
            <a:off x="1917425" y="5126113"/>
            <a:ext cx="1468200" cy="663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cxnSp>
        <p:nvCxnSpPr>
          <p:cNvPr id="244" name="Google Shape;244;p33"/>
          <p:cNvCxnSpPr>
            <a:endCxn id="240" idx="1"/>
          </p:cNvCxnSpPr>
          <p:nvPr/>
        </p:nvCxnSpPr>
        <p:spPr>
          <a:xfrm flipH="1" rot="10800000">
            <a:off x="1591925" y="2370913"/>
            <a:ext cx="325500" cy="33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33"/>
          <p:cNvCxnSpPr/>
          <p:nvPr/>
        </p:nvCxnSpPr>
        <p:spPr>
          <a:xfrm flipH="1" rot="10800000">
            <a:off x="1591925" y="3248963"/>
            <a:ext cx="325500" cy="3300"/>
          </a:xfrm>
          <a:prstGeom prst="straightConnector1">
            <a:avLst/>
          </a:prstGeom>
          <a:noFill/>
          <a:ln cap="flat" cmpd="sng" w="9525">
            <a:solidFill>
              <a:schemeClr val="dk2"/>
            </a:solidFill>
            <a:prstDash val="solid"/>
            <a:round/>
            <a:headEnd len="med" w="med" type="none"/>
            <a:tailEnd len="med" w="med" type="triangle"/>
          </a:ln>
        </p:spPr>
      </p:cxnSp>
      <p:cxnSp>
        <p:nvCxnSpPr>
          <p:cNvPr id="246" name="Google Shape;246;p33"/>
          <p:cNvCxnSpPr/>
          <p:nvPr/>
        </p:nvCxnSpPr>
        <p:spPr>
          <a:xfrm flipH="1" rot="10800000">
            <a:off x="1581788" y="4213363"/>
            <a:ext cx="325500" cy="33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33"/>
          <p:cNvCxnSpPr/>
          <p:nvPr/>
        </p:nvCxnSpPr>
        <p:spPr>
          <a:xfrm flipH="1" rot="10800000">
            <a:off x="1581788" y="5455963"/>
            <a:ext cx="325500" cy="33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33"/>
          <p:cNvCxnSpPr>
            <a:stCxn id="240" idx="3"/>
          </p:cNvCxnSpPr>
          <p:nvPr/>
        </p:nvCxnSpPr>
        <p:spPr>
          <a:xfrm>
            <a:off x="3385625" y="2370913"/>
            <a:ext cx="754200" cy="1440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33"/>
          <p:cNvCxnSpPr/>
          <p:nvPr/>
        </p:nvCxnSpPr>
        <p:spPr>
          <a:xfrm>
            <a:off x="3385625" y="3208938"/>
            <a:ext cx="749400" cy="48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33"/>
          <p:cNvCxnSpPr/>
          <p:nvPr/>
        </p:nvCxnSpPr>
        <p:spPr>
          <a:xfrm>
            <a:off x="3385625" y="4115913"/>
            <a:ext cx="749400" cy="48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33"/>
          <p:cNvCxnSpPr/>
          <p:nvPr/>
        </p:nvCxnSpPr>
        <p:spPr>
          <a:xfrm>
            <a:off x="3376200" y="5455213"/>
            <a:ext cx="749400" cy="48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33"/>
          <p:cNvCxnSpPr/>
          <p:nvPr/>
        </p:nvCxnSpPr>
        <p:spPr>
          <a:xfrm flipH="1" rot="10800000">
            <a:off x="4694750" y="3858688"/>
            <a:ext cx="484800" cy="63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33"/>
          <p:cNvCxnSpPr/>
          <p:nvPr/>
        </p:nvCxnSpPr>
        <p:spPr>
          <a:xfrm>
            <a:off x="5805200" y="3914188"/>
            <a:ext cx="232800" cy="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33"/>
          <p:cNvCxnSpPr/>
          <p:nvPr/>
        </p:nvCxnSpPr>
        <p:spPr>
          <a:xfrm flipH="1">
            <a:off x="6034400" y="3700400"/>
            <a:ext cx="3600" cy="20286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33"/>
          <p:cNvCxnSpPr/>
          <p:nvPr/>
        </p:nvCxnSpPr>
        <p:spPr>
          <a:xfrm flipH="1">
            <a:off x="628200" y="5939138"/>
            <a:ext cx="5406300" cy="120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33"/>
          <p:cNvCxnSpPr/>
          <p:nvPr/>
        </p:nvCxnSpPr>
        <p:spPr>
          <a:xfrm rot="10800000">
            <a:off x="645675" y="3761038"/>
            <a:ext cx="9600" cy="220200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33"/>
          <p:cNvCxnSpPr/>
          <p:nvPr/>
        </p:nvCxnSpPr>
        <p:spPr>
          <a:xfrm>
            <a:off x="632900" y="3741964"/>
            <a:ext cx="333600" cy="8100"/>
          </a:xfrm>
          <a:prstGeom prst="straightConnector1">
            <a:avLst/>
          </a:prstGeom>
          <a:noFill/>
          <a:ln cap="flat" cmpd="sng" w="9525">
            <a:solidFill>
              <a:schemeClr val="dk2"/>
            </a:solidFill>
            <a:prstDash val="solid"/>
            <a:round/>
            <a:headEnd len="med" w="med" type="none"/>
            <a:tailEnd len="med" w="med" type="triangle"/>
          </a:ln>
        </p:spPr>
      </p:cxnSp>
      <p:sp>
        <p:nvSpPr>
          <p:cNvPr id="258" name="Google Shape;258;p33"/>
          <p:cNvSpPr txBox="1"/>
          <p:nvPr/>
        </p:nvSpPr>
        <p:spPr>
          <a:xfrm>
            <a:off x="2027400" y="2039413"/>
            <a:ext cx="1348800" cy="49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latin typeface="Helvetica Neue"/>
                <a:ea typeface="Helvetica Neue"/>
                <a:cs typeface="Helvetica Neue"/>
                <a:sym typeface="Helvetica Neue"/>
              </a:rPr>
              <a:t>Quantum Module</a:t>
            </a:r>
            <a:endParaRPr sz="1600">
              <a:solidFill>
                <a:schemeClr val="dk1"/>
              </a:solidFill>
              <a:latin typeface="Helvetica Neue"/>
              <a:ea typeface="Helvetica Neue"/>
              <a:cs typeface="Helvetica Neue"/>
              <a:sym typeface="Helvetica Neue"/>
            </a:endParaRPr>
          </a:p>
        </p:txBody>
      </p:sp>
      <p:sp>
        <p:nvSpPr>
          <p:cNvPr id="259" name="Google Shape;259;p33"/>
          <p:cNvSpPr txBox="1"/>
          <p:nvPr/>
        </p:nvSpPr>
        <p:spPr>
          <a:xfrm>
            <a:off x="1977125" y="2919100"/>
            <a:ext cx="1348800" cy="49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latin typeface="Helvetica Neue"/>
                <a:ea typeface="Helvetica Neue"/>
                <a:cs typeface="Helvetica Neue"/>
                <a:sym typeface="Helvetica Neue"/>
              </a:rPr>
              <a:t>Quantum Module</a:t>
            </a:r>
            <a:endParaRPr sz="1600">
              <a:solidFill>
                <a:schemeClr val="dk1"/>
              </a:solidFill>
              <a:latin typeface="Helvetica Neue"/>
              <a:ea typeface="Helvetica Neue"/>
              <a:cs typeface="Helvetica Neue"/>
              <a:sym typeface="Helvetica Neue"/>
            </a:endParaRPr>
          </a:p>
        </p:txBody>
      </p:sp>
      <p:sp>
        <p:nvSpPr>
          <p:cNvPr id="260" name="Google Shape;260;p33"/>
          <p:cNvSpPr txBox="1"/>
          <p:nvPr/>
        </p:nvSpPr>
        <p:spPr>
          <a:xfrm>
            <a:off x="1972063" y="3798813"/>
            <a:ext cx="1348800" cy="49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latin typeface="Helvetica Neue"/>
                <a:ea typeface="Helvetica Neue"/>
                <a:cs typeface="Helvetica Neue"/>
                <a:sym typeface="Helvetica Neue"/>
              </a:rPr>
              <a:t>Quantum Module</a:t>
            </a:r>
            <a:endParaRPr sz="1600">
              <a:solidFill>
                <a:schemeClr val="dk1"/>
              </a:solidFill>
              <a:latin typeface="Helvetica Neue"/>
              <a:ea typeface="Helvetica Neue"/>
              <a:cs typeface="Helvetica Neue"/>
              <a:sym typeface="Helvetica Neue"/>
            </a:endParaRPr>
          </a:p>
        </p:txBody>
      </p:sp>
      <p:sp>
        <p:nvSpPr>
          <p:cNvPr id="261" name="Google Shape;261;p33"/>
          <p:cNvSpPr txBox="1"/>
          <p:nvPr/>
        </p:nvSpPr>
        <p:spPr>
          <a:xfrm>
            <a:off x="1967350" y="5126113"/>
            <a:ext cx="1348800" cy="49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latin typeface="Helvetica Neue"/>
                <a:ea typeface="Helvetica Neue"/>
                <a:cs typeface="Helvetica Neue"/>
                <a:sym typeface="Helvetica Neue"/>
              </a:rPr>
              <a:t>Quantum Module</a:t>
            </a:r>
            <a:endParaRPr sz="1600">
              <a:solidFill>
                <a:schemeClr val="dk1"/>
              </a:solidFill>
              <a:latin typeface="Helvetica Neue"/>
              <a:ea typeface="Helvetica Neue"/>
              <a:cs typeface="Helvetica Neue"/>
              <a:sym typeface="Helvetica Neue"/>
            </a:endParaRPr>
          </a:p>
        </p:txBody>
      </p:sp>
      <p:sp>
        <p:nvSpPr>
          <p:cNvPr id="262" name="Google Shape;262;p33"/>
          <p:cNvSpPr txBox="1"/>
          <p:nvPr/>
        </p:nvSpPr>
        <p:spPr>
          <a:xfrm>
            <a:off x="2359800" y="4403963"/>
            <a:ext cx="68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Helvetica Neue"/>
                <a:ea typeface="Helvetica Neue"/>
                <a:cs typeface="Helvetica Neue"/>
                <a:sym typeface="Helvetica Neue"/>
              </a:rPr>
              <a:t>…</a:t>
            </a:r>
            <a:endParaRPr sz="2800">
              <a:solidFill>
                <a:schemeClr val="dk1"/>
              </a:solidFill>
              <a:latin typeface="Helvetica Neue"/>
              <a:ea typeface="Helvetica Neue"/>
              <a:cs typeface="Helvetica Neue"/>
              <a:sym typeface="Helvetica Neue"/>
            </a:endParaRPr>
          </a:p>
        </p:txBody>
      </p:sp>
      <p:sp>
        <p:nvSpPr>
          <p:cNvPr id="263" name="Google Shape;263;p33"/>
          <p:cNvSpPr txBox="1"/>
          <p:nvPr/>
        </p:nvSpPr>
        <p:spPr>
          <a:xfrm rot="-5400000">
            <a:off x="-488800" y="3628363"/>
            <a:ext cx="3537600" cy="58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dk1"/>
                </a:solidFill>
                <a:latin typeface="Helvetica Neue"/>
                <a:ea typeface="Helvetica Neue"/>
                <a:cs typeface="Helvetica Neue"/>
                <a:sym typeface="Helvetica Neue"/>
              </a:rPr>
              <a:t>Quantum State Preparation</a:t>
            </a:r>
            <a:endParaRPr sz="2100">
              <a:solidFill>
                <a:schemeClr val="dk1"/>
              </a:solidFill>
              <a:latin typeface="Helvetica Neue"/>
              <a:ea typeface="Helvetica Neue"/>
              <a:cs typeface="Helvetica Neue"/>
              <a:sym typeface="Helvetica Neue"/>
            </a:endParaRPr>
          </a:p>
        </p:txBody>
      </p:sp>
      <p:sp>
        <p:nvSpPr>
          <p:cNvPr id="264" name="Google Shape;264;p33"/>
          <p:cNvSpPr txBox="1"/>
          <p:nvPr/>
        </p:nvSpPr>
        <p:spPr>
          <a:xfrm rot="-5400000">
            <a:off x="2655700" y="3607988"/>
            <a:ext cx="3537600" cy="58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100">
                <a:solidFill>
                  <a:schemeClr val="dk1"/>
                </a:solidFill>
                <a:latin typeface="Helvetica Neue"/>
                <a:ea typeface="Helvetica Neue"/>
                <a:cs typeface="Helvetica Neue"/>
                <a:sym typeface="Helvetica Neue"/>
              </a:rPr>
              <a:t>Classical Adder</a:t>
            </a:r>
            <a:endParaRPr sz="2100">
              <a:solidFill>
                <a:schemeClr val="dk1"/>
              </a:solidFill>
              <a:latin typeface="Helvetica Neue"/>
              <a:ea typeface="Helvetica Neue"/>
              <a:cs typeface="Helvetica Neue"/>
              <a:sym typeface="Helvetica Neue"/>
            </a:endParaRPr>
          </a:p>
        </p:txBody>
      </p:sp>
      <p:sp>
        <p:nvSpPr>
          <p:cNvPr id="265" name="Google Shape;265;p33"/>
          <p:cNvSpPr txBox="1"/>
          <p:nvPr/>
        </p:nvSpPr>
        <p:spPr>
          <a:xfrm rot="-5400000">
            <a:off x="3701725" y="3615913"/>
            <a:ext cx="3612000" cy="58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100">
                <a:solidFill>
                  <a:schemeClr val="dk1"/>
                </a:solidFill>
                <a:latin typeface="Helvetica Neue"/>
                <a:ea typeface="Helvetica Neue"/>
                <a:cs typeface="Helvetica Neue"/>
                <a:sym typeface="Helvetica Neue"/>
              </a:rPr>
              <a:t>Classical Feedback Decision</a:t>
            </a:r>
            <a:endParaRPr sz="2100">
              <a:solidFill>
                <a:schemeClr val="dk1"/>
              </a:solidFill>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838200" y="353550"/>
            <a:ext cx="10515600" cy="12927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Quantum Approximate Optimization Algorithm (QAOA)</a:t>
            </a:r>
            <a:endParaRPr/>
          </a:p>
        </p:txBody>
      </p:sp>
      <p:pic>
        <p:nvPicPr>
          <p:cNvPr id="271" name="Google Shape;271;p34"/>
          <p:cNvPicPr preferRelativeResize="0"/>
          <p:nvPr/>
        </p:nvPicPr>
        <p:blipFill>
          <a:blip r:embed="rId3">
            <a:alphaModFix/>
          </a:blip>
          <a:stretch>
            <a:fillRect/>
          </a:stretch>
        </p:blipFill>
        <p:spPr>
          <a:xfrm>
            <a:off x="2472775" y="4992050"/>
            <a:ext cx="6934200" cy="1714500"/>
          </a:xfrm>
          <a:prstGeom prst="rect">
            <a:avLst/>
          </a:prstGeom>
          <a:noFill/>
          <a:ln>
            <a:noFill/>
          </a:ln>
        </p:spPr>
      </p:pic>
      <p:sp>
        <p:nvSpPr>
          <p:cNvPr id="272" name="Google Shape;272;p34"/>
          <p:cNvSpPr txBox="1"/>
          <p:nvPr>
            <p:ph idx="1" type="body"/>
          </p:nvPr>
        </p:nvSpPr>
        <p:spPr>
          <a:xfrm>
            <a:off x="838200" y="1825625"/>
            <a:ext cx="10758600" cy="3430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Algorithm</a:t>
            </a:r>
            <a:endParaRPr/>
          </a:p>
          <a:p>
            <a:pPr indent="-342900" lvl="1" marL="914400" rtl="0" algn="l">
              <a:spcBef>
                <a:spcPts val="0"/>
              </a:spcBef>
              <a:spcAft>
                <a:spcPts val="0"/>
              </a:spcAft>
              <a:buSzPts val="1800"/>
              <a:buChar char="•"/>
            </a:pPr>
            <a:r>
              <a:rPr lang="en-US"/>
              <a:t>Initialize </a:t>
            </a:r>
            <a:r>
              <a:rPr lang="en-US"/>
              <a:t>parameters </a:t>
            </a:r>
            <a:r>
              <a:rPr lang="en-US" sz="1600">
                <a:latin typeface="Arial"/>
                <a:ea typeface="Arial"/>
                <a:cs typeface="Arial"/>
                <a:sym typeface="Arial"/>
              </a:rPr>
              <a:t>β and </a:t>
            </a:r>
            <a:r>
              <a:rPr lang="en-US">
                <a:latin typeface="Arial"/>
                <a:ea typeface="Arial"/>
                <a:cs typeface="Arial"/>
                <a:sym typeface="Arial"/>
              </a:rPr>
              <a:t>γ: Define layers based on problem</a:t>
            </a:r>
            <a:endParaRPr>
              <a:latin typeface="Arial"/>
              <a:ea typeface="Arial"/>
              <a:cs typeface="Arial"/>
              <a:sym typeface="Arial"/>
            </a:endParaRPr>
          </a:p>
          <a:p>
            <a:pPr indent="-342900" lvl="1" marL="914400" rtl="0" algn="l">
              <a:spcBef>
                <a:spcPts val="0"/>
              </a:spcBef>
              <a:spcAft>
                <a:spcPts val="0"/>
              </a:spcAft>
              <a:buSzPts val="1800"/>
              <a:buChar char="•"/>
            </a:pPr>
            <a:r>
              <a:rPr lang="en-US" sz="1600">
                <a:latin typeface="Arial"/>
                <a:ea typeface="Arial"/>
                <a:cs typeface="Arial"/>
                <a:sym typeface="Arial"/>
              </a:rPr>
              <a:t>Two-step cirucit</a:t>
            </a:r>
            <a:endParaRPr sz="1600">
              <a:latin typeface="Arial"/>
              <a:ea typeface="Arial"/>
              <a:cs typeface="Arial"/>
              <a:sym typeface="Arial"/>
            </a:endParaRPr>
          </a:p>
          <a:p>
            <a:pPr indent="-342900" lvl="2" marL="1371600" rtl="0" algn="l">
              <a:spcBef>
                <a:spcPts val="0"/>
              </a:spcBef>
              <a:spcAft>
                <a:spcPts val="0"/>
              </a:spcAft>
              <a:buSzPts val="1800"/>
              <a:buChar char="•"/>
            </a:pPr>
            <a:r>
              <a:rPr lang="en-US" sz="1600">
                <a:latin typeface="Arial"/>
                <a:ea typeface="Arial"/>
                <a:cs typeface="Arial"/>
                <a:sym typeface="Arial"/>
              </a:rPr>
              <a:t>Phase Operator</a:t>
            </a:r>
            <a:endParaRPr sz="1600">
              <a:latin typeface="Arial"/>
              <a:ea typeface="Arial"/>
              <a:cs typeface="Arial"/>
              <a:sym typeface="Arial"/>
            </a:endParaRPr>
          </a:p>
          <a:p>
            <a:pPr indent="-342900" lvl="2" marL="1371600" rtl="0" algn="l">
              <a:spcBef>
                <a:spcPts val="0"/>
              </a:spcBef>
              <a:spcAft>
                <a:spcPts val="0"/>
              </a:spcAft>
              <a:buSzPts val="1800"/>
              <a:buChar char="•"/>
            </a:pPr>
            <a:r>
              <a:rPr lang="en-US" sz="1600">
                <a:latin typeface="Arial"/>
                <a:ea typeface="Arial"/>
                <a:cs typeface="Arial"/>
                <a:sym typeface="Arial"/>
              </a:rPr>
              <a:t>Mising Operator</a:t>
            </a:r>
            <a:endParaRPr sz="1600">
              <a:latin typeface="Arial"/>
              <a:ea typeface="Arial"/>
              <a:cs typeface="Arial"/>
              <a:sym typeface="Arial"/>
            </a:endParaRPr>
          </a:p>
          <a:p>
            <a:pPr indent="-342900" lvl="1" marL="914400" rtl="0" algn="l">
              <a:spcBef>
                <a:spcPts val="0"/>
              </a:spcBef>
              <a:spcAft>
                <a:spcPts val="0"/>
              </a:spcAft>
              <a:buSzPts val="1800"/>
              <a:buChar char="•"/>
            </a:pPr>
            <a:r>
              <a:rPr lang="en-US" sz="1600">
                <a:latin typeface="Arial"/>
                <a:ea typeface="Arial"/>
                <a:cs typeface="Arial"/>
                <a:sym typeface="Arial"/>
              </a:rPr>
              <a:t>Iterate Parameters to maximize solution probability</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US" sz="1600">
                <a:latin typeface="Arial"/>
                <a:ea typeface="Arial"/>
                <a:cs typeface="Arial"/>
                <a:sym typeface="Arial"/>
              </a:rPr>
              <a:t>Well-suited for graph-based optimization</a:t>
            </a:r>
            <a:endParaRPr sz="1600">
              <a:latin typeface="Arial"/>
              <a:ea typeface="Arial"/>
              <a:cs typeface="Arial"/>
              <a:sym typeface="Arial"/>
            </a:endParaRPr>
          </a:p>
          <a:p>
            <a:pPr indent="0" lvl="0" marL="457200" rtl="0" algn="l">
              <a:spcBef>
                <a:spcPts val="1000"/>
              </a:spcBef>
              <a:spcAft>
                <a:spcPts val="0"/>
              </a:spcAft>
              <a:buNone/>
            </a:pPr>
            <a:r>
              <a:rPr lang="en-US" sz="1600">
                <a:latin typeface="Arial"/>
                <a:ea typeface="Arial"/>
                <a:cs typeface="Arial"/>
                <a:sym typeface="Arial"/>
              </a:rPr>
              <a:t> </a:t>
            </a:r>
            <a:r>
              <a:rPr lang="en-US"/>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5"/>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Quantum Clustering</a:t>
            </a:r>
            <a:endParaRPr/>
          </a:p>
        </p:txBody>
      </p:sp>
      <p:sp>
        <p:nvSpPr>
          <p:cNvPr id="278" name="Google Shape;278;p35"/>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336550" lvl="0" marL="457200" rtl="0" algn="l">
              <a:lnSpc>
                <a:spcPct val="115000"/>
              </a:lnSpc>
              <a:spcBef>
                <a:spcPts val="1200"/>
              </a:spcBef>
              <a:spcAft>
                <a:spcPts val="0"/>
              </a:spcAft>
              <a:buSzPts val="1700"/>
              <a:buChar char="●"/>
            </a:pPr>
            <a:r>
              <a:rPr lang="en-US"/>
              <a:t>Quantum Clustering</a:t>
            </a:r>
            <a:endParaRPr/>
          </a:p>
          <a:p>
            <a:pPr indent="-298450" lvl="1" marL="914400" rtl="0" algn="l">
              <a:lnSpc>
                <a:spcPct val="115000"/>
              </a:lnSpc>
              <a:spcBef>
                <a:spcPts val="0"/>
              </a:spcBef>
              <a:spcAft>
                <a:spcPts val="0"/>
              </a:spcAft>
              <a:buSzPts val="1100"/>
              <a:buAutoNum type="alphaLcPeriod"/>
            </a:pPr>
            <a:r>
              <a:rPr lang="en-US"/>
              <a:t>Amplitude Encoding</a:t>
            </a:r>
            <a:endParaRPr/>
          </a:p>
          <a:p>
            <a:pPr indent="-298450" lvl="1" marL="914400" rtl="0" algn="l">
              <a:lnSpc>
                <a:spcPct val="115000"/>
              </a:lnSpc>
              <a:spcBef>
                <a:spcPts val="0"/>
              </a:spcBef>
              <a:spcAft>
                <a:spcPts val="0"/>
              </a:spcAft>
              <a:buSzPts val="1100"/>
              <a:buAutoNum type="alphaLcPeriod"/>
            </a:pPr>
            <a:r>
              <a:rPr lang="en-US"/>
              <a:t>Distance Measurement</a:t>
            </a:r>
            <a:endParaRPr/>
          </a:p>
          <a:p>
            <a:pPr indent="-298450" lvl="1" marL="914400" rtl="0" algn="l">
              <a:lnSpc>
                <a:spcPct val="115000"/>
              </a:lnSpc>
              <a:spcBef>
                <a:spcPts val="0"/>
              </a:spcBef>
              <a:spcAft>
                <a:spcPts val="0"/>
              </a:spcAft>
              <a:buSzPts val="1100"/>
              <a:buAutoNum type="alphaLcPeriod"/>
            </a:pPr>
            <a:r>
              <a:rPr lang="en-US"/>
              <a:t>Entanglement</a:t>
            </a:r>
            <a:endParaRPr/>
          </a:p>
          <a:p>
            <a:pPr indent="-298450" lvl="0" marL="457200" rtl="0" algn="l">
              <a:lnSpc>
                <a:spcPct val="115000"/>
              </a:lnSpc>
              <a:spcBef>
                <a:spcPts val="0"/>
              </a:spcBef>
              <a:spcAft>
                <a:spcPts val="0"/>
              </a:spcAft>
              <a:buSzPts val="1100"/>
              <a:buChar char="●"/>
            </a:pPr>
            <a:r>
              <a:rPr lang="en-US"/>
              <a:t>Dynamic Quantum Clustering</a:t>
            </a:r>
            <a:endParaRPr/>
          </a:p>
          <a:p>
            <a:pPr indent="-298450" lvl="1" marL="914400" rtl="0" algn="l">
              <a:lnSpc>
                <a:spcPct val="115000"/>
              </a:lnSpc>
              <a:spcBef>
                <a:spcPts val="0"/>
              </a:spcBef>
              <a:spcAft>
                <a:spcPts val="0"/>
              </a:spcAft>
              <a:buSzPts val="1100"/>
              <a:buAutoNum type="alphaLcPeriod"/>
            </a:pPr>
            <a:r>
              <a:rPr lang="en-US"/>
              <a:t>Continuously adapts clusters</a:t>
            </a:r>
            <a:endParaRPr/>
          </a:p>
          <a:p>
            <a:pPr indent="-298450" lvl="1" marL="914400" rtl="0" algn="l">
              <a:lnSpc>
                <a:spcPct val="115000"/>
              </a:lnSpc>
              <a:spcBef>
                <a:spcPts val="0"/>
              </a:spcBef>
              <a:spcAft>
                <a:spcPts val="0"/>
              </a:spcAft>
              <a:buSzPts val="1100"/>
              <a:buAutoNum type="alphaLcPeriod"/>
            </a:pPr>
            <a:r>
              <a:rPr lang="en-US"/>
              <a:t>Field gradient evolutions</a:t>
            </a:r>
            <a:endParaRPr/>
          </a:p>
          <a:p>
            <a:pPr indent="-298450" lvl="1" marL="914400" rtl="0" algn="l">
              <a:lnSpc>
                <a:spcPct val="115000"/>
              </a:lnSpc>
              <a:spcBef>
                <a:spcPts val="0"/>
              </a:spcBef>
              <a:spcAft>
                <a:spcPts val="0"/>
              </a:spcAft>
              <a:buSzPts val="1100"/>
              <a:buAutoNum type="alphaLcPeriod"/>
            </a:pPr>
            <a:r>
              <a:rPr lang="en-US"/>
              <a:t>Wavefunction representation</a:t>
            </a:r>
            <a:endParaRPr/>
          </a:p>
          <a:p>
            <a:pPr indent="-298450" lvl="0" marL="457200" rtl="0" algn="l">
              <a:lnSpc>
                <a:spcPct val="115000"/>
              </a:lnSpc>
              <a:spcBef>
                <a:spcPts val="0"/>
              </a:spcBef>
              <a:spcAft>
                <a:spcPts val="0"/>
              </a:spcAft>
              <a:buSzPts val="1100"/>
              <a:buChar char="●"/>
            </a:pPr>
            <a:r>
              <a:rPr lang="en-US"/>
              <a:t>Limited Basis Appraoch</a:t>
            </a:r>
            <a:endParaRPr/>
          </a:p>
          <a:p>
            <a:pPr indent="-298450" lvl="1" marL="914400" rtl="0" algn="l">
              <a:lnSpc>
                <a:spcPct val="115000"/>
              </a:lnSpc>
              <a:spcBef>
                <a:spcPts val="0"/>
              </a:spcBef>
              <a:spcAft>
                <a:spcPts val="0"/>
              </a:spcAft>
              <a:buSzPts val="1100"/>
              <a:buAutoNum type="alphaLcPeriod"/>
            </a:pPr>
            <a:r>
              <a:rPr lang="en-US"/>
              <a:t>Limits number of basis states</a:t>
            </a:r>
            <a:endParaRPr/>
          </a:p>
          <a:p>
            <a:pPr indent="-298450" lvl="1" marL="914400" rtl="0" algn="l">
              <a:lnSpc>
                <a:spcPct val="115000"/>
              </a:lnSpc>
              <a:spcBef>
                <a:spcPts val="0"/>
              </a:spcBef>
              <a:spcAft>
                <a:spcPts val="0"/>
              </a:spcAft>
              <a:buSzPts val="1100"/>
              <a:buAutoNum type="alphaLcPeriod"/>
            </a:pPr>
            <a:r>
              <a:rPr lang="en-US"/>
              <a:t>Conserves resoureces</a:t>
            </a:r>
            <a:endParaRPr/>
          </a:p>
        </p:txBody>
      </p:sp>
      <p:pic>
        <p:nvPicPr>
          <p:cNvPr id="279" name="Google Shape;279;p35"/>
          <p:cNvPicPr preferRelativeResize="0"/>
          <p:nvPr/>
        </p:nvPicPr>
        <p:blipFill>
          <a:blip r:embed="rId3">
            <a:alphaModFix/>
          </a:blip>
          <a:stretch>
            <a:fillRect/>
          </a:stretch>
        </p:blipFill>
        <p:spPr>
          <a:xfrm>
            <a:off x="1120500" y="1742575"/>
            <a:ext cx="3964225" cy="443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Data Encoding in Quantum Systems</a:t>
            </a:r>
            <a:endParaRPr/>
          </a:p>
        </p:txBody>
      </p:sp>
      <p:sp>
        <p:nvSpPr>
          <p:cNvPr id="285" name="Google Shape;285;p36"/>
          <p:cNvSpPr txBox="1"/>
          <p:nvPr>
            <p:ph idx="2" type="body"/>
          </p:nvPr>
        </p:nvSpPr>
        <p:spPr>
          <a:xfrm>
            <a:off x="3589650" y="1825625"/>
            <a:ext cx="5215200" cy="2634000"/>
          </a:xfrm>
          <a:prstGeom prst="rect">
            <a:avLst/>
          </a:prstGeom>
        </p:spPr>
        <p:txBody>
          <a:bodyPr anchorCtr="0" anchor="t" bIns="45700" lIns="91425" spcFirstLastPara="1" rIns="91425" wrap="square" tIns="45700">
            <a:normAutofit/>
          </a:bodyPr>
          <a:lstStyle/>
          <a:p>
            <a:pPr indent="-336550" lvl="0" marL="457200" rtl="0" algn="l">
              <a:lnSpc>
                <a:spcPct val="115000"/>
              </a:lnSpc>
              <a:spcBef>
                <a:spcPts val="1200"/>
              </a:spcBef>
              <a:spcAft>
                <a:spcPts val="0"/>
              </a:spcAft>
              <a:buSzPts val="1700"/>
              <a:buChar char="●"/>
            </a:pPr>
            <a:r>
              <a:rPr lang="en-US"/>
              <a:t>Amplitude Encoding - Encodes a vector as an amplitude of a quantum state</a:t>
            </a:r>
            <a:endParaRPr/>
          </a:p>
          <a:p>
            <a:pPr indent="-298450" lvl="0" marL="457200" rtl="0" algn="l">
              <a:lnSpc>
                <a:spcPct val="115000"/>
              </a:lnSpc>
              <a:spcBef>
                <a:spcPts val="0"/>
              </a:spcBef>
              <a:spcAft>
                <a:spcPts val="0"/>
              </a:spcAft>
              <a:buSzPts val="1100"/>
              <a:buChar char="●"/>
            </a:pPr>
            <a:r>
              <a:rPr lang="en-US"/>
              <a:t>Angle Encoding - Represents vectors as angles on the bloch sphere</a:t>
            </a:r>
            <a:endParaRPr/>
          </a:p>
          <a:p>
            <a:pPr indent="-298450" lvl="0" marL="457200" rtl="0" algn="l">
              <a:lnSpc>
                <a:spcPct val="115000"/>
              </a:lnSpc>
              <a:spcBef>
                <a:spcPts val="0"/>
              </a:spcBef>
              <a:spcAft>
                <a:spcPts val="0"/>
              </a:spcAft>
              <a:buSzPts val="1100"/>
              <a:buChar char="●"/>
            </a:pPr>
            <a:r>
              <a:rPr lang="en-US"/>
              <a:t>Quantum feature maps</a:t>
            </a:r>
            <a:endParaRPr/>
          </a:p>
        </p:txBody>
      </p:sp>
      <p:pic>
        <p:nvPicPr>
          <p:cNvPr id="286" name="Google Shape;286;p36"/>
          <p:cNvPicPr preferRelativeResize="0"/>
          <p:nvPr/>
        </p:nvPicPr>
        <p:blipFill>
          <a:blip r:embed="rId3">
            <a:alphaModFix/>
          </a:blip>
          <a:stretch>
            <a:fillRect/>
          </a:stretch>
        </p:blipFill>
        <p:spPr>
          <a:xfrm>
            <a:off x="1901250" y="4365950"/>
            <a:ext cx="7886755" cy="2093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Challenges</a:t>
            </a:r>
            <a:endParaRPr/>
          </a:p>
        </p:txBody>
      </p:sp>
      <p:sp>
        <p:nvSpPr>
          <p:cNvPr id="292" name="Google Shape;292;p37"/>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Noise</a:t>
            </a:r>
            <a:endParaRPr/>
          </a:p>
          <a:p>
            <a:pPr indent="-342900" lvl="0" marL="457200" rtl="0" algn="l">
              <a:spcBef>
                <a:spcPts val="0"/>
              </a:spcBef>
              <a:spcAft>
                <a:spcPts val="0"/>
              </a:spcAft>
              <a:buSzPts val="1800"/>
              <a:buChar char="•"/>
            </a:pPr>
            <a:r>
              <a:rPr lang="en-US"/>
              <a:t>Decoherence</a:t>
            </a:r>
            <a:endParaRPr/>
          </a:p>
          <a:p>
            <a:pPr indent="-342900" lvl="0" marL="457200" rtl="0" algn="l">
              <a:spcBef>
                <a:spcPts val="0"/>
              </a:spcBef>
              <a:spcAft>
                <a:spcPts val="0"/>
              </a:spcAft>
              <a:buSzPts val="1800"/>
              <a:buChar char="•"/>
            </a:pPr>
            <a:r>
              <a:rPr lang="en-US"/>
              <a:t>Qubit limitation</a:t>
            </a:r>
            <a:endParaRPr/>
          </a:p>
          <a:p>
            <a:pPr indent="-342900" lvl="0" marL="457200" rtl="0" algn="l">
              <a:spcBef>
                <a:spcPts val="0"/>
              </a:spcBef>
              <a:spcAft>
                <a:spcPts val="0"/>
              </a:spcAft>
              <a:buSzPts val="1800"/>
              <a:buChar char="•"/>
            </a:pPr>
            <a:r>
              <a:rPr lang="en-US"/>
              <a:t>Quantum Error Correction</a:t>
            </a:r>
            <a:endParaRPr/>
          </a:p>
        </p:txBody>
      </p:sp>
      <p:pic>
        <p:nvPicPr>
          <p:cNvPr id="293" name="Google Shape;293;p37"/>
          <p:cNvPicPr preferRelativeResize="0"/>
          <p:nvPr/>
        </p:nvPicPr>
        <p:blipFill>
          <a:blip r:embed="rId3">
            <a:alphaModFix/>
          </a:blip>
          <a:stretch>
            <a:fillRect/>
          </a:stretch>
        </p:blipFill>
        <p:spPr>
          <a:xfrm>
            <a:off x="5547600" y="830525"/>
            <a:ext cx="5037475" cy="55049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Session 3 Summary</a:t>
            </a:r>
            <a:endParaRPr/>
          </a:p>
        </p:txBody>
      </p:sp>
      <p:sp>
        <p:nvSpPr>
          <p:cNvPr id="299" name="Google Shape;299;p38"/>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Grover’s, QFT, QAOA, VQE, and QSVM applications in AI</a:t>
            </a:r>
            <a:endParaRPr/>
          </a:p>
          <a:p>
            <a:pPr indent="-342900" lvl="0" marL="457200" rtl="0" algn="l">
              <a:spcBef>
                <a:spcPts val="0"/>
              </a:spcBef>
              <a:spcAft>
                <a:spcPts val="0"/>
              </a:spcAft>
              <a:buSzPts val="1800"/>
              <a:buChar char="•"/>
            </a:pPr>
            <a:r>
              <a:rPr lang="en-US"/>
              <a:t>Speedups in search, optimization, signal processing, and classification</a:t>
            </a:r>
            <a:endParaRPr/>
          </a:p>
          <a:p>
            <a:pPr indent="-342900" lvl="0" marL="457200" rtl="0" algn="l">
              <a:spcBef>
                <a:spcPts val="0"/>
              </a:spcBef>
              <a:spcAft>
                <a:spcPts val="0"/>
              </a:spcAft>
              <a:buSzPts val="1800"/>
              <a:buChar char="•"/>
            </a:pPr>
            <a:r>
              <a:rPr lang="en-US"/>
              <a:t>Quantum Walks, and QVSM</a:t>
            </a:r>
            <a:endParaRPr/>
          </a:p>
        </p:txBody>
      </p:sp>
      <p:sp>
        <p:nvSpPr>
          <p:cNvPr id="300" name="Google Shape;300;p38"/>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 name="Shape 97"/>
        <p:cNvGrpSpPr/>
        <p:nvPr/>
      </p:nvGrpSpPr>
      <p:grpSpPr>
        <a:xfrm>
          <a:off x="0" y="0"/>
          <a:ext cx="0" cy="0"/>
          <a:chOff x="0" y="0"/>
          <a:chExt cx="0" cy="0"/>
        </a:xfrm>
      </p:grpSpPr>
      <p:sp>
        <p:nvSpPr>
          <p:cNvPr id="98" name="Google Shape;98;p14"/>
          <p:cNvSpPr txBox="1"/>
          <p:nvPr>
            <p:ph idx="1" type="body"/>
          </p:nvPr>
        </p:nvSpPr>
        <p:spPr>
          <a:xfrm>
            <a:off x="831850" y="2311269"/>
            <a:ext cx="10365600" cy="1338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7500"/>
              <a:buFont typeface="Arial"/>
              <a:buNone/>
            </a:pPr>
            <a:r>
              <a:rPr lang="en-US" sz="4800" u="sng">
                <a:solidFill>
                  <a:srgbClr val="FEF37A"/>
                </a:solidFill>
              </a:rPr>
              <a:t>Quantum AI Mini Seminar Series</a:t>
            </a:r>
            <a:r>
              <a:rPr lang="en-US" sz="4800">
                <a:solidFill>
                  <a:srgbClr val="FEF37A"/>
                </a:solidFill>
              </a:rPr>
              <a:t>: </a:t>
            </a:r>
            <a:endParaRPr/>
          </a:p>
        </p:txBody>
      </p:sp>
      <p:sp>
        <p:nvSpPr>
          <p:cNvPr id="99" name="Google Shape;99;p14"/>
          <p:cNvSpPr txBox="1"/>
          <p:nvPr>
            <p:ph idx="2" type="body"/>
          </p:nvPr>
        </p:nvSpPr>
        <p:spPr>
          <a:xfrm>
            <a:off x="838200" y="3194851"/>
            <a:ext cx="10358400" cy="3274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200"/>
              <a:t>Session 1: Quantum Computing Fundamentals</a:t>
            </a:r>
            <a:endParaRPr sz="2200"/>
          </a:p>
          <a:p>
            <a:pPr indent="-368300" lvl="0" marL="457200" rtl="0" algn="l">
              <a:spcBef>
                <a:spcPts val="1000"/>
              </a:spcBef>
              <a:spcAft>
                <a:spcPts val="0"/>
              </a:spcAft>
              <a:buSzPts val="2200"/>
              <a:buChar char="●"/>
            </a:pPr>
            <a:r>
              <a:rPr lang="en-US" sz="2200"/>
              <a:t>Introduction to Quantum Computing</a:t>
            </a:r>
            <a:endParaRPr sz="2200"/>
          </a:p>
          <a:p>
            <a:pPr indent="-368300" lvl="0" marL="457200" rtl="0" algn="l">
              <a:spcBef>
                <a:spcPts val="0"/>
              </a:spcBef>
              <a:spcAft>
                <a:spcPts val="0"/>
              </a:spcAft>
              <a:buSzPts val="2200"/>
              <a:buChar char="●"/>
            </a:pPr>
            <a:r>
              <a:rPr lang="en-US" sz="2200"/>
              <a:t>Classical Bits vs. Qubits</a:t>
            </a:r>
            <a:endParaRPr sz="2200"/>
          </a:p>
          <a:p>
            <a:pPr indent="-368300" lvl="0" marL="457200" rtl="0" algn="l">
              <a:spcBef>
                <a:spcPts val="0"/>
              </a:spcBef>
              <a:spcAft>
                <a:spcPts val="0"/>
              </a:spcAft>
              <a:buSzPts val="2200"/>
              <a:buChar char="●"/>
            </a:pPr>
            <a:r>
              <a:rPr lang="en-US" sz="2200"/>
              <a:t>Superposition &amp; Entanglement</a:t>
            </a:r>
            <a:endParaRPr sz="2200"/>
          </a:p>
          <a:p>
            <a:pPr indent="-368300" lvl="0" marL="457200" rtl="0" algn="l">
              <a:spcBef>
                <a:spcPts val="0"/>
              </a:spcBef>
              <a:spcAft>
                <a:spcPts val="0"/>
              </a:spcAft>
              <a:buSzPts val="2200"/>
              <a:buChar char="●"/>
            </a:pPr>
            <a:r>
              <a:rPr lang="en-US" sz="2200"/>
              <a:t>Basic Quantum Gates</a:t>
            </a:r>
            <a:endParaRPr sz="2200"/>
          </a:p>
          <a:p>
            <a:pPr indent="-368300" lvl="0" marL="457200" rtl="0" algn="l">
              <a:spcBef>
                <a:spcPts val="0"/>
              </a:spcBef>
              <a:spcAft>
                <a:spcPts val="0"/>
              </a:spcAft>
              <a:buSzPts val="2200"/>
              <a:buChar char="●"/>
            </a:pPr>
            <a:r>
              <a:rPr lang="en-US" sz="2200"/>
              <a:t>Quantum Computing for AI</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Quantum Computing Fundamentals</a:t>
            </a:r>
            <a:endParaRPr/>
          </a:p>
        </p:txBody>
      </p:sp>
      <p:sp>
        <p:nvSpPr>
          <p:cNvPr id="105" name="Google Shape;105;p15"/>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106" name="Google Shape;106;p15"/>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Quantum Computing Power</a:t>
            </a:r>
            <a:endParaRPr/>
          </a:p>
          <a:p>
            <a:pPr indent="-342900" lvl="0" marL="457200" rtl="0" algn="l">
              <a:spcBef>
                <a:spcPts val="0"/>
              </a:spcBef>
              <a:spcAft>
                <a:spcPts val="0"/>
              </a:spcAft>
              <a:buSzPts val="1800"/>
              <a:buChar char="•"/>
            </a:pPr>
            <a:r>
              <a:rPr lang="en-US"/>
              <a:t>How do Quantum Computers work?</a:t>
            </a:r>
            <a:endParaRPr/>
          </a:p>
          <a:p>
            <a:pPr indent="-342900" lvl="0" marL="457200" rtl="0" algn="l">
              <a:spcBef>
                <a:spcPts val="0"/>
              </a:spcBef>
              <a:spcAft>
                <a:spcPts val="0"/>
              </a:spcAft>
              <a:buSzPts val="1800"/>
              <a:buChar char="•"/>
            </a:pPr>
            <a:r>
              <a:rPr lang="en-US"/>
              <a:t>Relevance to AI</a:t>
            </a:r>
            <a:endParaRPr/>
          </a:p>
          <a:p>
            <a:pPr indent="-342900" lvl="0" marL="457200" rtl="0" algn="l">
              <a:spcBef>
                <a:spcPts val="0"/>
              </a:spcBef>
              <a:spcAft>
                <a:spcPts val="0"/>
              </a:spcAft>
              <a:buSzPts val="1800"/>
              <a:buChar char="•"/>
            </a:pPr>
            <a:r>
              <a:rPr lang="en-US"/>
              <a:t>Ignoring the Elephant in the Room: Quantum Strangeness</a:t>
            </a:r>
            <a:endParaRPr/>
          </a:p>
        </p:txBody>
      </p:sp>
      <p:pic>
        <p:nvPicPr>
          <p:cNvPr id="107" name="Google Shape;107;p15"/>
          <p:cNvPicPr preferRelativeResize="0"/>
          <p:nvPr/>
        </p:nvPicPr>
        <p:blipFill>
          <a:blip r:embed="rId3">
            <a:alphaModFix/>
          </a:blip>
          <a:stretch>
            <a:fillRect/>
          </a:stretch>
        </p:blipFill>
        <p:spPr>
          <a:xfrm>
            <a:off x="1171549" y="2468950"/>
            <a:ext cx="4741875" cy="276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 name="Shape 111"/>
        <p:cNvGrpSpPr/>
        <p:nvPr/>
      </p:nvGrpSpPr>
      <p:grpSpPr>
        <a:xfrm>
          <a:off x="0" y="0"/>
          <a:ext cx="0" cy="0"/>
          <a:chOff x="0" y="0"/>
          <a:chExt cx="0" cy="0"/>
        </a:xfrm>
      </p:grpSpPr>
      <p:pic>
        <p:nvPicPr>
          <p:cNvPr id="112" name="Google Shape;112;p16"/>
          <p:cNvPicPr preferRelativeResize="0"/>
          <p:nvPr/>
        </p:nvPicPr>
        <p:blipFill>
          <a:blip r:embed="rId3">
            <a:alphaModFix/>
          </a:blip>
          <a:stretch>
            <a:fillRect/>
          </a:stretch>
        </p:blipFill>
        <p:spPr>
          <a:xfrm>
            <a:off x="6052050" y="2035117"/>
            <a:ext cx="5421907" cy="3932225"/>
          </a:xfrm>
          <a:prstGeom prst="rect">
            <a:avLst/>
          </a:prstGeom>
          <a:noFill/>
          <a:ln>
            <a:noFill/>
          </a:ln>
        </p:spPr>
      </p:pic>
      <p:sp>
        <p:nvSpPr>
          <p:cNvPr id="113" name="Google Shape;113;p16"/>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Classical Bits vs. Qubits</a:t>
            </a:r>
            <a:endParaRPr/>
          </a:p>
        </p:txBody>
      </p:sp>
      <p:sp>
        <p:nvSpPr>
          <p:cNvPr id="114" name="Google Shape;114;p16"/>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Bloch Sphere</a:t>
            </a:r>
            <a:endParaRPr/>
          </a:p>
        </p:txBody>
      </p:sp>
      <p:sp>
        <p:nvSpPr>
          <p:cNvPr id="115" name="Google Shape;115;p16"/>
          <p:cNvSpPr txBox="1"/>
          <p:nvPr>
            <p:ph idx="1" type="body"/>
          </p:nvPr>
        </p:nvSpPr>
        <p:spPr>
          <a:xfrm>
            <a:off x="838200" y="1825625"/>
            <a:ext cx="5181600" cy="4351200"/>
          </a:xfrm>
          <a:prstGeom prst="rect">
            <a:avLst/>
          </a:prstGeom>
        </p:spPr>
        <p:txBody>
          <a:bodyPr anchorCtr="0" anchor="t" bIns="45700" lIns="91425" spcFirstLastPara="1" rIns="91425" wrap="square" tIns="45700">
            <a:normAutofit fontScale="85000" lnSpcReduction="10000"/>
          </a:bodyPr>
          <a:lstStyle/>
          <a:p>
            <a:pPr indent="-336550" lvl="0" marL="457200" rtl="0" algn="l">
              <a:spcBef>
                <a:spcPts val="1000"/>
              </a:spcBef>
              <a:spcAft>
                <a:spcPts val="0"/>
              </a:spcAft>
              <a:buSzPct val="100000"/>
              <a:buChar char="●"/>
            </a:pPr>
            <a:r>
              <a:rPr lang="en-US" sz="2000"/>
              <a:t>Classical Bits</a:t>
            </a:r>
            <a:endParaRPr sz="2000"/>
          </a:p>
          <a:p>
            <a:pPr indent="-336550" lvl="1" marL="914400" rtl="0" algn="l">
              <a:spcBef>
                <a:spcPts val="0"/>
              </a:spcBef>
              <a:spcAft>
                <a:spcPts val="0"/>
              </a:spcAft>
              <a:buSzPct val="100000"/>
              <a:buChar char="○"/>
            </a:pPr>
            <a:r>
              <a:rPr lang="en-US" sz="2000"/>
              <a:t>  Binary and Deterministic</a:t>
            </a:r>
            <a:endParaRPr sz="2000"/>
          </a:p>
          <a:p>
            <a:pPr indent="-336550" lvl="0" marL="457200" rtl="0" algn="l">
              <a:spcBef>
                <a:spcPts val="0"/>
              </a:spcBef>
              <a:spcAft>
                <a:spcPts val="0"/>
              </a:spcAft>
              <a:buSzPct val="100000"/>
              <a:buChar char="●"/>
            </a:pPr>
            <a:r>
              <a:rPr lang="en-US" sz="2000"/>
              <a:t>Qubits</a:t>
            </a:r>
            <a:endParaRPr sz="2000"/>
          </a:p>
          <a:p>
            <a:pPr indent="-336550" lvl="1" marL="914400" rtl="0" algn="l">
              <a:spcBef>
                <a:spcPts val="0"/>
              </a:spcBef>
              <a:spcAft>
                <a:spcPts val="0"/>
              </a:spcAft>
              <a:buSzPct val="100000"/>
              <a:buChar char="○"/>
            </a:pPr>
            <a:r>
              <a:rPr lang="en-US" sz="2000"/>
              <a:t>  Superposition</a:t>
            </a:r>
            <a:endParaRPr sz="2000"/>
          </a:p>
          <a:p>
            <a:pPr indent="-336550" lvl="2" marL="1371600" rtl="0" algn="l">
              <a:spcBef>
                <a:spcPts val="0"/>
              </a:spcBef>
              <a:spcAft>
                <a:spcPts val="0"/>
              </a:spcAft>
              <a:buSzPct val="100000"/>
              <a:buChar char="■"/>
            </a:pPr>
            <a:r>
              <a:rPr lang="en-US" sz="2000"/>
              <a:t>  Exist in a state of both 1 and 0 at the same time</a:t>
            </a:r>
            <a:endParaRPr sz="2000"/>
          </a:p>
          <a:p>
            <a:pPr indent="-336550" lvl="2" marL="1371600" rtl="0" algn="l">
              <a:spcBef>
                <a:spcPts val="0"/>
              </a:spcBef>
              <a:spcAft>
                <a:spcPts val="0"/>
              </a:spcAft>
              <a:buSzPct val="100000"/>
              <a:buChar char="■"/>
            </a:pPr>
            <a:r>
              <a:rPr lang="en-US" sz="2000"/>
              <a:t>Enables Parallelism</a:t>
            </a:r>
            <a:endParaRPr sz="2000"/>
          </a:p>
          <a:p>
            <a:pPr indent="457200" lvl="0" marL="914400" rtl="0" algn="l">
              <a:lnSpc>
                <a:spcPct val="115000"/>
              </a:lnSpc>
              <a:spcBef>
                <a:spcPts val="1200"/>
              </a:spcBef>
              <a:spcAft>
                <a:spcPts val="0"/>
              </a:spcAft>
              <a:buNone/>
            </a:pPr>
            <a:r>
              <a:rPr lang="en-US" sz="2000">
                <a:latin typeface="Arial"/>
                <a:ea typeface="Arial"/>
                <a:cs typeface="Arial"/>
                <a:sym typeface="Arial"/>
              </a:rPr>
              <a:t>|ψ⟩ = α|0⟩ + β|1⟩</a:t>
            </a:r>
            <a:endParaRPr sz="2900"/>
          </a:p>
          <a:p>
            <a:pPr indent="-336550" lvl="1" marL="914400" rtl="0" algn="l">
              <a:spcBef>
                <a:spcPts val="1200"/>
              </a:spcBef>
              <a:spcAft>
                <a:spcPts val="0"/>
              </a:spcAft>
              <a:buSzPct val="100000"/>
              <a:buChar char="○"/>
            </a:pPr>
            <a:r>
              <a:rPr lang="en-US" sz="2000"/>
              <a:t>Entanglement</a:t>
            </a:r>
            <a:endParaRPr sz="2000"/>
          </a:p>
          <a:p>
            <a:pPr indent="-336550" lvl="2" marL="1371600" rtl="0" algn="l">
              <a:spcBef>
                <a:spcPts val="0"/>
              </a:spcBef>
              <a:spcAft>
                <a:spcPts val="0"/>
              </a:spcAft>
              <a:buSzPct val="100000"/>
              <a:buChar char="■"/>
            </a:pPr>
            <a:r>
              <a:rPr lang="en-US" sz="2000"/>
              <a:t>State of one qubit affects another</a:t>
            </a:r>
            <a:endParaRPr sz="2000"/>
          </a:p>
          <a:p>
            <a:pPr indent="-336550" lvl="2" marL="1371600" rtl="0" algn="l">
              <a:spcBef>
                <a:spcPts val="0"/>
              </a:spcBef>
              <a:spcAft>
                <a:spcPts val="0"/>
              </a:spcAft>
              <a:buSzPct val="100000"/>
              <a:buChar char="■"/>
            </a:pPr>
            <a:r>
              <a:rPr lang="en-US" sz="2000"/>
              <a:t>Quantum Communication</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Superposition and Entanglement</a:t>
            </a:r>
            <a:endParaRPr/>
          </a:p>
        </p:txBody>
      </p:sp>
      <p:sp>
        <p:nvSpPr>
          <p:cNvPr id="121" name="Google Shape;121;p17"/>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22" name="Google Shape;122;p17"/>
          <p:cNvPicPr preferRelativeResize="0"/>
          <p:nvPr/>
        </p:nvPicPr>
        <p:blipFill>
          <a:blip r:embed="rId3">
            <a:alphaModFix/>
          </a:blip>
          <a:stretch>
            <a:fillRect/>
          </a:stretch>
        </p:blipFill>
        <p:spPr>
          <a:xfrm>
            <a:off x="2283588" y="1825625"/>
            <a:ext cx="3590925" cy="2419350"/>
          </a:xfrm>
          <a:prstGeom prst="rect">
            <a:avLst/>
          </a:prstGeom>
          <a:noFill/>
          <a:ln>
            <a:noFill/>
          </a:ln>
        </p:spPr>
      </p:pic>
      <p:pic>
        <p:nvPicPr>
          <p:cNvPr id="123" name="Google Shape;123;p17"/>
          <p:cNvPicPr preferRelativeResize="0"/>
          <p:nvPr/>
        </p:nvPicPr>
        <p:blipFill>
          <a:blip r:embed="rId4">
            <a:alphaModFix/>
          </a:blip>
          <a:stretch>
            <a:fillRect/>
          </a:stretch>
        </p:blipFill>
        <p:spPr>
          <a:xfrm>
            <a:off x="685800" y="3894125"/>
            <a:ext cx="3810000" cy="2457450"/>
          </a:xfrm>
          <a:prstGeom prst="rect">
            <a:avLst/>
          </a:prstGeom>
          <a:noFill/>
          <a:ln>
            <a:noFill/>
          </a:ln>
        </p:spPr>
      </p:pic>
      <p:sp>
        <p:nvSpPr>
          <p:cNvPr id="124" name="Google Shape;124;p17"/>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a:t>Superpostion</a:t>
            </a:r>
            <a:endParaRPr/>
          </a:p>
          <a:p>
            <a:pPr indent="-342900" lvl="1" marL="914400" rtl="0" algn="l">
              <a:spcBef>
                <a:spcPts val="0"/>
              </a:spcBef>
              <a:spcAft>
                <a:spcPts val="0"/>
              </a:spcAft>
              <a:buSzPts val="1800"/>
              <a:buChar char="○"/>
            </a:pPr>
            <a:r>
              <a:rPr lang="en-US" sz="1900">
                <a:latin typeface="Arial"/>
                <a:ea typeface="Arial"/>
                <a:cs typeface="Arial"/>
                <a:sym typeface="Arial"/>
              </a:rPr>
              <a:t>Collapse:</a:t>
            </a:r>
            <a:br>
              <a:rPr lang="en-US" sz="1900">
                <a:latin typeface="Arial"/>
                <a:ea typeface="Arial"/>
                <a:cs typeface="Arial"/>
                <a:sym typeface="Arial"/>
              </a:rPr>
            </a:br>
            <a:r>
              <a:rPr lang="en-US" sz="1900">
                <a:latin typeface="Arial"/>
                <a:ea typeface="Arial"/>
                <a:cs typeface="Arial"/>
                <a:sym typeface="Arial"/>
              </a:rPr>
              <a:t> |α|² for |0⟩ and |β|² for |1⟩.</a:t>
            </a:r>
            <a:endParaRPr sz="1900">
              <a:latin typeface="Arial"/>
              <a:ea typeface="Arial"/>
              <a:cs typeface="Arial"/>
              <a:sym typeface="Arial"/>
            </a:endParaRPr>
          </a:p>
          <a:p>
            <a:pPr indent="-349250" lvl="1" marL="914400" rtl="0" algn="l">
              <a:spcBef>
                <a:spcPts val="0"/>
              </a:spcBef>
              <a:spcAft>
                <a:spcPts val="0"/>
              </a:spcAft>
              <a:buSzPts val="1900"/>
              <a:buFont typeface="Arial"/>
              <a:buChar char="○"/>
            </a:pPr>
            <a:r>
              <a:rPr lang="en-US" sz="1900">
                <a:latin typeface="Arial"/>
                <a:ea typeface="Arial"/>
                <a:cs typeface="Arial"/>
                <a:sym typeface="Arial"/>
              </a:rPr>
              <a:t>n qubits→2</a:t>
            </a:r>
            <a:r>
              <a:rPr baseline="30000" lang="en-US" sz="1900">
                <a:latin typeface="Arial"/>
                <a:ea typeface="Arial"/>
                <a:cs typeface="Arial"/>
                <a:sym typeface="Arial"/>
              </a:rPr>
              <a:t>n</a:t>
            </a:r>
            <a:r>
              <a:rPr lang="en-US" sz="1900">
                <a:latin typeface="Arial"/>
                <a:ea typeface="Arial"/>
                <a:cs typeface="Arial"/>
                <a:sym typeface="Arial"/>
              </a:rPr>
              <a:t> simulataneous configurations</a:t>
            </a:r>
            <a:endParaRPr sz="1900">
              <a:latin typeface="Arial"/>
              <a:ea typeface="Arial"/>
              <a:cs typeface="Arial"/>
              <a:sym typeface="Arial"/>
            </a:endParaRPr>
          </a:p>
          <a:p>
            <a:pPr indent="-342900" lvl="0" marL="457200" rtl="0" algn="l">
              <a:spcBef>
                <a:spcPts val="0"/>
              </a:spcBef>
              <a:spcAft>
                <a:spcPts val="0"/>
              </a:spcAft>
              <a:buSzPts val="1800"/>
              <a:buChar char="●"/>
            </a:pPr>
            <a:r>
              <a:rPr lang="en-US"/>
              <a:t>Entanglement</a:t>
            </a:r>
            <a:endParaRPr/>
          </a:p>
          <a:p>
            <a:pPr indent="-342900" lvl="1" marL="914400" rtl="0" algn="l">
              <a:spcBef>
                <a:spcPts val="0"/>
              </a:spcBef>
              <a:spcAft>
                <a:spcPts val="0"/>
              </a:spcAft>
              <a:buSzPts val="1800"/>
              <a:buChar char="○"/>
            </a:pPr>
            <a:r>
              <a:rPr lang="en-US"/>
              <a:t>Bell States and collapse</a:t>
            </a:r>
            <a:endParaRPr/>
          </a:p>
          <a:p>
            <a:pPr indent="-342900" lvl="1" marL="914400" rtl="0" algn="l">
              <a:spcBef>
                <a:spcPts val="0"/>
              </a:spcBef>
              <a:spcAft>
                <a:spcPts val="0"/>
              </a:spcAft>
              <a:buSzPts val="1800"/>
              <a:buChar char="○"/>
            </a:pPr>
            <a:r>
              <a:rPr lang="en-US"/>
              <a:t>Non-locality</a:t>
            </a:r>
            <a:endParaRPr/>
          </a:p>
          <a:p>
            <a:pPr indent="-342900" lvl="1" marL="914400" rtl="0" algn="l">
              <a:spcBef>
                <a:spcPts val="0"/>
              </a:spcBef>
              <a:spcAft>
                <a:spcPts val="0"/>
              </a:spcAft>
              <a:buSzPts val="1800"/>
              <a:buChar char="○"/>
            </a:pPr>
            <a:r>
              <a:rPr lang="en-US"/>
              <a:t>Communications efficiency</a:t>
            </a:r>
            <a:endParaRPr/>
          </a:p>
          <a:p>
            <a:pPr indent="-342900" lvl="0" marL="457200" rtl="0" algn="l">
              <a:spcBef>
                <a:spcPts val="0"/>
              </a:spcBef>
              <a:spcAft>
                <a:spcPts val="0"/>
              </a:spcAft>
              <a:buSzPts val="1800"/>
              <a:buChar char="●"/>
            </a:pPr>
            <a:r>
              <a:rPr lang="en-US"/>
              <a:t>Superposition in AI</a:t>
            </a:r>
            <a:endParaRPr/>
          </a:p>
          <a:p>
            <a:pPr indent="-342900" lvl="0" marL="457200" rtl="0" algn="l">
              <a:spcBef>
                <a:spcPts val="0"/>
              </a:spcBef>
              <a:spcAft>
                <a:spcPts val="0"/>
              </a:spcAft>
              <a:buSzPts val="1800"/>
              <a:buChar char="●"/>
            </a:pPr>
            <a:r>
              <a:rPr lang="en-US"/>
              <a:t>Entanglement in AI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Basic Quantum Gates</a:t>
            </a:r>
            <a:endParaRPr/>
          </a:p>
        </p:txBody>
      </p:sp>
      <p:sp>
        <p:nvSpPr>
          <p:cNvPr id="130" name="Google Shape;130;p18"/>
          <p:cNvSpPr txBox="1"/>
          <p:nvPr>
            <p:ph idx="1" type="body"/>
          </p:nvPr>
        </p:nvSpPr>
        <p:spPr>
          <a:xfrm>
            <a:off x="838200" y="1646250"/>
            <a:ext cx="5181600" cy="4530600"/>
          </a:xfrm>
          <a:prstGeom prst="rect">
            <a:avLst/>
          </a:prstGeom>
        </p:spPr>
        <p:txBody>
          <a:bodyPr anchorCtr="0" anchor="t" bIns="45700" lIns="91425" spcFirstLastPara="1" rIns="91425" wrap="square" tIns="45700">
            <a:normAutofit fontScale="85000" lnSpcReduction="20000"/>
          </a:bodyPr>
          <a:lstStyle/>
          <a:p>
            <a:pPr indent="-325755" lvl="0" marL="457200" rtl="0" algn="l">
              <a:spcBef>
                <a:spcPts val="1000"/>
              </a:spcBef>
              <a:spcAft>
                <a:spcPts val="0"/>
              </a:spcAft>
              <a:buSzPct val="100000"/>
              <a:buChar char="•"/>
            </a:pPr>
            <a:r>
              <a:rPr lang="en-US"/>
              <a:t>Pauli-X, Gates - </a:t>
            </a:r>
            <a:endParaRPr/>
          </a:p>
          <a:p>
            <a:pPr indent="-325755" lvl="1" marL="914400" rtl="0" algn="l">
              <a:spcBef>
                <a:spcPts val="0"/>
              </a:spcBef>
              <a:spcAft>
                <a:spcPts val="0"/>
              </a:spcAft>
              <a:buSzPct val="100000"/>
              <a:buChar char="•"/>
            </a:pPr>
            <a:r>
              <a:rPr lang="en-US"/>
              <a:t>Classical NOT analogue </a:t>
            </a:r>
            <a:endParaRPr/>
          </a:p>
          <a:p>
            <a:pPr indent="-325755" lvl="0" marL="457200" rtl="0" algn="l">
              <a:spcBef>
                <a:spcPts val="0"/>
              </a:spcBef>
              <a:spcAft>
                <a:spcPts val="0"/>
              </a:spcAft>
              <a:buSzPct val="100000"/>
              <a:buChar char="•"/>
            </a:pPr>
            <a:r>
              <a:rPr lang="en-US"/>
              <a:t>Pauli-Z gate - </a:t>
            </a:r>
            <a:endParaRPr/>
          </a:p>
          <a:p>
            <a:pPr indent="-325755" lvl="1" marL="914400" rtl="0" algn="l">
              <a:spcBef>
                <a:spcPts val="0"/>
              </a:spcBef>
              <a:spcAft>
                <a:spcPts val="0"/>
              </a:spcAft>
              <a:buSzPct val="100000"/>
              <a:buChar char="•"/>
            </a:pPr>
            <a:r>
              <a:rPr lang="en-US"/>
              <a:t>Phase flip</a:t>
            </a:r>
            <a:endParaRPr/>
          </a:p>
          <a:p>
            <a:pPr indent="-325755" lvl="0" marL="457200" rtl="0" algn="l">
              <a:spcBef>
                <a:spcPts val="0"/>
              </a:spcBef>
              <a:spcAft>
                <a:spcPts val="0"/>
              </a:spcAft>
              <a:buSzPct val="100000"/>
              <a:buChar char="•"/>
            </a:pPr>
            <a:r>
              <a:rPr lang="en-US"/>
              <a:t>Hadamard Gate- </a:t>
            </a:r>
            <a:endParaRPr/>
          </a:p>
          <a:p>
            <a:pPr indent="-325755" lvl="1" marL="914400" rtl="0" algn="l">
              <a:spcBef>
                <a:spcPts val="0"/>
              </a:spcBef>
              <a:spcAft>
                <a:spcPts val="0"/>
              </a:spcAft>
              <a:buSzPct val="100000"/>
              <a:buChar char="•"/>
            </a:pPr>
            <a:r>
              <a:rPr lang="en-US"/>
              <a:t>Creates Superposition </a:t>
            </a:r>
            <a:endParaRPr/>
          </a:p>
          <a:p>
            <a:pPr indent="-325755" lvl="0" marL="457200" rtl="0" algn="l">
              <a:spcBef>
                <a:spcPts val="0"/>
              </a:spcBef>
              <a:spcAft>
                <a:spcPts val="0"/>
              </a:spcAft>
              <a:buSzPct val="100000"/>
              <a:buChar char="•"/>
            </a:pPr>
            <a:r>
              <a:rPr lang="en-US"/>
              <a:t>CNOT - Key for entanglement</a:t>
            </a:r>
            <a:endParaRPr/>
          </a:p>
          <a:p>
            <a:pPr indent="0" lvl="0" marL="457200" rtl="0" algn="l">
              <a:spcBef>
                <a:spcPts val="1000"/>
              </a:spcBef>
              <a:spcAft>
                <a:spcPts val="0"/>
              </a:spcAft>
              <a:buNone/>
            </a:pPr>
            <a:r>
              <a:t/>
            </a:r>
            <a:endParaRPr sz="100"/>
          </a:p>
          <a:p>
            <a:pPr indent="-325755" lvl="0" marL="457200" rtl="0" algn="l">
              <a:spcBef>
                <a:spcPts val="1000"/>
              </a:spcBef>
              <a:spcAft>
                <a:spcPts val="0"/>
              </a:spcAft>
              <a:buSzPct val="100000"/>
              <a:buChar char="•"/>
            </a:pPr>
            <a:r>
              <a:rPr lang="en-US"/>
              <a:t>Reversibility- </a:t>
            </a:r>
            <a:endParaRPr/>
          </a:p>
          <a:p>
            <a:pPr indent="-325755" lvl="1" marL="914400" rtl="0" algn="l">
              <a:spcBef>
                <a:spcPts val="0"/>
              </a:spcBef>
              <a:spcAft>
                <a:spcPts val="0"/>
              </a:spcAft>
              <a:buSzPct val="100000"/>
              <a:buChar char="•"/>
            </a:pPr>
            <a:r>
              <a:rPr lang="en-US"/>
              <a:t>All quantum gates are reversible.</a:t>
            </a:r>
            <a:endParaRPr/>
          </a:p>
          <a:p>
            <a:pPr indent="-325755" lvl="0" marL="457200" rtl="0" algn="l">
              <a:spcBef>
                <a:spcPts val="0"/>
              </a:spcBef>
              <a:spcAft>
                <a:spcPts val="0"/>
              </a:spcAft>
              <a:buSzPct val="100000"/>
              <a:buChar char="•"/>
            </a:pPr>
            <a:r>
              <a:rPr lang="en-US"/>
              <a:t>Qubits cannot be copied</a:t>
            </a:r>
            <a:endParaRPr/>
          </a:p>
          <a:p>
            <a:pPr indent="-325755" lvl="0" marL="457200" rtl="0" algn="l">
              <a:spcBef>
                <a:spcPts val="0"/>
              </a:spcBef>
              <a:spcAft>
                <a:spcPts val="0"/>
              </a:spcAft>
              <a:buSzPct val="100000"/>
              <a:buChar char="•"/>
            </a:pPr>
            <a:r>
              <a:rPr lang="en-US"/>
              <a:t>Dirac Notation </a:t>
            </a:r>
            <a:endParaRPr/>
          </a:p>
          <a:p>
            <a:pPr indent="-325755" lvl="1" marL="914400" rtl="0" algn="l">
              <a:spcBef>
                <a:spcPts val="0"/>
              </a:spcBef>
              <a:spcAft>
                <a:spcPts val="0"/>
              </a:spcAft>
              <a:buSzPct val="100000"/>
              <a:buChar char="•"/>
            </a:pPr>
            <a:r>
              <a:rPr lang="en-US"/>
              <a:t>bra &lt;0|</a:t>
            </a:r>
            <a:endParaRPr/>
          </a:p>
          <a:p>
            <a:pPr indent="-325755" lvl="1" marL="914400" rtl="0" algn="l">
              <a:spcBef>
                <a:spcPts val="0"/>
              </a:spcBef>
              <a:spcAft>
                <a:spcPts val="0"/>
              </a:spcAft>
              <a:buSzPct val="100000"/>
              <a:buChar char="•"/>
            </a:pPr>
            <a:r>
              <a:rPr lang="en-US"/>
              <a:t>ket |0&gt;</a:t>
            </a:r>
            <a:endParaRPr/>
          </a:p>
        </p:txBody>
      </p:sp>
      <p:sp>
        <p:nvSpPr>
          <p:cNvPr id="131" name="Google Shape;131;p18"/>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2" name="Google Shape;132;p18"/>
          <p:cNvPicPr preferRelativeResize="0"/>
          <p:nvPr/>
        </p:nvPicPr>
        <p:blipFill>
          <a:blip r:embed="rId3">
            <a:alphaModFix/>
          </a:blip>
          <a:stretch>
            <a:fillRect/>
          </a:stretch>
        </p:blipFill>
        <p:spPr>
          <a:xfrm>
            <a:off x="7143750" y="230826"/>
            <a:ext cx="4599775" cy="5655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Applications in AI</a:t>
            </a:r>
            <a:endParaRPr/>
          </a:p>
        </p:txBody>
      </p:sp>
      <p:sp>
        <p:nvSpPr>
          <p:cNvPr id="138" name="Google Shape;138;p19"/>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fontScale="92500" lnSpcReduction="20000"/>
          </a:bodyPr>
          <a:lstStyle/>
          <a:p>
            <a:pPr indent="-334327" lvl="0" marL="457200" rtl="0" algn="l">
              <a:spcBef>
                <a:spcPts val="1000"/>
              </a:spcBef>
              <a:spcAft>
                <a:spcPts val="0"/>
              </a:spcAft>
              <a:buSzPct val="100000"/>
              <a:buChar char="•"/>
            </a:pPr>
            <a:r>
              <a:rPr lang="en-US"/>
              <a:t>Instantaneous Hyperparameter search with </a:t>
            </a:r>
            <a:r>
              <a:rPr lang="en-US"/>
              <a:t>functions</a:t>
            </a:r>
            <a:r>
              <a:rPr lang="en-US"/>
              <a:t> like Grover's Algorithm.</a:t>
            </a:r>
            <a:endParaRPr/>
          </a:p>
          <a:p>
            <a:pPr indent="-334327" lvl="0" marL="457200" rtl="0" algn="l">
              <a:spcBef>
                <a:spcPts val="0"/>
              </a:spcBef>
              <a:spcAft>
                <a:spcPts val="0"/>
              </a:spcAft>
              <a:buSzPct val="100000"/>
              <a:buChar char="•"/>
            </a:pPr>
            <a:r>
              <a:rPr lang="en-US"/>
              <a:t>Complex Optimization</a:t>
            </a:r>
            <a:endParaRPr/>
          </a:p>
          <a:p>
            <a:pPr indent="-334327" lvl="0" marL="457200" rtl="0" algn="l">
              <a:spcBef>
                <a:spcPts val="0"/>
              </a:spcBef>
              <a:spcAft>
                <a:spcPts val="0"/>
              </a:spcAft>
              <a:buSzPct val="100000"/>
              <a:buChar char="•"/>
            </a:pPr>
            <a:r>
              <a:rPr lang="en-US"/>
              <a:t>High-dimensional data processing with quantum entanglement and </a:t>
            </a:r>
            <a:r>
              <a:rPr lang="en-US"/>
              <a:t>superposition</a:t>
            </a:r>
            <a:endParaRPr/>
          </a:p>
          <a:p>
            <a:pPr indent="0" lvl="0" marL="0" rtl="0" algn="l">
              <a:spcBef>
                <a:spcPts val="1000"/>
              </a:spcBef>
              <a:spcAft>
                <a:spcPts val="0"/>
              </a:spcAft>
              <a:buNone/>
            </a:pPr>
            <a:r>
              <a:rPr lang="en-US"/>
              <a:t>Current Applications:</a:t>
            </a:r>
            <a:endParaRPr/>
          </a:p>
          <a:p>
            <a:pPr indent="-334327" lvl="0" marL="457200" rtl="0" algn="l">
              <a:spcBef>
                <a:spcPts val="1000"/>
              </a:spcBef>
              <a:spcAft>
                <a:spcPts val="0"/>
              </a:spcAft>
              <a:buSzPct val="100000"/>
              <a:buChar char="•"/>
            </a:pPr>
            <a:r>
              <a:rPr lang="en-US"/>
              <a:t>1QBit pattern recognition for portfolio perfromance</a:t>
            </a:r>
            <a:endParaRPr/>
          </a:p>
          <a:p>
            <a:pPr indent="-334327" lvl="0" marL="457200" rtl="0" algn="l">
              <a:spcBef>
                <a:spcPts val="0"/>
              </a:spcBef>
              <a:spcAft>
                <a:spcPts val="0"/>
              </a:spcAft>
              <a:buSzPct val="100000"/>
              <a:buChar char="•"/>
            </a:pPr>
            <a:r>
              <a:rPr lang="en-US"/>
              <a:t>D-Wave Quantum Annealer for supply chains</a:t>
            </a:r>
            <a:endParaRPr/>
          </a:p>
          <a:p>
            <a:pPr indent="-334327" lvl="0" marL="457200" rtl="0" algn="l">
              <a:spcBef>
                <a:spcPts val="0"/>
              </a:spcBef>
              <a:spcAft>
                <a:spcPts val="0"/>
              </a:spcAft>
              <a:buSzPct val="100000"/>
              <a:buChar char="•"/>
            </a:pPr>
            <a:r>
              <a:rPr lang="en-US"/>
              <a:t>ProteinQure for drug discovery</a:t>
            </a:r>
            <a:endParaRPr/>
          </a:p>
          <a:p>
            <a:pPr indent="-334327" lvl="0" marL="457200" rtl="0" algn="l">
              <a:spcBef>
                <a:spcPts val="0"/>
              </a:spcBef>
              <a:spcAft>
                <a:spcPts val="0"/>
              </a:spcAft>
              <a:buSzPct val="100000"/>
              <a:buChar char="•"/>
            </a:pPr>
            <a:r>
              <a:rPr lang="en-US"/>
              <a:t>CQC quantum enhanced NLP</a:t>
            </a:r>
            <a:endParaRPr/>
          </a:p>
          <a:p>
            <a:pPr indent="-334327" lvl="0" marL="457200" rtl="0" algn="l">
              <a:spcBef>
                <a:spcPts val="0"/>
              </a:spcBef>
              <a:spcAft>
                <a:spcPts val="0"/>
              </a:spcAft>
              <a:buSzPct val="100000"/>
              <a:buChar char="•"/>
            </a:pPr>
            <a:r>
              <a:rPr lang="en-US"/>
              <a:t>Toshiba quantum-secured networks</a:t>
            </a:r>
            <a:endParaRPr/>
          </a:p>
        </p:txBody>
      </p:sp>
      <p:pic>
        <p:nvPicPr>
          <p:cNvPr id="139" name="Google Shape;139;p19"/>
          <p:cNvPicPr preferRelativeResize="0"/>
          <p:nvPr/>
        </p:nvPicPr>
        <p:blipFill>
          <a:blip r:embed="rId3">
            <a:alphaModFix/>
          </a:blip>
          <a:stretch>
            <a:fillRect/>
          </a:stretch>
        </p:blipFill>
        <p:spPr>
          <a:xfrm>
            <a:off x="2295525" y="2076450"/>
            <a:ext cx="2952750" cy="306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838200" y="353550"/>
            <a:ext cx="10515600" cy="1292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Session 1 Summary</a:t>
            </a:r>
            <a:endParaRPr/>
          </a:p>
        </p:txBody>
      </p:sp>
      <p:sp>
        <p:nvSpPr>
          <p:cNvPr id="145" name="Google Shape;145;p20"/>
          <p:cNvSpPr txBox="1"/>
          <p:nvPr>
            <p:ph idx="1" type="body"/>
          </p:nvPr>
        </p:nvSpPr>
        <p:spPr>
          <a:xfrm>
            <a:off x="838200" y="1825625"/>
            <a:ext cx="5181600" cy="43512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b="1" lang="en-US" sz="1100">
                <a:latin typeface="Arial"/>
                <a:ea typeface="Arial"/>
                <a:cs typeface="Arial"/>
                <a:sym typeface="Arial"/>
              </a:rPr>
              <a:t>Quantum Computing Basics</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b="1" lang="en-US" sz="1100">
                <a:latin typeface="Arial"/>
                <a:ea typeface="Arial"/>
                <a:cs typeface="Arial"/>
                <a:sym typeface="Arial"/>
              </a:rPr>
              <a:t>Qubits</a:t>
            </a:r>
            <a:r>
              <a:rPr lang="en-US" sz="1100">
                <a:latin typeface="Arial"/>
                <a:ea typeface="Arial"/>
                <a:cs typeface="Arial"/>
                <a:sym typeface="Arial"/>
              </a:rPr>
              <a:t> can exist in superposition, allowing quantum computers to process multiple states simultaneously, leading to potential </a:t>
            </a:r>
            <a:r>
              <a:rPr b="1" lang="en-US" sz="1100">
                <a:latin typeface="Arial"/>
                <a:ea typeface="Arial"/>
                <a:cs typeface="Arial"/>
                <a:sym typeface="Arial"/>
              </a:rPr>
              <a:t>exponential speedups</a:t>
            </a:r>
            <a:r>
              <a:rPr lang="en-US" sz="1100">
                <a:latin typeface="Arial"/>
                <a:ea typeface="Arial"/>
                <a:cs typeface="Arial"/>
                <a:sym typeface="Arial"/>
              </a:rPr>
              <a:t> over classical computers.</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b="1" lang="en-US" sz="1100">
                <a:latin typeface="Arial"/>
                <a:ea typeface="Arial"/>
                <a:cs typeface="Arial"/>
                <a:sym typeface="Arial"/>
              </a:rPr>
              <a:t>Entanglement</a:t>
            </a:r>
            <a:r>
              <a:rPr lang="en-US" sz="1100">
                <a:latin typeface="Arial"/>
                <a:ea typeface="Arial"/>
                <a:cs typeface="Arial"/>
                <a:sym typeface="Arial"/>
              </a:rPr>
              <a:t> enables qubits to be correlated over distances, enhancing the efficiency of quantum operations.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Quantum Gates</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b="1" lang="en-US" sz="1100">
                <a:latin typeface="Arial"/>
                <a:ea typeface="Arial"/>
                <a:cs typeface="Arial"/>
                <a:sym typeface="Arial"/>
              </a:rPr>
              <a:t>Pauli-X (NOT)</a:t>
            </a:r>
            <a:r>
              <a:rPr lang="en-US" sz="1100">
                <a:latin typeface="Arial"/>
                <a:ea typeface="Arial"/>
                <a:cs typeface="Arial"/>
                <a:sym typeface="Arial"/>
              </a:rPr>
              <a:t>, </a:t>
            </a:r>
            <a:r>
              <a:rPr b="1" lang="en-US" sz="1100">
                <a:latin typeface="Arial"/>
                <a:ea typeface="Arial"/>
                <a:cs typeface="Arial"/>
                <a:sym typeface="Arial"/>
              </a:rPr>
              <a:t>Hadamard</a:t>
            </a:r>
            <a:r>
              <a:rPr lang="en-US" sz="1100">
                <a:latin typeface="Arial"/>
                <a:ea typeface="Arial"/>
                <a:cs typeface="Arial"/>
                <a:sym typeface="Arial"/>
              </a:rPr>
              <a:t>, and </a:t>
            </a:r>
            <a:r>
              <a:rPr b="1" lang="en-US" sz="1100">
                <a:latin typeface="Arial"/>
                <a:ea typeface="Arial"/>
                <a:cs typeface="Arial"/>
                <a:sym typeface="Arial"/>
              </a:rPr>
              <a:t>CNOT</a:t>
            </a:r>
            <a:r>
              <a:rPr lang="en-US" sz="1100">
                <a:latin typeface="Arial"/>
                <a:ea typeface="Arial"/>
                <a:cs typeface="Arial"/>
                <a:sym typeface="Arial"/>
              </a:rPr>
              <a:t> gates are essential for manipulating qubits in superposition and creating entanglement, enabling powerful quantum operations.</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These gates are key components in quantum algorithms that can solve complex problems more efficiently than classical algorithms.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Potential in AI</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Quantum computing can dramatically </a:t>
            </a:r>
            <a:r>
              <a:rPr b="1" lang="en-US" sz="1100">
                <a:latin typeface="Arial"/>
                <a:ea typeface="Arial"/>
                <a:cs typeface="Arial"/>
                <a:sym typeface="Arial"/>
              </a:rPr>
              <a:t>accelerate AI tasks</a:t>
            </a:r>
            <a:r>
              <a:rPr lang="en-US" sz="1100">
                <a:latin typeface="Arial"/>
                <a:ea typeface="Arial"/>
                <a:cs typeface="Arial"/>
                <a:sym typeface="Arial"/>
              </a:rPr>
              <a:t> like model training, optimization, and high-dimensional data processing.</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b="1" lang="en-US" sz="1100">
                <a:latin typeface="Arial"/>
                <a:ea typeface="Arial"/>
                <a:cs typeface="Arial"/>
                <a:sym typeface="Arial"/>
              </a:rPr>
              <a:t>Current Applications</a:t>
            </a:r>
            <a:r>
              <a:rPr lang="en-US" sz="1100">
                <a:latin typeface="Arial"/>
                <a:ea typeface="Arial"/>
                <a:cs typeface="Arial"/>
                <a:sym typeface="Arial"/>
              </a:rPr>
              <a:t> include </a:t>
            </a:r>
            <a:r>
              <a:rPr b="1" lang="en-US" sz="1100">
                <a:latin typeface="Arial"/>
                <a:ea typeface="Arial"/>
                <a:cs typeface="Arial"/>
                <a:sym typeface="Arial"/>
              </a:rPr>
              <a:t>drug discovery</a:t>
            </a:r>
            <a:r>
              <a:rPr lang="en-US" sz="1100">
                <a:latin typeface="Arial"/>
                <a:ea typeface="Arial"/>
                <a:cs typeface="Arial"/>
                <a:sym typeface="Arial"/>
              </a:rPr>
              <a:t>, </a:t>
            </a:r>
            <a:r>
              <a:rPr b="1" lang="en-US" sz="1100">
                <a:latin typeface="Arial"/>
                <a:ea typeface="Arial"/>
                <a:cs typeface="Arial"/>
                <a:sym typeface="Arial"/>
              </a:rPr>
              <a:t>financial modeling</a:t>
            </a:r>
            <a:r>
              <a:rPr lang="en-US" sz="1100">
                <a:latin typeface="Arial"/>
                <a:ea typeface="Arial"/>
                <a:cs typeface="Arial"/>
                <a:sym typeface="Arial"/>
              </a:rPr>
              <a:t>, </a:t>
            </a:r>
            <a:r>
              <a:rPr b="1" lang="en-US" sz="1100">
                <a:latin typeface="Arial"/>
                <a:ea typeface="Arial"/>
                <a:cs typeface="Arial"/>
                <a:sym typeface="Arial"/>
              </a:rPr>
              <a:t>supply chain optimization</a:t>
            </a:r>
            <a:r>
              <a:rPr lang="en-US" sz="1100">
                <a:latin typeface="Arial"/>
                <a:ea typeface="Arial"/>
                <a:cs typeface="Arial"/>
                <a:sym typeface="Arial"/>
              </a:rPr>
              <a:t>, and </a:t>
            </a:r>
            <a:r>
              <a:rPr b="1" lang="en-US" sz="1100">
                <a:latin typeface="Arial"/>
                <a:ea typeface="Arial"/>
                <a:cs typeface="Arial"/>
                <a:sym typeface="Arial"/>
              </a:rPr>
              <a:t>natural language processing (NLP)</a:t>
            </a:r>
            <a:r>
              <a:rPr lang="en-US" sz="1100">
                <a:latin typeface="Arial"/>
                <a:ea typeface="Arial"/>
                <a:cs typeface="Arial"/>
                <a:sym typeface="Arial"/>
              </a:rPr>
              <a:t>, often using hybrid quantum-classical systems.</a:t>
            </a:r>
            <a:endParaRPr/>
          </a:p>
        </p:txBody>
      </p:sp>
      <p:sp>
        <p:nvSpPr>
          <p:cNvPr id="146" name="Google Shape;146;p20"/>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Real-World Use Cases</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Companies like </a:t>
            </a:r>
            <a:r>
              <a:rPr b="1" lang="en-US" sz="1100">
                <a:latin typeface="Arial"/>
                <a:ea typeface="Arial"/>
                <a:cs typeface="Arial"/>
                <a:sym typeface="Arial"/>
              </a:rPr>
              <a:t>Volkswagen</a:t>
            </a:r>
            <a:r>
              <a:rPr lang="en-US" sz="1100">
                <a:latin typeface="Arial"/>
                <a:ea typeface="Arial"/>
                <a:cs typeface="Arial"/>
                <a:sym typeface="Arial"/>
              </a:rPr>
              <a:t>, </a:t>
            </a:r>
            <a:r>
              <a:rPr b="1" lang="en-US" sz="1100">
                <a:latin typeface="Arial"/>
                <a:ea typeface="Arial"/>
                <a:cs typeface="Arial"/>
                <a:sym typeface="Arial"/>
              </a:rPr>
              <a:t>Bayer</a:t>
            </a:r>
            <a:r>
              <a:rPr lang="en-US" sz="1100">
                <a:latin typeface="Arial"/>
                <a:ea typeface="Arial"/>
                <a:cs typeface="Arial"/>
                <a:sym typeface="Arial"/>
              </a:rPr>
              <a:t>, </a:t>
            </a:r>
            <a:r>
              <a:rPr b="1" lang="en-US" sz="1100">
                <a:latin typeface="Arial"/>
                <a:ea typeface="Arial"/>
                <a:cs typeface="Arial"/>
                <a:sym typeface="Arial"/>
              </a:rPr>
              <a:t>JPMorgan</a:t>
            </a:r>
            <a:r>
              <a:rPr lang="en-US" sz="1100">
                <a:latin typeface="Arial"/>
                <a:ea typeface="Arial"/>
                <a:cs typeface="Arial"/>
                <a:sym typeface="Arial"/>
              </a:rPr>
              <a:t>, and </a:t>
            </a:r>
            <a:r>
              <a:rPr b="1" lang="en-US" sz="1100">
                <a:latin typeface="Arial"/>
                <a:ea typeface="Arial"/>
                <a:cs typeface="Arial"/>
                <a:sym typeface="Arial"/>
              </a:rPr>
              <a:t>Google</a:t>
            </a:r>
            <a:r>
              <a:rPr lang="en-US" sz="1100">
                <a:latin typeface="Arial"/>
                <a:ea typeface="Arial"/>
                <a:cs typeface="Arial"/>
                <a:sym typeface="Arial"/>
              </a:rPr>
              <a:t> are exploring quantum-enhanced solutions for </a:t>
            </a:r>
            <a:r>
              <a:rPr b="1" lang="en-US" sz="1100">
                <a:latin typeface="Arial"/>
                <a:ea typeface="Arial"/>
                <a:cs typeface="Arial"/>
                <a:sym typeface="Arial"/>
              </a:rPr>
              <a:t>traffic optimization</a:t>
            </a:r>
            <a:r>
              <a:rPr lang="en-US" sz="1100">
                <a:latin typeface="Arial"/>
                <a:ea typeface="Arial"/>
                <a:cs typeface="Arial"/>
                <a:sym typeface="Arial"/>
              </a:rPr>
              <a:t>, </a:t>
            </a:r>
            <a:r>
              <a:rPr b="1" lang="en-US" sz="1100">
                <a:latin typeface="Arial"/>
                <a:ea typeface="Arial"/>
                <a:cs typeface="Arial"/>
                <a:sym typeface="Arial"/>
              </a:rPr>
              <a:t>drug discovery</a:t>
            </a:r>
            <a:r>
              <a:rPr lang="en-US" sz="1100">
                <a:latin typeface="Arial"/>
                <a:ea typeface="Arial"/>
                <a:cs typeface="Arial"/>
                <a:sym typeface="Arial"/>
              </a:rPr>
              <a:t>, </a:t>
            </a:r>
            <a:r>
              <a:rPr b="1" lang="en-US" sz="1100">
                <a:latin typeface="Arial"/>
                <a:ea typeface="Arial"/>
                <a:cs typeface="Arial"/>
                <a:sym typeface="Arial"/>
              </a:rPr>
              <a:t>financial risk analysis</a:t>
            </a:r>
            <a:r>
              <a:rPr lang="en-US" sz="1100">
                <a:latin typeface="Arial"/>
                <a:ea typeface="Arial"/>
                <a:cs typeface="Arial"/>
                <a:sym typeface="Arial"/>
              </a:rPr>
              <a:t>, and </a:t>
            </a:r>
            <a:r>
              <a:rPr b="1" lang="en-US" sz="1100">
                <a:latin typeface="Arial"/>
                <a:ea typeface="Arial"/>
                <a:cs typeface="Arial"/>
                <a:sym typeface="Arial"/>
              </a:rPr>
              <a:t>portfolio optimization</a:t>
            </a:r>
            <a:r>
              <a:rPr lang="en-U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The Future of Quantum AI</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Research is progressing on </a:t>
            </a:r>
            <a:r>
              <a:rPr b="1" lang="en-US" sz="1100">
                <a:latin typeface="Arial"/>
                <a:ea typeface="Arial"/>
                <a:cs typeface="Arial"/>
                <a:sym typeface="Arial"/>
              </a:rPr>
              <a:t>quantum machine learning (QML)</a:t>
            </a:r>
            <a:r>
              <a:rPr lang="en-US" sz="1100">
                <a:latin typeface="Arial"/>
                <a:ea typeface="Arial"/>
                <a:cs typeface="Arial"/>
                <a:sym typeface="Arial"/>
              </a:rPr>
              <a:t> and </a:t>
            </a:r>
            <a:r>
              <a:rPr b="1" lang="en-US" sz="1100">
                <a:latin typeface="Arial"/>
                <a:ea typeface="Arial"/>
                <a:cs typeface="Arial"/>
                <a:sym typeface="Arial"/>
              </a:rPr>
              <a:t>quantum neural networks (QNNs)</a:t>
            </a:r>
            <a:r>
              <a:rPr lang="en-US" sz="1100">
                <a:latin typeface="Arial"/>
                <a:ea typeface="Arial"/>
                <a:cs typeface="Arial"/>
                <a:sym typeface="Arial"/>
              </a:rPr>
              <a:t>, with a focus on solving previously intractable AI problems.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