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96ea9030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96ea903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96ea9030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96ea903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96ea9030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96ea903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Quantum Computing Power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Mechanics &amp; Parallelism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mechanics allows us to harness </a:t>
            </a:r>
            <a:r>
              <a:rPr b="1" lang="en-US">
                <a:solidFill>
                  <a:schemeClr val="dk1"/>
                </a:solidFill>
              </a:rPr>
              <a:t>parallelism</a:t>
            </a:r>
            <a:r>
              <a:rPr lang="en-US">
                <a:solidFill>
                  <a:schemeClr val="dk1"/>
                </a:solidFill>
              </a:rPr>
              <a:t> in ways classical computers cannot.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 enables qubits to represent and process multiple states at once, leading to an exponential increase in computing power compared to classical bits.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Entanglement</a:t>
            </a:r>
            <a:r>
              <a:rPr lang="en-US">
                <a:solidFill>
                  <a:schemeClr val="dk1"/>
                </a:solidFill>
              </a:rPr>
              <a:t> allows qubits to become interconnected, enabling operations across qubits instantaneously.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How Do Quantum Computers Work?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Hardware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Current technologies include </a:t>
            </a:r>
            <a:r>
              <a:rPr b="1" lang="en-US">
                <a:solidFill>
                  <a:schemeClr val="dk1"/>
                </a:solidFill>
              </a:rPr>
              <a:t>ion traps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superconducting qubits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photonic qubits</a:t>
            </a:r>
            <a:r>
              <a:rPr lang="en-US">
                <a:solidFill>
                  <a:schemeClr val="dk1"/>
                </a:solidFill>
              </a:rPr>
              <a:t>. Each of these uses different physical phenomena to maintain and control qubits.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Companies like </a:t>
            </a:r>
            <a:r>
              <a:rPr b="1" lang="en-US">
                <a:solidFill>
                  <a:schemeClr val="dk1"/>
                </a:solidFill>
              </a:rPr>
              <a:t>Atom Computing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IBM</a:t>
            </a:r>
            <a:r>
              <a:rPr lang="en-US">
                <a:solidFill>
                  <a:schemeClr val="dk1"/>
                </a:solidFill>
              </a:rPr>
              <a:t> have developed quantum computers with </a:t>
            </a:r>
            <a:r>
              <a:rPr b="1" lang="en-US">
                <a:solidFill>
                  <a:schemeClr val="dk1"/>
                </a:solidFill>
              </a:rPr>
              <a:t>over 1,000 qubits</a:t>
            </a:r>
            <a:r>
              <a:rPr lang="en-US">
                <a:solidFill>
                  <a:schemeClr val="dk1"/>
                </a:solidFill>
              </a:rPr>
              <a:t>. Both </a:t>
            </a:r>
            <a:r>
              <a:rPr b="1" lang="en-US">
                <a:solidFill>
                  <a:schemeClr val="dk1"/>
                </a:solidFill>
              </a:rPr>
              <a:t>Google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IBM</a:t>
            </a:r>
            <a:r>
              <a:rPr lang="en-US">
                <a:solidFill>
                  <a:schemeClr val="dk1"/>
                </a:solidFill>
              </a:rPr>
              <a:t> aim for </a:t>
            </a:r>
            <a:r>
              <a:rPr b="1" lang="en-US">
                <a:solidFill>
                  <a:schemeClr val="dk1"/>
                </a:solidFill>
              </a:rPr>
              <a:t>1 million qubits</a:t>
            </a:r>
            <a:r>
              <a:rPr lang="en-US">
                <a:solidFill>
                  <a:schemeClr val="dk1"/>
                </a:solidFill>
              </a:rPr>
              <a:t> within the next decade.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However, we are currently in the </a:t>
            </a:r>
            <a:r>
              <a:rPr b="1" lang="en-US">
                <a:solidFill>
                  <a:schemeClr val="dk1"/>
                </a:solidFill>
              </a:rPr>
              <a:t>Noisy Intermediate Scale Quantum (NISQ)</a:t>
            </a:r>
            <a:r>
              <a:rPr lang="en-US">
                <a:solidFill>
                  <a:schemeClr val="dk1"/>
                </a:solidFill>
              </a:rPr>
              <a:t> era. Our quantum computers are </a:t>
            </a:r>
            <a:r>
              <a:rPr b="1" lang="en-US">
                <a:solidFill>
                  <a:schemeClr val="dk1"/>
                </a:solidFill>
              </a:rPr>
              <a:t>noisy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limited</a:t>
            </a:r>
            <a:r>
              <a:rPr lang="en-US">
                <a:solidFill>
                  <a:schemeClr val="dk1"/>
                </a:solidFill>
              </a:rPr>
              <a:t> in the number of qubits, making it challenging to achieve fault tolerance and quantum advantage just yet.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Relevance to AI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Parallelism &amp; AI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parallelism</a:t>
            </a:r>
            <a:r>
              <a:rPr lang="en-US">
                <a:solidFill>
                  <a:schemeClr val="dk1"/>
                </a:solidFill>
              </a:rPr>
              <a:t> of quantum computers could revolutionize AI by processing vast amounts of data simultaneously, especially for tasks like optimization and model training.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entanglement</a:t>
            </a:r>
            <a:r>
              <a:rPr lang="en-US">
                <a:solidFill>
                  <a:schemeClr val="dk1"/>
                </a:solidFill>
              </a:rPr>
              <a:t> allow for exploring multiple data paths or states at once, drastically speeding up tasks that are computationally expensive on classical systems.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Ignoring the Elephant in the Room: Quantum Strangeness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Strangeness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Entanglement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quantum teleportation</a:t>
            </a:r>
            <a:r>
              <a:rPr lang="en-US">
                <a:solidFill>
                  <a:schemeClr val="dk1"/>
                </a:solidFill>
              </a:rPr>
              <a:t> defy our classical understanding of the world.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We still don’t fully understand </a:t>
            </a:r>
            <a:r>
              <a:rPr b="1" lang="en-US">
                <a:solidFill>
                  <a:schemeClr val="dk1"/>
                </a:solidFill>
              </a:rPr>
              <a:t>why or how</a:t>
            </a:r>
            <a:r>
              <a:rPr lang="en-US">
                <a:solidFill>
                  <a:schemeClr val="dk1"/>
                </a:solidFill>
              </a:rPr>
              <a:t> quantum phenomena violate locality (the principle that objects are only influenced by their immediate surroundings). This remains a hot topic in physics.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Despite this, we </a:t>
            </a:r>
            <a:r>
              <a:rPr b="1" lang="en-US">
                <a:solidFill>
                  <a:schemeClr val="dk1"/>
                </a:solidFill>
              </a:rPr>
              <a:t>know</a:t>
            </a:r>
            <a:r>
              <a:rPr lang="en-US">
                <a:solidFill>
                  <a:schemeClr val="dk1"/>
                </a:solidFill>
              </a:rPr>
              <a:t> quantum mechanics works because its effects are well-defined and reproducible in controlled environments. It’s like the use of electricity in the late 19th century: We didn’t fully understand it, but we could still utilize it.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Analogy</a:t>
            </a:r>
            <a:r>
              <a:rPr lang="en-US">
                <a:solidFill>
                  <a:schemeClr val="dk1"/>
                </a:solidFill>
              </a:rPr>
              <a:t>: Just as early engineers used electricity despite not fully understanding the atom, we are now leveraging quantum mechanics while still unraveling its mysteries.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96ea9030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96ea903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Classical Bits vs Qubits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Introduction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Classical bits</a:t>
            </a:r>
            <a:r>
              <a:rPr lang="en-US">
                <a:solidFill>
                  <a:schemeClr val="dk1"/>
                </a:solidFill>
              </a:rPr>
              <a:t> are the basic units of information in classical computing, while </a:t>
            </a:r>
            <a:r>
              <a:rPr b="1" lang="en-US">
                <a:solidFill>
                  <a:schemeClr val="dk1"/>
                </a:solidFill>
              </a:rPr>
              <a:t>qubits</a:t>
            </a:r>
            <a:r>
              <a:rPr lang="en-US">
                <a:solidFill>
                  <a:schemeClr val="dk1"/>
                </a:solidFill>
              </a:rPr>
              <a:t> are the fundamental units in quantum computing.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The difference between the two is what gives quantum computing its unique potential.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Classical Bits: Binary and Deterministic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Definition</a:t>
            </a:r>
            <a:r>
              <a:rPr lang="en-US">
                <a:solidFill>
                  <a:schemeClr val="dk1"/>
                </a:solidFill>
              </a:rPr>
              <a:t>: Classical bits exist in one of two distinct states: </a:t>
            </a:r>
            <a:r>
              <a:rPr b="1" lang="en-US">
                <a:solidFill>
                  <a:schemeClr val="dk1"/>
                </a:solidFill>
              </a:rPr>
              <a:t>0 or 1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is similar to a light switch: it’s either on (1) or off (0).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Deterministic</a:t>
            </a:r>
            <a:r>
              <a:rPr lang="en-US">
                <a:solidFill>
                  <a:schemeClr val="dk1"/>
                </a:solidFill>
              </a:rPr>
              <a:t>: A bit can only be in one of these two states at any given time.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Binary Logic</a:t>
            </a:r>
            <a:r>
              <a:rPr lang="en-US">
                <a:solidFill>
                  <a:schemeClr val="dk1"/>
                </a:solidFill>
              </a:rPr>
              <a:t>: All classical computations are based on this two-state system, where each bit holds exactly one piece of information.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Classical computers perform operations by manipulating these bits using logic gates like AND, OR, and NOT gates.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Qubits: Superposition &amp; Parallelism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Unlike classical bits, qubits can exist in a </a:t>
            </a: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 of both 0 and 1 at the same time.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Mathematically, this is expressed as |ψ⟩ = α|0⟩ + β|1⟩, where </a:t>
            </a:r>
            <a:r>
              <a:rPr b="1" lang="en-US">
                <a:solidFill>
                  <a:schemeClr val="dk1"/>
                </a:solidFill>
              </a:rPr>
              <a:t>α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β</a:t>
            </a:r>
            <a:r>
              <a:rPr lang="en-US">
                <a:solidFill>
                  <a:schemeClr val="dk1"/>
                </a:solidFill>
              </a:rPr>
              <a:t> are complex numbers representing probability amplitudes.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qubit remains in this mixed state until it is measured, at which point it "collapses" into either 0 or 1.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Parallelism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ability to be in multiple states at once allows quantum computers to process information in </a:t>
            </a:r>
            <a:r>
              <a:rPr b="1" lang="en-US">
                <a:solidFill>
                  <a:schemeClr val="dk1"/>
                </a:solidFill>
              </a:rPr>
              <a:t>parallel</a:t>
            </a:r>
            <a:r>
              <a:rPr lang="en-US">
                <a:solidFill>
                  <a:schemeClr val="dk1"/>
                </a:solidFill>
              </a:rPr>
              <a:t>. It’s like having multiple computations running simultaneously with just one qubit.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A classical bit can store either 0 or 1, but a qubit in superposition can represent </a:t>
            </a:r>
            <a:r>
              <a:rPr b="1" lang="en-US">
                <a:solidFill>
                  <a:schemeClr val="dk1"/>
                </a:solidFill>
              </a:rPr>
              <a:t>both</a:t>
            </a:r>
            <a:r>
              <a:rPr lang="en-US">
                <a:solidFill>
                  <a:schemeClr val="dk1"/>
                </a:solidFill>
              </a:rPr>
              <a:t> 0 and 1 simultaneously. This exponentially increases the computing power when many qubits are used together.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Entanglement: Connecting Qubits Beyond Locality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Entanglement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When qubits become </a:t>
            </a:r>
            <a:r>
              <a:rPr b="1" lang="en-US">
                <a:solidFill>
                  <a:schemeClr val="dk1"/>
                </a:solidFill>
              </a:rPr>
              <a:t>entangled</a:t>
            </a:r>
            <a:r>
              <a:rPr lang="en-US">
                <a:solidFill>
                  <a:schemeClr val="dk1"/>
                </a:solidFill>
              </a:rPr>
              <a:t>, the state of one qubit is dependent on the state of another, no matter how far apart they are. This connection defies classical expectations.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If you entangle two qubits and measure one, you instantaneously know the state of the other, regardless of distance.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Significance for Computing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Entanglement allows quantum computers to perform computations on entangled qubits, enabling operations across qubits instantaneously. This feature is critical for quantum communication and computation.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Bloch Sphere: Visualizing a Qubit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Explanation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state of a qubit can be visualized on the </a:t>
            </a:r>
            <a:r>
              <a:rPr b="1" lang="en-US">
                <a:solidFill>
                  <a:schemeClr val="dk1"/>
                </a:solidFill>
              </a:rPr>
              <a:t>Bloch sphere</a:t>
            </a:r>
            <a:r>
              <a:rPr lang="en-US">
                <a:solidFill>
                  <a:schemeClr val="dk1"/>
                </a:solidFill>
              </a:rPr>
              <a:t>, a 3D representation.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north pole</a:t>
            </a:r>
            <a:r>
              <a:rPr lang="en-US">
                <a:solidFill>
                  <a:schemeClr val="dk1"/>
                </a:solidFill>
              </a:rPr>
              <a:t> represents |0⟩ and the </a:t>
            </a:r>
            <a:r>
              <a:rPr b="1" lang="en-US">
                <a:solidFill>
                  <a:schemeClr val="dk1"/>
                </a:solidFill>
              </a:rPr>
              <a:t>south pole</a:t>
            </a:r>
            <a:r>
              <a:rPr lang="en-US">
                <a:solidFill>
                  <a:schemeClr val="dk1"/>
                </a:solidFill>
              </a:rPr>
              <a:t> represents |1⟩, but a qubit can exist anywhere on the sphere due to superposition.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sphere helps visualize how quantum gates manipulate qubits to perform computations by rotating them around different axes.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96ea9030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96ea903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Superposition: A Core Concept in Quantum Computing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Introduction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Definition</a:t>
            </a:r>
            <a:r>
              <a:rPr lang="en-US">
                <a:solidFill>
                  <a:schemeClr val="dk1"/>
                </a:solidFill>
              </a:rPr>
              <a:t>: Superposition is the ability of a qubit to exist in a combination of the |0⟩ and |1⟩ states simultaneously, rather than being limited to just one or the other, as in classical bits.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Mathematical Representation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 qubit’s state can be written as: ∣ψ⟩=α∣0⟩+β∣1⟩|ψ⟩ = α|0⟩ + β|1⟩∣ψ⟩=α∣0⟩+β∣1⟩ where </a:t>
            </a:r>
            <a:r>
              <a:rPr b="1" lang="en-US">
                <a:solidFill>
                  <a:schemeClr val="dk1"/>
                </a:solidFill>
              </a:rPr>
              <a:t>α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β</a:t>
            </a:r>
            <a:r>
              <a:rPr lang="en-US">
                <a:solidFill>
                  <a:schemeClr val="dk1"/>
                </a:solidFill>
              </a:rPr>
              <a:t> are complex numbers that represent the </a:t>
            </a:r>
            <a:r>
              <a:rPr b="1" lang="en-US">
                <a:solidFill>
                  <a:schemeClr val="dk1"/>
                </a:solidFill>
              </a:rPr>
              <a:t>probability amplitudes</a:t>
            </a:r>
            <a:r>
              <a:rPr lang="en-US">
                <a:solidFill>
                  <a:schemeClr val="dk1"/>
                </a:solidFill>
              </a:rPr>
              <a:t> for measuring the qubit in either the |0⟩ or |1⟩ state.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When measured, the qubit collapses into one of the two states, with probabilities |α|² for |0⟩ and |β|² for |1⟩.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Key Concept: Parallelism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Multiple States at Once</a:t>
            </a:r>
            <a:r>
              <a:rPr lang="en-US">
                <a:solidFill>
                  <a:schemeClr val="dk1"/>
                </a:solidFill>
              </a:rPr>
              <a:t>: Unlike a classical bit that can be either 0 or 1, a qubit in superposition represents </a:t>
            </a:r>
            <a:r>
              <a:rPr b="1" lang="en-US">
                <a:solidFill>
                  <a:schemeClr val="dk1"/>
                </a:solidFill>
              </a:rPr>
              <a:t>both states at once</a:t>
            </a:r>
            <a:r>
              <a:rPr lang="en-US">
                <a:solidFill>
                  <a:schemeClr val="dk1"/>
                </a:solidFill>
              </a:rPr>
              <a:t>. This allows quantum computers to process and evaluate </a:t>
            </a:r>
            <a:r>
              <a:rPr b="1" lang="en-US">
                <a:solidFill>
                  <a:schemeClr val="dk1"/>
                </a:solidFill>
              </a:rPr>
              <a:t>multiple possibilities simultaneously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In classical computing, if you have </a:t>
            </a:r>
            <a:r>
              <a:rPr b="1" lang="en-US">
                <a:solidFill>
                  <a:schemeClr val="dk1"/>
                </a:solidFill>
              </a:rPr>
              <a:t>n bits</a:t>
            </a:r>
            <a:r>
              <a:rPr lang="en-US">
                <a:solidFill>
                  <a:schemeClr val="dk1"/>
                </a:solidFill>
              </a:rPr>
              <a:t>, they can represent </a:t>
            </a:r>
            <a:r>
              <a:rPr b="1" lang="en-US">
                <a:solidFill>
                  <a:schemeClr val="dk1"/>
                </a:solidFill>
              </a:rPr>
              <a:t>one out of 2ⁿ configurations</a:t>
            </a:r>
            <a:r>
              <a:rPr lang="en-US">
                <a:solidFill>
                  <a:schemeClr val="dk1"/>
                </a:solidFill>
              </a:rPr>
              <a:t> at any given time.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With </a:t>
            </a:r>
            <a:r>
              <a:rPr b="1" lang="en-US">
                <a:solidFill>
                  <a:schemeClr val="dk1"/>
                </a:solidFill>
              </a:rPr>
              <a:t>n qubits</a:t>
            </a:r>
            <a:r>
              <a:rPr lang="en-US">
                <a:solidFill>
                  <a:schemeClr val="dk1"/>
                </a:solidFill>
              </a:rPr>
              <a:t>, they can represent </a:t>
            </a:r>
            <a:r>
              <a:rPr b="1" lang="en-US">
                <a:solidFill>
                  <a:schemeClr val="dk1"/>
                </a:solidFill>
              </a:rPr>
              <a:t>all 2ⁿ configurations</a:t>
            </a:r>
            <a:r>
              <a:rPr lang="en-US">
                <a:solidFill>
                  <a:schemeClr val="dk1"/>
                </a:solidFill>
              </a:rPr>
              <a:t> simultaneously due to superposition.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quantum parallelism is one of the major reasons why quantum computing can achieve </a:t>
            </a:r>
            <a:r>
              <a:rPr b="1" lang="en-US">
                <a:solidFill>
                  <a:schemeClr val="dk1"/>
                </a:solidFill>
              </a:rPr>
              <a:t>exponential speedups</a:t>
            </a:r>
            <a:r>
              <a:rPr lang="en-US">
                <a:solidFill>
                  <a:schemeClr val="dk1"/>
                </a:solidFill>
              </a:rPr>
              <a:t> in certain tasks.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Entanglement: Quantum Correlation Across Distances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Introduction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Definition</a:t>
            </a:r>
            <a:r>
              <a:rPr lang="en-US">
                <a:solidFill>
                  <a:schemeClr val="dk1"/>
                </a:solidFill>
              </a:rPr>
              <a:t>: Entanglement is a phenomenon where two or more qubits become </a:t>
            </a:r>
            <a:r>
              <a:rPr b="1" lang="en-US">
                <a:solidFill>
                  <a:schemeClr val="dk1"/>
                </a:solidFill>
              </a:rPr>
              <a:t>correlated</a:t>
            </a:r>
            <a:r>
              <a:rPr lang="en-US">
                <a:solidFill>
                  <a:schemeClr val="dk1"/>
                </a:solidFill>
              </a:rPr>
              <a:t> in such a way that the state of one qubit </a:t>
            </a:r>
            <a:r>
              <a:rPr b="1" lang="en-US">
                <a:solidFill>
                  <a:schemeClr val="dk1"/>
                </a:solidFill>
              </a:rPr>
              <a:t>instantly influences</a:t>
            </a:r>
            <a:r>
              <a:rPr lang="en-US">
                <a:solidFill>
                  <a:schemeClr val="dk1"/>
                </a:solidFill>
              </a:rPr>
              <a:t> the state of the other, regardless of the distance between them.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Mathematical Representation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For two qubits, entangled states can be represented by </a:t>
            </a:r>
            <a:r>
              <a:rPr b="1" lang="en-US">
                <a:solidFill>
                  <a:schemeClr val="dk1"/>
                </a:solidFill>
              </a:rPr>
              <a:t>Bell states</a:t>
            </a:r>
            <a:r>
              <a:rPr lang="en-US">
                <a:solidFill>
                  <a:schemeClr val="dk1"/>
                </a:solidFill>
              </a:rPr>
              <a:t>. For example, the Bell state |Φ⁺⟩ is: ∣Φ+⟩=12(∣00⟩+∣11⟩)|Φ⁺⟩ = \frac{1}{\sqrt{2}} \left( |00⟩ + |11⟩ \right)∣Φ+⟩=2​1​(∣00⟩+∣11⟩)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In this state, measuring the first qubit will instantaneously determine the state of the second qubit, even if they are physically far apart.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Non-Locality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Entanglement </a:t>
            </a:r>
            <a:r>
              <a:rPr b="1" lang="en-US">
                <a:solidFill>
                  <a:schemeClr val="dk1"/>
                </a:solidFill>
              </a:rPr>
              <a:t>violates classical locality</a:t>
            </a:r>
            <a:r>
              <a:rPr lang="en-US">
                <a:solidFill>
                  <a:schemeClr val="dk1"/>
                </a:solidFill>
              </a:rPr>
              <a:t>. In classical physics, objects influence each other only through physical proximity, but entanglement demonstrates that </a:t>
            </a:r>
            <a:r>
              <a:rPr b="1" lang="en-US">
                <a:solidFill>
                  <a:schemeClr val="dk1"/>
                </a:solidFill>
              </a:rPr>
              <a:t>quantum particles can be correlated</a:t>
            </a:r>
            <a:r>
              <a:rPr lang="en-US">
                <a:solidFill>
                  <a:schemeClr val="dk1"/>
                </a:solidFill>
              </a:rPr>
              <a:t> even when separated by vast distances.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Practical 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Suppose two entangled qubits are created in a lab. If one qubit is sent to a distant location and measured, the measurement result of the first qubit will </a:t>
            </a:r>
            <a:r>
              <a:rPr b="1" lang="en-US">
                <a:solidFill>
                  <a:schemeClr val="dk1"/>
                </a:solidFill>
              </a:rPr>
              <a:t>immediately dictate</a:t>
            </a:r>
            <a:r>
              <a:rPr lang="en-US">
                <a:solidFill>
                  <a:schemeClr val="dk1"/>
                </a:solidFill>
              </a:rPr>
              <a:t> the state of the second qubit, no matter how far away it 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Significance in Quantum Computing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Communication Efficiency</a:t>
            </a:r>
            <a:r>
              <a:rPr lang="en-US">
                <a:solidFill>
                  <a:schemeClr val="dk1"/>
                </a:solidFill>
              </a:rPr>
              <a:t>: Entanglement allows quantum computers to communicate information faster and more efficiently. For example, operations on one qubit can influence its entangled partner, creating a shortcut for certain quantum operations.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Resource for Quantum Algorithms</a:t>
            </a:r>
            <a:r>
              <a:rPr lang="en-US">
                <a:solidFill>
                  <a:schemeClr val="dk1"/>
                </a:solidFill>
              </a:rPr>
              <a:t>: Many quantum algorithms leverage entanglement for complex computations, including quantum teleportation and quantum error correction.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Superposition &amp; Entanglement in Action: Working Together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 enables quantum computers to perform </a:t>
            </a:r>
            <a:r>
              <a:rPr b="1" lang="en-US">
                <a:solidFill>
                  <a:schemeClr val="dk1"/>
                </a:solidFill>
              </a:rPr>
              <a:t>many calculations at once</a:t>
            </a:r>
            <a:r>
              <a:rPr lang="en-US">
                <a:solidFill>
                  <a:schemeClr val="dk1"/>
                </a:solidFill>
              </a:rPr>
              <a:t>, while </a:t>
            </a:r>
            <a:r>
              <a:rPr b="1" lang="en-US">
                <a:solidFill>
                  <a:schemeClr val="dk1"/>
                </a:solidFill>
              </a:rPr>
              <a:t>entanglement</a:t>
            </a:r>
            <a:r>
              <a:rPr lang="en-US">
                <a:solidFill>
                  <a:schemeClr val="dk1"/>
                </a:solidFill>
              </a:rPr>
              <a:t> ensures that these computations remain coordinated across qubits.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Quantum teleportation utilizes </a:t>
            </a:r>
            <a:r>
              <a:rPr b="1" lang="en-US">
                <a:solidFill>
                  <a:schemeClr val="dk1"/>
                </a:solidFill>
              </a:rPr>
              <a:t>both</a:t>
            </a:r>
            <a:r>
              <a:rPr lang="en-US">
                <a:solidFill>
                  <a:schemeClr val="dk1"/>
                </a:solidFill>
              </a:rPr>
              <a:t> superposition and entanglement: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 qubit in superposition is teleported using a pair of entangled qubits, allowing its state to be transferred instantly, without needing to physically transmit the qubit itself.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Speedup</a:t>
            </a:r>
            <a:r>
              <a:rPr lang="en-US">
                <a:solidFill>
                  <a:schemeClr val="dk1"/>
                </a:solidFill>
              </a:rPr>
              <a:t>: Superposition offers </a:t>
            </a:r>
            <a:r>
              <a:rPr b="1" lang="en-US">
                <a:solidFill>
                  <a:schemeClr val="dk1"/>
                </a:solidFill>
              </a:rPr>
              <a:t>parallelism</a:t>
            </a:r>
            <a:r>
              <a:rPr lang="en-US">
                <a:solidFill>
                  <a:schemeClr val="dk1"/>
                </a:solidFill>
              </a:rPr>
              <a:t>, and entanglement creates </a:t>
            </a:r>
            <a:r>
              <a:rPr b="1" lang="en-US">
                <a:solidFill>
                  <a:schemeClr val="dk1"/>
                </a:solidFill>
              </a:rPr>
              <a:t>interconnectedness</a:t>
            </a:r>
            <a:r>
              <a:rPr lang="en-US">
                <a:solidFill>
                  <a:schemeClr val="dk1"/>
                </a:solidFill>
              </a:rPr>
              <a:t> between qubits, helping quantum computers solve problems like factorization, search optimization, and graph traversal much more efficiently than classical computers.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Real-World Applications of Superposition and Entanglement in AI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Superposition in AI</a:t>
            </a:r>
            <a:r>
              <a:rPr lang="en-US">
                <a:solidFill>
                  <a:schemeClr val="dk1"/>
                </a:solidFill>
              </a:rPr>
              <a:t>: Quantum superposition allows for simultaneous exploration of </a:t>
            </a:r>
            <a:r>
              <a:rPr b="1" lang="en-US">
                <a:solidFill>
                  <a:schemeClr val="dk1"/>
                </a:solidFill>
              </a:rPr>
              <a:t>multiple solutions</a:t>
            </a:r>
            <a:r>
              <a:rPr lang="en-US">
                <a:solidFill>
                  <a:schemeClr val="dk1"/>
                </a:solidFill>
              </a:rPr>
              <a:t> or configurations, especially useful in tasks like </a:t>
            </a:r>
            <a:r>
              <a:rPr b="1" lang="en-US">
                <a:solidFill>
                  <a:schemeClr val="dk1"/>
                </a:solidFill>
              </a:rPr>
              <a:t>AI model training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optimization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Entanglement in AI</a:t>
            </a:r>
            <a:r>
              <a:rPr lang="en-US">
                <a:solidFill>
                  <a:schemeClr val="dk1"/>
                </a:solidFill>
              </a:rPr>
              <a:t>: In distributed quantum systems, entanglement can help manage correlations in </a:t>
            </a:r>
            <a:r>
              <a:rPr b="1" lang="en-US">
                <a:solidFill>
                  <a:schemeClr val="dk1"/>
                </a:solidFill>
              </a:rPr>
              <a:t>data processing</a:t>
            </a:r>
            <a:r>
              <a:rPr lang="en-US">
                <a:solidFill>
                  <a:schemeClr val="dk1"/>
                </a:solidFill>
              </a:rPr>
              <a:t> across different quantum nodes, speeding up tasks like </a:t>
            </a:r>
            <a:r>
              <a:rPr b="1" lang="en-US">
                <a:solidFill>
                  <a:schemeClr val="dk1"/>
                </a:solidFill>
              </a:rPr>
              <a:t>data clustering</a:t>
            </a:r>
            <a:r>
              <a:rPr lang="en-US">
                <a:solidFill>
                  <a:schemeClr val="dk1"/>
                </a:solidFill>
              </a:rPr>
              <a:t> or </a:t>
            </a:r>
            <a:r>
              <a:rPr b="1" lang="en-US">
                <a:solidFill>
                  <a:schemeClr val="dk1"/>
                </a:solidFill>
              </a:rPr>
              <a:t>pattern recognition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Quantum AI systems could use superposition to search across vast model spaces and entanglement to coordinate predictions or optimizations across different parts of a neural network or data graph.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96ea9030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96ea903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Introduction to Quantum Gates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Definition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gates are the basic building blocks of quantum circuits, similar to classical logic gates in classical computing.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However, unlike classical gates (which operate on bits), quantum gates operate on </a:t>
            </a:r>
            <a:r>
              <a:rPr b="1" lang="en-US">
                <a:solidFill>
                  <a:schemeClr val="dk1"/>
                </a:solidFill>
              </a:rPr>
              <a:t>qubits</a:t>
            </a:r>
            <a:r>
              <a:rPr lang="en-US">
                <a:solidFill>
                  <a:schemeClr val="dk1"/>
                </a:solidFill>
              </a:rPr>
              <a:t>, allowing them to manipulate quantum states through unitary transformations.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Key Difference from Classical Gates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Classical gates (AND, OR, NOT) operate </a:t>
            </a:r>
            <a:r>
              <a:rPr b="1" lang="en-US">
                <a:solidFill>
                  <a:schemeClr val="dk1"/>
                </a:solidFill>
              </a:rPr>
              <a:t>deterministically</a:t>
            </a:r>
            <a:r>
              <a:rPr lang="en-US">
                <a:solidFill>
                  <a:schemeClr val="dk1"/>
                </a:solidFill>
              </a:rPr>
              <a:t> on binary values (0 or 1).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gates manipulate qubits in </a:t>
            </a: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, allowing quantum computers to process multiple states simultaneously.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Reversibility</a:t>
            </a:r>
            <a:r>
              <a:rPr lang="en-US">
                <a:solidFill>
                  <a:schemeClr val="dk1"/>
                </a:solidFill>
              </a:rPr>
              <a:t>: Quantum gates are always </a:t>
            </a:r>
            <a:r>
              <a:rPr b="1" lang="en-US">
                <a:solidFill>
                  <a:schemeClr val="dk1"/>
                </a:solidFill>
              </a:rPr>
              <a:t>reversible</a:t>
            </a:r>
            <a:r>
              <a:rPr lang="en-US">
                <a:solidFill>
                  <a:schemeClr val="dk1"/>
                </a:solidFill>
              </a:rPr>
              <a:t> (meaning their operations can be undone), unlike some classical gates.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Pauli-X Gate: The Quantum NOT Gate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Function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Pauli-X gate is the quantum equivalent of the classical </a:t>
            </a:r>
            <a:r>
              <a:rPr b="1" lang="en-US">
                <a:solidFill>
                  <a:schemeClr val="dk1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gate.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It </a:t>
            </a:r>
            <a:r>
              <a:rPr b="1" lang="en-US">
                <a:solidFill>
                  <a:schemeClr val="dk1"/>
                </a:solidFill>
              </a:rPr>
              <a:t>flips</a:t>
            </a:r>
            <a:r>
              <a:rPr lang="en-US">
                <a:solidFill>
                  <a:schemeClr val="dk1"/>
                </a:solidFill>
              </a:rPr>
              <a:t> the state of a qubit: If the qubit is in the |0⟩ state, it will flip it to |1⟩, and vice versa.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Mathematical Representation</a:t>
            </a:r>
            <a:r>
              <a:rPr lang="en-US">
                <a:solidFill>
                  <a:schemeClr val="dk1"/>
                </a:solidFill>
              </a:rPr>
              <a:t>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X=(0110)X = \begin{pmatrix} 0 &amp; 1 \\ 1 &amp; 0 \end{pmatrix}X=(01​10​)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When applied to a qubit, the Pauli-X gate exchanges the amplitudes of |0⟩ and |1⟩.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Applying the Pauli-X gate to a qubit in the |0⟩ state results in the |1⟩ state.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If the qubit is in a superposition state, such as ∣ψ⟩=12(∣0⟩+∣1⟩)|ψ⟩ = \frac{1}{\sqrt{2}}(|0⟩ + |1⟩)∣ψ⟩=2​1​(∣0⟩+∣1⟩), applying Pauli-X swaps the components, resulting in 12(∣1⟩+∣0⟩)\frac{1}{\sqrt{2}}(|1⟩ + |0⟩)2​1​(∣1⟩+∣0⟩).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Visual Aid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Show how the Pauli-X gate </a:t>
            </a:r>
            <a:r>
              <a:rPr b="1" lang="en-US">
                <a:solidFill>
                  <a:schemeClr val="dk1"/>
                </a:solidFill>
              </a:rPr>
              <a:t>rotates</a:t>
            </a:r>
            <a:r>
              <a:rPr lang="en-US">
                <a:solidFill>
                  <a:schemeClr val="dk1"/>
                </a:solidFill>
              </a:rPr>
              <a:t> a qubit along the </a:t>
            </a:r>
            <a:r>
              <a:rPr b="1" lang="en-US">
                <a:solidFill>
                  <a:schemeClr val="dk1"/>
                </a:solidFill>
              </a:rPr>
              <a:t>x-axis</a:t>
            </a:r>
            <a:r>
              <a:rPr lang="en-US">
                <a:solidFill>
                  <a:schemeClr val="dk1"/>
                </a:solidFill>
              </a:rPr>
              <a:t> of the Bloch sphere, flipping it between |0⟩ and |1⟩.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Hadamard Gate: Creating Superposition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Function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Hadamard gate</a:t>
            </a:r>
            <a:r>
              <a:rPr lang="en-US">
                <a:solidFill>
                  <a:schemeClr val="dk1"/>
                </a:solidFill>
              </a:rPr>
              <a:t> is one of the most important gates in quantum computing because it creates </a:t>
            </a: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 from a basis state.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When applied to a qubit in the |0⟩ state, the Hadamard gate places the qubit into an </a:t>
            </a:r>
            <a:r>
              <a:rPr b="1" lang="en-US">
                <a:solidFill>
                  <a:schemeClr val="dk1"/>
                </a:solidFill>
              </a:rPr>
              <a:t>equal superposition</a:t>
            </a:r>
            <a:r>
              <a:rPr lang="en-US">
                <a:solidFill>
                  <a:schemeClr val="dk1"/>
                </a:solidFill>
              </a:rPr>
              <a:t> of |0⟩ and |1⟩: H∣0⟩=12(∣0⟩+∣1⟩)H |0⟩ = \frac{1}{\sqrt{2}} (|0⟩ + |1⟩)H∣0⟩=2​1​(∣0⟩+∣1⟩)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It can also be used to undo superposition and return a qubit back to a basis state.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Mathematical Representation</a:t>
            </a:r>
            <a:r>
              <a:rPr lang="en-US">
                <a:solidFill>
                  <a:schemeClr val="dk1"/>
                </a:solidFill>
              </a:rPr>
              <a:t>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H=12(111−1)H = \frac{1}{\sqrt{2}} \begin{pmatrix} 1 &amp; 1 \\ 1 &amp; -1 \end{pmatrix}H=2​1​(11​1−1​)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Hadamard gate evenly distributes the probability amplitudes of a qubit over both the |0⟩ and |1⟩ states.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If a qubit is in state |0⟩, applying the Hadamard gate creates an equal superposition: H∣0⟩=12(∣0⟩+∣1⟩)H |0⟩ = \frac{1}{\sqrt{2}} (|0⟩ + |1⟩)H∣0⟩=2​1​(∣0⟩+∣1⟩)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Similarly, applying it to the |1⟩ state results in: H∣1⟩=12(∣0⟩−∣1⟩)H |1⟩ = \frac{1}{\sqrt{2}} (|0⟩ - |1⟩)H∣1⟩=2​1​(∣0⟩−∣1⟩)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Visual Aid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Show how the Hadamard gate rotates a qubit on the Bloch sphere </a:t>
            </a:r>
            <a:r>
              <a:rPr b="1" lang="en-US">
                <a:solidFill>
                  <a:schemeClr val="dk1"/>
                </a:solidFill>
              </a:rPr>
              <a:t>halfway</a:t>
            </a:r>
            <a:r>
              <a:rPr lang="en-US">
                <a:solidFill>
                  <a:schemeClr val="dk1"/>
                </a:solidFill>
              </a:rPr>
              <a:t> between the x-axis and the z-axis, moving it into a superposition of states.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Pauli-Z Gate: Phase Flip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Function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Pauli-Z gate</a:t>
            </a:r>
            <a:r>
              <a:rPr lang="en-US">
                <a:solidFill>
                  <a:schemeClr val="dk1"/>
                </a:solidFill>
              </a:rPr>
              <a:t> is a phase-flip gate. It leaves the |0⟩ state unchanged but applies a </a:t>
            </a:r>
            <a:r>
              <a:rPr b="1" lang="en-US">
                <a:solidFill>
                  <a:schemeClr val="dk1"/>
                </a:solidFill>
              </a:rPr>
              <a:t>π phase shift</a:t>
            </a:r>
            <a:r>
              <a:rPr lang="en-US">
                <a:solidFill>
                  <a:schemeClr val="dk1"/>
                </a:solidFill>
              </a:rPr>
              <a:t> (i.e., a 180-degree rotation) to the |1⟩ state, flipping its phase.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changes the relative phase between the components of a superposition state, which is crucial for algorithms relying on interference.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Mathematical Representation</a:t>
            </a:r>
            <a:r>
              <a:rPr lang="en-US">
                <a:solidFill>
                  <a:schemeClr val="dk1"/>
                </a:solidFill>
              </a:rPr>
              <a:t>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Z=(100−1)Z = \begin{pmatrix} 1 &amp; 0 \\ 0 &amp; -1 \end{pmatrix}Z=(10​0−1​)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Pauli-Z gate flips the sign of the |1⟩ component of a qubit’s state, but leaves the |0⟩ component unchanged.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For a qubit in the state ∣ψ⟩=12(∣0⟩+∣1⟩)|ψ⟩ = \frac{1}{\sqrt{2}}(|0⟩ + |1⟩)∣ψ⟩=2​1​(∣0⟩+∣1⟩), applying the Pauli-Z gate results in: Z∣ψ⟩=12(∣0⟩−∣1⟩)Z |ψ⟩ = \frac{1}{\sqrt{2}}(|0⟩ - |1⟩)Z∣ψ⟩=2​1​(∣0⟩−∣1⟩)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phase flip is important for algorithms that rely on quantum </a:t>
            </a:r>
            <a:r>
              <a:rPr b="1" lang="en-US">
                <a:solidFill>
                  <a:schemeClr val="dk1"/>
                </a:solidFill>
              </a:rPr>
              <a:t>interference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Visual Aid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Illustrate how the Pauli-Z gate rotates the qubit around the </a:t>
            </a:r>
            <a:r>
              <a:rPr b="1" lang="en-US">
                <a:solidFill>
                  <a:schemeClr val="dk1"/>
                </a:solidFill>
              </a:rPr>
              <a:t>z-axis</a:t>
            </a:r>
            <a:r>
              <a:rPr lang="en-US">
                <a:solidFill>
                  <a:schemeClr val="dk1"/>
                </a:solidFill>
              </a:rPr>
              <a:t> on the Bloch sphere, affecting only the phase of the state.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Controlled-NOT (CNOT) Gate: Two-Qubit Entangling Operation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Function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CNOT gate</a:t>
            </a:r>
            <a:r>
              <a:rPr lang="en-US">
                <a:solidFill>
                  <a:schemeClr val="dk1"/>
                </a:solidFill>
              </a:rPr>
              <a:t> (Controlled-NOT) operates on </a:t>
            </a:r>
            <a:r>
              <a:rPr b="1" lang="en-US">
                <a:solidFill>
                  <a:schemeClr val="dk1"/>
                </a:solidFill>
              </a:rPr>
              <a:t>two qubits</a:t>
            </a:r>
            <a:r>
              <a:rPr lang="en-US">
                <a:solidFill>
                  <a:schemeClr val="dk1"/>
                </a:solidFill>
              </a:rPr>
              <a:t>: a </a:t>
            </a:r>
            <a:r>
              <a:rPr b="1" lang="en-US">
                <a:solidFill>
                  <a:schemeClr val="dk1"/>
                </a:solidFill>
              </a:rPr>
              <a:t>control qubit</a:t>
            </a:r>
            <a:r>
              <a:rPr lang="en-US">
                <a:solidFill>
                  <a:schemeClr val="dk1"/>
                </a:solidFill>
              </a:rPr>
              <a:t> and a </a:t>
            </a:r>
            <a:r>
              <a:rPr b="1" lang="en-US">
                <a:solidFill>
                  <a:schemeClr val="dk1"/>
                </a:solidFill>
              </a:rPr>
              <a:t>target qubit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gate </a:t>
            </a:r>
            <a:r>
              <a:rPr b="1" lang="en-US">
                <a:solidFill>
                  <a:schemeClr val="dk1"/>
                </a:solidFill>
              </a:rPr>
              <a:t>flips</a:t>
            </a:r>
            <a:r>
              <a:rPr lang="en-US">
                <a:solidFill>
                  <a:schemeClr val="dk1"/>
                </a:solidFill>
              </a:rPr>
              <a:t> the state of the target qubit if the control qubit is in the |1⟩ state, and does nothing if the control qubit is in the |0⟩ state.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CNOT gate is crucial for creating </a:t>
            </a:r>
            <a:r>
              <a:rPr b="1" lang="en-US">
                <a:solidFill>
                  <a:schemeClr val="dk1"/>
                </a:solidFill>
              </a:rPr>
              <a:t>entanglement</a:t>
            </a:r>
            <a:r>
              <a:rPr lang="en-US">
                <a:solidFill>
                  <a:schemeClr val="dk1"/>
                </a:solidFill>
              </a:rPr>
              <a:t> between qubits, which is essential for many quantum algorithms.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Mathematical Representation</a:t>
            </a:r>
            <a:r>
              <a:rPr lang="en-US">
                <a:solidFill>
                  <a:schemeClr val="dk1"/>
                </a:solidFill>
              </a:rPr>
              <a:t>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CNOT=(1000010000010010)CNOT = \begin{pmatrix} 1 &amp; 0 &amp; 0 &amp; 0 \\ 0 &amp; 1 &amp; 0 &amp; 0 \\ 0 &amp; 0 &amp; 0 &amp; 1 \\ 0 &amp; 0 &amp; 1 &amp; 0 \end{pmatrix}CNOT=​1000​0100​0001​0010​​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matrix flips the target qubit if the control qubit is in the |1⟩ state.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If the control qubit is in the |1⟩ state and the target qubit is in the |0⟩ state, applying the CNOT gate will flip the target qubit to |1⟩. However, if the control qubit is in the |0⟩ state, the target qubit remains unchanged.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Entanglement Creation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CNOT gate is key to creating entanglement. For example, applying a CNOT gate to a pair of qubits in a superposition can create an entangled state, such as a </a:t>
            </a:r>
            <a:r>
              <a:rPr b="1" lang="en-US">
                <a:solidFill>
                  <a:schemeClr val="dk1"/>
                </a:solidFill>
              </a:rPr>
              <a:t>Bell state</a:t>
            </a:r>
            <a:r>
              <a:rPr lang="en-US">
                <a:solidFill>
                  <a:schemeClr val="dk1"/>
                </a:solidFill>
              </a:rPr>
              <a:t>: 12(∣00⟩+∣11⟩)\frac{1}{\sqrt{2}}(|00⟩ + |11⟩)2​1​(∣00⟩+∣11⟩)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Visual Aid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Use an illustration of a </a:t>
            </a:r>
            <a:r>
              <a:rPr b="1" lang="en-US">
                <a:solidFill>
                  <a:schemeClr val="dk1"/>
                </a:solidFill>
              </a:rPr>
              <a:t>quantum circuit</a:t>
            </a:r>
            <a:r>
              <a:rPr lang="en-US">
                <a:solidFill>
                  <a:schemeClr val="dk1"/>
                </a:solidFill>
              </a:rPr>
              <a:t> with a CNOT gate, showing how the control qubit influences the target qubit.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How Quantum Gates Are Used in AI Applications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Manipulating Superposition and Entanglement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gates like Hadamard and CNOT are used to manipulate qubits in superposition and entanglement, which is crucial for quantum AI algorithms.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Example in AI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In quantum machine learning, gates like the Hadamard gate help create superposition across multiple qubits, enabling simultaneous exploration of different model configurations during the training process.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CNOT gate is essential for creating the entangled states needed for </a:t>
            </a:r>
            <a:r>
              <a:rPr b="1" lang="en-US">
                <a:solidFill>
                  <a:schemeClr val="dk1"/>
                </a:solidFill>
              </a:rPr>
              <a:t>quantum parallelism</a:t>
            </a:r>
            <a:r>
              <a:rPr lang="en-US">
                <a:solidFill>
                  <a:schemeClr val="dk1"/>
                </a:solidFill>
              </a:rPr>
              <a:t> in tasks like data clustering and optimization.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Recap &amp; Transition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Recap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Pauli-X</a:t>
            </a:r>
            <a:r>
              <a:rPr lang="en-US">
                <a:solidFill>
                  <a:schemeClr val="dk1"/>
                </a:solidFill>
              </a:rPr>
              <a:t> gate flips qubits like a NOT gate.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Hadamard</a:t>
            </a:r>
            <a:r>
              <a:rPr lang="en-US">
                <a:solidFill>
                  <a:schemeClr val="dk1"/>
                </a:solidFill>
              </a:rPr>
              <a:t> gate creates superposition, a key ingredient for quantum parallelism.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Pauli-Z</a:t>
            </a:r>
            <a:r>
              <a:rPr lang="en-US">
                <a:solidFill>
                  <a:schemeClr val="dk1"/>
                </a:solidFill>
              </a:rPr>
              <a:t> gate alters phase, crucial for interference.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CNOT</a:t>
            </a:r>
            <a:r>
              <a:rPr lang="en-US">
                <a:solidFill>
                  <a:schemeClr val="dk1"/>
                </a:solidFill>
              </a:rPr>
              <a:t> gate entangles qubits, enabling complex multi-qubit operations.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Transition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In the next slide, we’ll explore </a:t>
            </a:r>
            <a:r>
              <a:rPr b="1" lang="en-US">
                <a:solidFill>
                  <a:schemeClr val="dk1"/>
                </a:solidFill>
              </a:rPr>
              <a:t>why quantum gates and their operations can lead to quantum speedup</a:t>
            </a:r>
            <a:r>
              <a:rPr lang="en-US">
                <a:solidFill>
                  <a:schemeClr val="dk1"/>
                </a:solidFill>
              </a:rPr>
              <a:t> in AI tasks, particularly optimization and search algorithms.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96ea9030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96ea903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How Quantum Computing Enhances AI Tasks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1. Speeding Up Model Training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Challenge</a:t>
            </a:r>
            <a:r>
              <a:rPr lang="en-US">
                <a:solidFill>
                  <a:schemeClr val="dk1"/>
                </a:solidFill>
              </a:rPr>
              <a:t>: Classical AI models often require extensive </a:t>
            </a:r>
            <a:r>
              <a:rPr b="1" lang="en-US">
                <a:solidFill>
                  <a:schemeClr val="dk1"/>
                </a:solidFill>
              </a:rPr>
              <a:t>trial and error</a:t>
            </a:r>
            <a:r>
              <a:rPr lang="en-US">
                <a:solidFill>
                  <a:schemeClr val="dk1"/>
                </a:solidFill>
              </a:rPr>
              <a:t> to find the best parameters (hyperparameter tuning) and can take significant amounts of time to train, especially on large datasets.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algorithms like </a:t>
            </a:r>
            <a:r>
              <a:rPr b="1" lang="en-US">
                <a:solidFill>
                  <a:schemeClr val="dk1"/>
                </a:solidFill>
              </a:rPr>
              <a:t>Grover’s search</a:t>
            </a:r>
            <a:r>
              <a:rPr lang="en-US">
                <a:solidFill>
                  <a:schemeClr val="dk1"/>
                </a:solidFill>
              </a:rPr>
              <a:t> can explore large parameter spaces exponentially faster than classical search algorithms.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computers can leverage </a:t>
            </a: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 to evaluate multiple potential configurations simultaneously, speeding up the process of finding optimal solutions in model training.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Impact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could cut down the time needed for training </a:t>
            </a:r>
            <a:r>
              <a:rPr b="1" lang="en-US">
                <a:solidFill>
                  <a:schemeClr val="dk1"/>
                </a:solidFill>
              </a:rPr>
              <a:t>deep learning models</a:t>
            </a:r>
            <a:r>
              <a:rPr lang="en-US">
                <a:solidFill>
                  <a:schemeClr val="dk1"/>
                </a:solidFill>
              </a:rPr>
              <a:t> from days or weeks to </a:t>
            </a:r>
            <a:r>
              <a:rPr b="1" lang="en-US">
                <a:solidFill>
                  <a:schemeClr val="dk1"/>
                </a:solidFill>
              </a:rPr>
              <a:t>hours or minutes</a:t>
            </a:r>
            <a:r>
              <a:rPr lang="en-US">
                <a:solidFill>
                  <a:schemeClr val="dk1"/>
                </a:solidFill>
              </a:rPr>
              <a:t>, especially for complex tasks like natural language processing (NLP) and image recognition.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2. Solving Complex Optimization Problems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Challenge</a:t>
            </a:r>
            <a:r>
              <a:rPr lang="en-US">
                <a:solidFill>
                  <a:schemeClr val="dk1"/>
                </a:solidFill>
              </a:rPr>
              <a:t>: Many AI applications, such as resource allocation, route planning, and decision-making, involve </a:t>
            </a:r>
            <a:r>
              <a:rPr b="1" lang="en-US">
                <a:solidFill>
                  <a:schemeClr val="dk1"/>
                </a:solidFill>
              </a:rPr>
              <a:t>combinatorial optimization problems</a:t>
            </a:r>
            <a:r>
              <a:rPr lang="en-US">
                <a:solidFill>
                  <a:schemeClr val="dk1"/>
                </a:solidFill>
              </a:rPr>
              <a:t>, which are notoriously difficult for classical computers.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algorithms, such as the </a:t>
            </a:r>
            <a:r>
              <a:rPr b="1" lang="en-US">
                <a:solidFill>
                  <a:schemeClr val="dk1"/>
                </a:solidFill>
              </a:rPr>
              <a:t>Quantum Approximate Optimization Algorithm (QAOA)</a:t>
            </a:r>
            <a:r>
              <a:rPr lang="en-US">
                <a:solidFill>
                  <a:schemeClr val="dk1"/>
                </a:solidFill>
              </a:rPr>
              <a:t>, are specifically designed to solve these complex problems much faster than classical algorithms.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computers can efficiently explore large, combinatorial search spaces by using quantum parallelism to evaluate multiple solutions at once.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Impact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AI applications in fields like </a:t>
            </a:r>
            <a:r>
              <a:rPr b="1" lang="en-US">
                <a:solidFill>
                  <a:schemeClr val="dk1"/>
                </a:solidFill>
              </a:rPr>
              <a:t>supply chain optimization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financial portfolio management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autonomous systems</a:t>
            </a:r>
            <a:r>
              <a:rPr lang="en-US">
                <a:solidFill>
                  <a:schemeClr val="dk1"/>
                </a:solidFill>
              </a:rPr>
              <a:t> could see exponential improvements in decision-making speed and accuracy.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3. Tackling High-Dimensional Data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Challenge</a:t>
            </a:r>
            <a:r>
              <a:rPr lang="en-US">
                <a:solidFill>
                  <a:schemeClr val="dk1"/>
                </a:solidFill>
              </a:rPr>
              <a:t>: Classical AI systems struggle with high-dimensional data because it is computationally expensive to process and often leads to </a:t>
            </a:r>
            <a:r>
              <a:rPr b="1" lang="en-US">
                <a:solidFill>
                  <a:schemeClr val="dk1"/>
                </a:solidFill>
              </a:rPr>
              <a:t>overfitting</a:t>
            </a:r>
            <a:r>
              <a:rPr lang="en-US">
                <a:solidFill>
                  <a:schemeClr val="dk1"/>
                </a:solidFill>
              </a:rPr>
              <a:t> or </a:t>
            </a:r>
            <a:r>
              <a:rPr b="1" lang="en-US">
                <a:solidFill>
                  <a:schemeClr val="dk1"/>
                </a:solidFill>
              </a:rPr>
              <a:t>underfitting</a:t>
            </a:r>
            <a:r>
              <a:rPr lang="en-US">
                <a:solidFill>
                  <a:schemeClr val="dk1"/>
                </a:solidFill>
              </a:rPr>
              <a:t> in models.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computers can process </a:t>
            </a:r>
            <a:r>
              <a:rPr b="1" lang="en-US">
                <a:solidFill>
                  <a:schemeClr val="dk1"/>
                </a:solidFill>
              </a:rPr>
              <a:t>high-dimensional data</a:t>
            </a:r>
            <a:r>
              <a:rPr lang="en-US">
                <a:solidFill>
                  <a:schemeClr val="dk1"/>
                </a:solidFill>
              </a:rPr>
              <a:t> more efficiently by leveraging </a:t>
            </a:r>
            <a:r>
              <a:rPr b="1" lang="en-US">
                <a:solidFill>
                  <a:schemeClr val="dk1"/>
                </a:solidFill>
              </a:rPr>
              <a:t>quantum entanglement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superposition</a:t>
            </a:r>
            <a:r>
              <a:rPr lang="en-US">
                <a:solidFill>
                  <a:schemeClr val="dk1"/>
                </a:solidFill>
              </a:rPr>
              <a:t>, which allows them to capture correlations in data that classical systems might miss.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</a:t>
            </a:r>
            <a:r>
              <a:rPr b="1" lang="en-US">
                <a:solidFill>
                  <a:schemeClr val="dk1"/>
                </a:solidFill>
              </a:rPr>
              <a:t>kernel methods</a:t>
            </a:r>
            <a:r>
              <a:rPr lang="en-US">
                <a:solidFill>
                  <a:schemeClr val="dk1"/>
                </a:solidFill>
              </a:rPr>
              <a:t> are being developed to process high-dimensional data spaces and can outperform classical kernel-based learning techniques.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Impact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This is especially useful in fields like </a:t>
            </a:r>
            <a:r>
              <a:rPr b="1" lang="en-US">
                <a:solidFill>
                  <a:schemeClr val="dk1"/>
                </a:solidFill>
              </a:rPr>
              <a:t>drug discovery</a:t>
            </a:r>
            <a:r>
              <a:rPr lang="en-US">
                <a:solidFill>
                  <a:schemeClr val="dk1"/>
                </a:solidFill>
              </a:rPr>
              <a:t>, where data often comes in the form of complex molecular interactions or high-dimensional gene expression datasets, which classical systems find difficult to analyze.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Potential Use Cases for Quantum AI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1. Drug Discovery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Drug discovery involves searching through massive chemical spaces to find effective treatments, a process that is time-consuming and expensive.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Impact</a:t>
            </a:r>
            <a:r>
              <a:rPr lang="en-US">
                <a:solidFill>
                  <a:schemeClr val="dk1"/>
                </a:solidFill>
              </a:rPr>
              <a:t>: Quantum computers can model molecular interactions far more accurately and efficiently than classical computers, accelerating the discovery of new drugs and reducing the time to market.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2. Natural Language Processing (NLP)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Current NLP models, like GPT or BERT, require vast computational resources to train and fine-tune.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Impact</a:t>
            </a:r>
            <a:r>
              <a:rPr lang="en-US">
                <a:solidFill>
                  <a:schemeClr val="dk1"/>
                </a:solidFill>
              </a:rPr>
              <a:t>: By using quantum-enhanced algorithms, NLP systems could explore larger context windows and more complex linguistic patterns, improving language understanding and reducing the cost of training large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3. Financial Modeling &amp; Risk Analysis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Classical algorithms struggle with accurately modeling complex financial systems, especially when there is a lot of uncertainty or interdependence between variables.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Impact</a:t>
            </a:r>
            <a:r>
              <a:rPr lang="en-US">
                <a:solidFill>
                  <a:schemeClr val="dk1"/>
                </a:solidFill>
              </a:rPr>
              <a:t>: Quantum computers could provide better predictions for financial markets by using quantum algorithms to model uncertainty and optimize portfolios more effectively.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Why Quantum AI Now?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Technological Progress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We’re in the early stages of quantum computing, but recent breakthroughs in </a:t>
            </a:r>
            <a:r>
              <a:rPr b="1" lang="en-US">
                <a:solidFill>
                  <a:schemeClr val="dk1"/>
                </a:solidFill>
              </a:rPr>
              <a:t>quantum hardware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algorithms</a:t>
            </a:r>
            <a:r>
              <a:rPr lang="en-US">
                <a:solidFill>
                  <a:schemeClr val="dk1"/>
                </a:solidFill>
              </a:rPr>
              <a:t> are bringing us closer to practical quantum applications in AI.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Major tech companies like </a:t>
            </a:r>
            <a:r>
              <a:rPr b="1" lang="en-US">
                <a:solidFill>
                  <a:schemeClr val="dk1"/>
                </a:solidFill>
              </a:rPr>
              <a:t>Google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IBM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Microsoft</a:t>
            </a:r>
            <a:r>
              <a:rPr lang="en-US">
                <a:solidFill>
                  <a:schemeClr val="dk1"/>
                </a:solidFill>
              </a:rPr>
              <a:t> are investing heavily in quantum AI research, with the goal of achieving </a:t>
            </a:r>
            <a:r>
              <a:rPr b="1" lang="en-US">
                <a:solidFill>
                  <a:schemeClr val="dk1"/>
                </a:solidFill>
              </a:rPr>
              <a:t>quantum advantage</a:t>
            </a:r>
            <a:r>
              <a:rPr lang="en-US">
                <a:solidFill>
                  <a:schemeClr val="dk1"/>
                </a:solidFill>
              </a:rPr>
              <a:t> in AI within the next decade.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Supremacy and NISQ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While we’re still in the </a:t>
            </a:r>
            <a:r>
              <a:rPr b="1" lang="en-US">
                <a:solidFill>
                  <a:schemeClr val="dk1"/>
                </a:solidFill>
              </a:rPr>
              <a:t>Noisy Intermediate Scale Quantum (NISQ)</a:t>
            </a:r>
            <a:r>
              <a:rPr lang="en-US">
                <a:solidFill>
                  <a:schemeClr val="dk1"/>
                </a:solidFill>
              </a:rPr>
              <a:t> era, meaning quantum computers are not yet powerful enough to solve all problems, significant progress is being made.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In the near term, </a:t>
            </a:r>
            <a:r>
              <a:rPr b="1" lang="en-US">
                <a:solidFill>
                  <a:schemeClr val="dk1"/>
                </a:solidFill>
              </a:rPr>
              <a:t>hybrid quantum-classical</a:t>
            </a:r>
            <a:r>
              <a:rPr lang="en-US">
                <a:solidFill>
                  <a:schemeClr val="dk1"/>
                </a:solidFill>
              </a:rPr>
              <a:t> systems could deliver performance improvements in AI tasks by combining the strengths of both classical and quantum systems.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Whet the Appetite: What's Next in Quantum AI?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Ongoing Research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Cutting-edge work is focused on developing </a:t>
            </a:r>
            <a:r>
              <a:rPr b="1" lang="en-US">
                <a:solidFill>
                  <a:schemeClr val="dk1"/>
                </a:solidFill>
              </a:rPr>
              <a:t>quantum neural networks (QNNs)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quantum machine learning algorithms</a:t>
            </a:r>
            <a:r>
              <a:rPr lang="en-US">
                <a:solidFill>
                  <a:schemeClr val="dk1"/>
                </a:solidFill>
              </a:rPr>
              <a:t> that can outperform classical neural networks in specific tasks.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Exciting research into </a:t>
            </a:r>
            <a:r>
              <a:rPr b="1" lang="en-US">
                <a:solidFill>
                  <a:schemeClr val="dk1"/>
                </a:solidFill>
              </a:rPr>
              <a:t>quantum graph neural networks (QGNNs)</a:t>
            </a:r>
            <a:r>
              <a:rPr lang="en-US">
                <a:solidFill>
                  <a:schemeClr val="dk1"/>
                </a:solidFill>
              </a:rPr>
              <a:t> promises to revolutionize how we process and analyze graph-structured data, a key aspect of many AI applications today.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Future Horizons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Quantum AI</a:t>
            </a:r>
            <a:r>
              <a:rPr lang="en-US">
                <a:solidFill>
                  <a:schemeClr val="dk1"/>
                </a:solidFill>
              </a:rPr>
              <a:t> could redefine industries like healthcare, finance, and autonomous systems.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potential for faster, more accurate decision-making and problem-solving opens the door to </a:t>
            </a:r>
            <a:r>
              <a:rPr b="1" lang="en-US">
                <a:solidFill>
                  <a:schemeClr val="dk1"/>
                </a:solidFill>
              </a:rPr>
              <a:t>new AI capabilities</a:t>
            </a:r>
            <a:r>
              <a:rPr lang="en-US">
                <a:solidFill>
                  <a:schemeClr val="dk1"/>
                </a:solidFill>
              </a:rPr>
              <a:t> that were previously out of reach for classical computers.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1. Quantum Machine Learning (QML) for Pattern Recognition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AI systems need to recognize patterns in massive datasets—common in fields like </a:t>
            </a:r>
            <a:r>
              <a:rPr b="1" lang="en-US">
                <a:solidFill>
                  <a:schemeClr val="dk1"/>
                </a:solidFill>
              </a:rPr>
              <a:t>image recognition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speech processing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recommendation systems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machine learning (QML) algorithms, such as the </a:t>
            </a:r>
            <a:r>
              <a:rPr b="1" lang="en-US">
                <a:solidFill>
                  <a:schemeClr val="dk1"/>
                </a:solidFill>
              </a:rPr>
              <a:t>Quantum Support Vector Machine (QSVM)</a:t>
            </a:r>
            <a:r>
              <a:rPr lang="en-US">
                <a:solidFill>
                  <a:schemeClr val="dk1"/>
                </a:solidFill>
              </a:rPr>
              <a:t>, are being developed to handle pattern recognition more efficiently.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computers can leverage </a:t>
            </a:r>
            <a:r>
              <a:rPr b="1" lang="en-US">
                <a:solidFill>
                  <a:schemeClr val="dk1"/>
                </a:solidFill>
              </a:rPr>
              <a:t>quantum kernels</a:t>
            </a:r>
            <a:r>
              <a:rPr lang="en-US">
                <a:solidFill>
                  <a:schemeClr val="dk1"/>
                </a:solidFill>
              </a:rPr>
              <a:t> to process high-dimensional data more effectively than classical systems.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Use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Companies like </a:t>
            </a:r>
            <a:r>
              <a:rPr b="1" lang="en-US">
                <a:solidFill>
                  <a:schemeClr val="dk1"/>
                </a:solidFill>
              </a:rPr>
              <a:t>D-Wave</a:t>
            </a:r>
            <a:r>
              <a:rPr lang="en-US">
                <a:solidFill>
                  <a:schemeClr val="dk1"/>
                </a:solidFill>
              </a:rPr>
              <a:t> are using quantum-inspired algorithms to enhance </a:t>
            </a:r>
            <a:r>
              <a:rPr b="1" lang="en-US">
                <a:solidFill>
                  <a:schemeClr val="dk1"/>
                </a:solidFill>
              </a:rPr>
              <a:t>image recognition systems</a:t>
            </a:r>
            <a:r>
              <a:rPr lang="en-US">
                <a:solidFill>
                  <a:schemeClr val="dk1"/>
                </a:solidFill>
              </a:rPr>
              <a:t> and detect anomalies in large datasets.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 startup, </a:t>
            </a:r>
            <a:r>
              <a:rPr b="1" lang="en-US">
                <a:solidFill>
                  <a:schemeClr val="dk1"/>
                </a:solidFill>
              </a:rPr>
              <a:t>1QBit</a:t>
            </a:r>
            <a:r>
              <a:rPr lang="en-US">
                <a:solidFill>
                  <a:schemeClr val="dk1"/>
                </a:solidFill>
              </a:rPr>
              <a:t>, works with quantum-inspired approaches for </a:t>
            </a:r>
            <a:r>
              <a:rPr b="1" lang="en-US">
                <a:solidFill>
                  <a:schemeClr val="dk1"/>
                </a:solidFill>
              </a:rPr>
              <a:t>portfolio optimization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pattern recognition</a:t>
            </a:r>
            <a:r>
              <a:rPr lang="en-US">
                <a:solidFill>
                  <a:schemeClr val="dk1"/>
                </a:solidFill>
              </a:rPr>
              <a:t> in finance, demonstrating the commercial viability of QML even with today’s limited quantum resources.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2. Optimization Problems in Supply Chains and Logistics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Many AI tasks, especially in </a:t>
            </a:r>
            <a:r>
              <a:rPr b="1" lang="en-US">
                <a:solidFill>
                  <a:schemeClr val="dk1"/>
                </a:solidFill>
              </a:rPr>
              <a:t>supply chain management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logistics</a:t>
            </a:r>
            <a:r>
              <a:rPr lang="en-US">
                <a:solidFill>
                  <a:schemeClr val="dk1"/>
                </a:solidFill>
              </a:rPr>
              <a:t>, involve solving complex </a:t>
            </a:r>
            <a:r>
              <a:rPr b="1" lang="en-US">
                <a:solidFill>
                  <a:schemeClr val="dk1"/>
                </a:solidFill>
              </a:rPr>
              <a:t>optimization problems</a:t>
            </a:r>
            <a:r>
              <a:rPr lang="en-US">
                <a:solidFill>
                  <a:schemeClr val="dk1"/>
                </a:solidFill>
              </a:rPr>
              <a:t>, such as </a:t>
            </a:r>
            <a:r>
              <a:rPr b="1" lang="en-US">
                <a:solidFill>
                  <a:schemeClr val="dk1"/>
                </a:solidFill>
              </a:rPr>
              <a:t>route planning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resource allocation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algorithms like the </a:t>
            </a:r>
            <a:r>
              <a:rPr b="1" lang="en-US">
                <a:solidFill>
                  <a:schemeClr val="dk1"/>
                </a:solidFill>
              </a:rPr>
              <a:t>Quantum Approximate Optimization Algorithm (QAOA)</a:t>
            </a:r>
            <a:r>
              <a:rPr lang="en-US">
                <a:solidFill>
                  <a:schemeClr val="dk1"/>
                </a:solidFill>
              </a:rPr>
              <a:t> offer more efficient solutions to combinatorial optimization problems.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systems can explore vast solution spaces faster than classical methods, making them ideal for </a:t>
            </a:r>
            <a:r>
              <a:rPr b="1" lang="en-US">
                <a:solidFill>
                  <a:schemeClr val="dk1"/>
                </a:solidFill>
              </a:rPr>
              <a:t>logistics optimization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inventory management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Use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Volkswagen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DHL</a:t>
            </a:r>
            <a:r>
              <a:rPr lang="en-US">
                <a:solidFill>
                  <a:schemeClr val="dk1"/>
                </a:solidFill>
              </a:rPr>
              <a:t> are exploring quantum computing for optimizing </a:t>
            </a:r>
            <a:r>
              <a:rPr b="1" lang="en-US">
                <a:solidFill>
                  <a:schemeClr val="dk1"/>
                </a:solidFill>
              </a:rPr>
              <a:t>traffic flow</a:t>
            </a:r>
            <a:r>
              <a:rPr lang="en-US">
                <a:solidFill>
                  <a:schemeClr val="dk1"/>
                </a:solidFill>
              </a:rPr>
              <a:t> in large cities and </a:t>
            </a:r>
            <a:r>
              <a:rPr b="1" lang="en-US">
                <a:solidFill>
                  <a:schemeClr val="dk1"/>
                </a:solidFill>
              </a:rPr>
              <a:t>logistics networks</a:t>
            </a:r>
            <a:r>
              <a:rPr lang="en-US">
                <a:solidFill>
                  <a:schemeClr val="dk1"/>
                </a:solidFill>
              </a:rPr>
              <a:t>, aiming to improve efficiency and reduce operational costs.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Volkswagen is using </a:t>
            </a:r>
            <a:r>
              <a:rPr b="1" lang="en-US">
                <a:solidFill>
                  <a:schemeClr val="dk1"/>
                </a:solidFill>
              </a:rPr>
              <a:t>D-Wave’s quantum annealer</a:t>
            </a:r>
            <a:r>
              <a:rPr lang="en-US">
                <a:solidFill>
                  <a:schemeClr val="dk1"/>
                </a:solidFill>
              </a:rPr>
              <a:t> to optimize traffic patterns in urban environments, reducing congestion and improving the efficiency of public transportation systems in Lisbon and Beijing.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3. Drug Discovery and Healthcare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Drug discovery involves searching through large chemical spaces to identify compounds with potential therapeutic effects, which is computationally expensive and time-consuming.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computers can </a:t>
            </a:r>
            <a:r>
              <a:rPr b="1" lang="en-US">
                <a:solidFill>
                  <a:schemeClr val="dk1"/>
                </a:solidFill>
              </a:rPr>
              <a:t>simulate molecular interactions</a:t>
            </a:r>
            <a:r>
              <a:rPr lang="en-US">
                <a:solidFill>
                  <a:schemeClr val="dk1"/>
                </a:solidFill>
              </a:rPr>
              <a:t> far more accurately than classical systems by modeling </a:t>
            </a:r>
            <a:r>
              <a:rPr b="1" lang="en-US">
                <a:solidFill>
                  <a:schemeClr val="dk1"/>
                </a:solidFill>
              </a:rPr>
              <a:t>quantum mechanical interactions</a:t>
            </a:r>
            <a:r>
              <a:rPr lang="en-US">
                <a:solidFill>
                  <a:schemeClr val="dk1"/>
                </a:solidFill>
              </a:rPr>
              <a:t> directly.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Quantum chemistry algorithms</a:t>
            </a:r>
            <a:r>
              <a:rPr lang="en-US">
                <a:solidFill>
                  <a:schemeClr val="dk1"/>
                </a:solidFill>
              </a:rPr>
              <a:t>, like the </a:t>
            </a:r>
            <a:r>
              <a:rPr b="1" lang="en-US">
                <a:solidFill>
                  <a:schemeClr val="dk1"/>
                </a:solidFill>
              </a:rPr>
              <a:t>Variational Quantum Eigensolver (VQE)</a:t>
            </a:r>
            <a:r>
              <a:rPr lang="en-US">
                <a:solidFill>
                  <a:schemeClr val="dk1"/>
                </a:solidFill>
              </a:rPr>
              <a:t>, can predict molecular properties and binding affinities, helping accelerate drug discovery.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Use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Biotech companies</a:t>
            </a:r>
            <a:r>
              <a:rPr lang="en-US">
                <a:solidFill>
                  <a:schemeClr val="dk1"/>
                </a:solidFill>
              </a:rPr>
              <a:t> like </a:t>
            </a:r>
            <a:r>
              <a:rPr b="1" lang="en-US">
                <a:solidFill>
                  <a:schemeClr val="dk1"/>
                </a:solidFill>
              </a:rPr>
              <a:t>ProteinQure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Cambridge Quantum Computing (CQC)</a:t>
            </a:r>
            <a:r>
              <a:rPr lang="en-US">
                <a:solidFill>
                  <a:schemeClr val="dk1"/>
                </a:solidFill>
              </a:rPr>
              <a:t> are using quantum algorithms for drug discovery, especially for designing novel proteins and molecular compounds.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Bayer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Google</a:t>
            </a:r>
            <a:r>
              <a:rPr lang="en-US">
                <a:solidFill>
                  <a:schemeClr val="dk1"/>
                </a:solidFill>
              </a:rPr>
              <a:t> are partnering to apply quantum algorithms to </a:t>
            </a:r>
            <a:r>
              <a:rPr b="1" lang="en-US">
                <a:solidFill>
                  <a:schemeClr val="dk1"/>
                </a:solidFill>
              </a:rPr>
              <a:t>molecular simulations</a:t>
            </a:r>
            <a:r>
              <a:rPr lang="en-US">
                <a:solidFill>
                  <a:schemeClr val="dk1"/>
                </a:solidFill>
              </a:rPr>
              <a:t> for drug discovery, aiming to reduce the time and cost of bringing new drugs to market.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4. Financial Services: Portfolio Optimization and Risk Analysis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Financial models often need to handle a large number of variables with significant interdependencies, making it difficult to optimize portfolios or assess risk accurately.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computers can efficiently solve </a:t>
            </a:r>
            <a:r>
              <a:rPr b="1" lang="en-US">
                <a:solidFill>
                  <a:schemeClr val="dk1"/>
                </a:solidFill>
              </a:rPr>
              <a:t>portfolio optimization problems</a:t>
            </a:r>
            <a:r>
              <a:rPr lang="en-US">
                <a:solidFill>
                  <a:schemeClr val="dk1"/>
                </a:solidFill>
              </a:rPr>
              <a:t> by leveraging quantum algorithms to search vast solution spaces for </a:t>
            </a:r>
            <a:r>
              <a:rPr b="1" lang="en-US">
                <a:solidFill>
                  <a:schemeClr val="dk1"/>
                </a:solidFill>
              </a:rPr>
              <a:t>optimal asset allocations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Quantum Monte Carlo algorithms</a:t>
            </a:r>
            <a:r>
              <a:rPr lang="en-US">
                <a:solidFill>
                  <a:schemeClr val="dk1"/>
                </a:solidFill>
              </a:rPr>
              <a:t> are also being developed to improve </a:t>
            </a:r>
            <a:r>
              <a:rPr b="1" lang="en-US">
                <a:solidFill>
                  <a:schemeClr val="dk1"/>
                </a:solidFill>
              </a:rPr>
              <a:t>risk assessment</a:t>
            </a:r>
            <a:r>
              <a:rPr lang="en-US">
                <a:solidFill>
                  <a:schemeClr val="dk1"/>
                </a:solidFill>
              </a:rPr>
              <a:t> by providing more accurate predictions based on quantum probabilistic models.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Use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Goldman Sachs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JPMorgan</a:t>
            </a:r>
            <a:r>
              <a:rPr lang="en-US">
                <a:solidFill>
                  <a:schemeClr val="dk1"/>
                </a:solidFill>
              </a:rPr>
              <a:t> are experimenting with quantum algorithms to enhance portfolio management and risk analysis models.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JPMorgan</a:t>
            </a:r>
            <a:r>
              <a:rPr lang="en-US">
                <a:solidFill>
                  <a:schemeClr val="dk1"/>
                </a:solidFill>
              </a:rPr>
              <a:t> has partnered with IBM to explore how quantum computers can improve the efficiency of </a:t>
            </a:r>
            <a:r>
              <a:rPr b="1" lang="en-US">
                <a:solidFill>
                  <a:schemeClr val="dk1"/>
                </a:solidFill>
              </a:rPr>
              <a:t>Monte Carlo simulations</a:t>
            </a:r>
            <a:r>
              <a:rPr lang="en-US">
                <a:solidFill>
                  <a:schemeClr val="dk1"/>
                </a:solidFill>
              </a:rPr>
              <a:t> for risk modeling, potentially offering more accurate predictions in volatile markets.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5. Natural Language Processing (NLP) and Quantum NLP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NLP tasks, such as </a:t>
            </a:r>
            <a:r>
              <a:rPr b="1" lang="en-US">
                <a:solidFill>
                  <a:schemeClr val="dk1"/>
                </a:solidFill>
              </a:rPr>
              <a:t>speech recognition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translation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sentiment analysis</a:t>
            </a:r>
            <a:r>
              <a:rPr lang="en-US">
                <a:solidFill>
                  <a:schemeClr val="dk1"/>
                </a:solidFill>
              </a:rPr>
              <a:t>, involve processing and interpreting vast amounts of linguistic data, which is computationally intensive.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Researchers are exploring </a:t>
            </a:r>
            <a:r>
              <a:rPr b="1" lang="en-US">
                <a:solidFill>
                  <a:schemeClr val="dk1"/>
                </a:solidFill>
              </a:rPr>
              <a:t>quantum natural language processing (QNLP)</a:t>
            </a:r>
            <a:r>
              <a:rPr lang="en-US">
                <a:solidFill>
                  <a:schemeClr val="dk1"/>
                </a:solidFill>
              </a:rPr>
              <a:t>, using quantum circuits to represent and process linguistic information.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The inherent parallelism of quantum computing allows it to process complex patterns in language more efficiently than classical methods, particularly in </a:t>
            </a:r>
            <a:r>
              <a:rPr b="1" lang="en-US">
                <a:solidFill>
                  <a:schemeClr val="dk1"/>
                </a:solidFill>
              </a:rPr>
              <a:t>semantic analysis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Use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Cambridge Quantum Computing (CQC)</a:t>
            </a:r>
            <a:r>
              <a:rPr lang="en-US">
                <a:solidFill>
                  <a:schemeClr val="dk1"/>
                </a:solidFill>
              </a:rPr>
              <a:t> is developing </a:t>
            </a:r>
            <a:r>
              <a:rPr b="1" lang="en-US">
                <a:solidFill>
                  <a:schemeClr val="dk1"/>
                </a:solidFill>
              </a:rPr>
              <a:t>quantum-enhanced NLP algorithms</a:t>
            </a:r>
            <a:r>
              <a:rPr lang="en-US">
                <a:solidFill>
                  <a:schemeClr val="dk1"/>
                </a:solidFill>
              </a:rPr>
              <a:t>, which could lead to improvements in AI’s ability to understand and generate natural language.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CQC has developed a framework for </a:t>
            </a:r>
            <a:r>
              <a:rPr b="1" lang="en-US">
                <a:solidFill>
                  <a:schemeClr val="dk1"/>
                </a:solidFill>
              </a:rPr>
              <a:t>quantum natural language processing</a:t>
            </a:r>
            <a:r>
              <a:rPr lang="en-US">
                <a:solidFill>
                  <a:schemeClr val="dk1"/>
                </a:solidFill>
              </a:rPr>
              <a:t>, aiming to bring quantum computing into mainstream NLP tasks like </a:t>
            </a:r>
            <a:r>
              <a:rPr b="1" lang="en-US">
                <a:solidFill>
                  <a:schemeClr val="dk1"/>
                </a:solidFill>
              </a:rPr>
              <a:t>machine translation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question answering systems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6. Quantum-Enhanced AI for Cybersecurity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: As data becomes more valuable and attacks more sophisticated, ensuring secure encryption and data protection becomes a critical AI task in </a:t>
            </a:r>
            <a:r>
              <a:rPr b="1" lang="en-US">
                <a:solidFill>
                  <a:schemeClr val="dk1"/>
                </a:solidFill>
              </a:rPr>
              <a:t>cybersecurity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Quantum Solution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Quantum algorithms can improve AI models used in </a:t>
            </a:r>
            <a:r>
              <a:rPr b="1" lang="en-US">
                <a:solidFill>
                  <a:schemeClr val="dk1"/>
                </a:solidFill>
              </a:rPr>
              <a:t>intrusion detection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threat analysis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encryption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Quantum key distribution (QKD)</a:t>
            </a:r>
            <a:r>
              <a:rPr lang="en-US">
                <a:solidFill>
                  <a:schemeClr val="dk1"/>
                </a:solidFill>
              </a:rPr>
              <a:t> offers unbreakable encryption based on the principles of quantum mechanics, ensuring secure communication networks.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Current Use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Companies like </a:t>
            </a:r>
            <a:r>
              <a:rPr b="1" lang="en-US">
                <a:solidFill>
                  <a:schemeClr val="dk1"/>
                </a:solidFill>
              </a:rPr>
              <a:t>ID Quantique</a:t>
            </a:r>
            <a:r>
              <a:rPr lang="en-US">
                <a:solidFill>
                  <a:schemeClr val="dk1"/>
                </a:solidFill>
              </a:rPr>
              <a:t> are already using quantum key distribution (QKD) to enhance the security of encrypted communication channels, with applications in </a:t>
            </a:r>
            <a:r>
              <a:rPr b="1" lang="en-US">
                <a:solidFill>
                  <a:schemeClr val="dk1"/>
                </a:solidFill>
              </a:rPr>
              <a:t>AI-driven threat detection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secure data transmission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Real-World Example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BT Group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Toshiba</a:t>
            </a:r>
            <a:r>
              <a:rPr lang="en-US">
                <a:solidFill>
                  <a:schemeClr val="dk1"/>
                </a:solidFill>
              </a:rPr>
              <a:t> are collaborating on </a:t>
            </a:r>
            <a:r>
              <a:rPr b="1" lang="en-US">
                <a:solidFill>
                  <a:schemeClr val="dk1"/>
                </a:solidFill>
              </a:rPr>
              <a:t>quantum-secured AI networks</a:t>
            </a:r>
            <a:r>
              <a:rPr lang="en-US">
                <a:solidFill>
                  <a:schemeClr val="dk1"/>
                </a:solidFill>
              </a:rPr>
              <a:t> using quantum encryption to prevent data breaches and cyberattacks in financial services.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96ea9030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96ea903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13495"/>
            <a:ext cx="12192000" cy="6857999"/>
          </a:xfrm>
          <a:prstGeom prst="rect">
            <a:avLst/>
          </a:prstGeom>
          <a:solidFill>
            <a:srgbClr val="0072B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11900"/>
            <a:ext cx="810986" cy="409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16491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6272212"/>
            <a:ext cx="12192000" cy="599282"/>
          </a:xfrm>
          <a:prstGeom prst="rect">
            <a:avLst/>
          </a:prstGeom>
          <a:solidFill>
            <a:srgbClr val="1074B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2"/>
          <p:cNvCxnSpPr/>
          <p:nvPr/>
        </p:nvCxnSpPr>
        <p:spPr>
          <a:xfrm flipH="1" rot="10800000">
            <a:off x="0" y="6235218"/>
            <a:ext cx="12192000" cy="39688"/>
          </a:xfrm>
          <a:prstGeom prst="straightConnector1">
            <a:avLst/>
          </a:prstGeom>
          <a:noFill/>
          <a:ln cap="flat" cmpd="sng" w="12700">
            <a:solidFill>
              <a:srgbClr val="FEF37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242" y="1332226"/>
            <a:ext cx="2550097" cy="140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31850" y="2311269"/>
            <a:ext cx="10365539" cy="133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b="1" sz="7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838200" y="3760895"/>
            <a:ext cx="1035843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ue">
  <p:cSld name="Blank - Blu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283187"/>
            <a:ext cx="12192000" cy="6857999"/>
          </a:xfrm>
          <a:prstGeom prst="rect">
            <a:avLst/>
          </a:prstGeom>
          <a:solidFill>
            <a:srgbClr val="0072B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12192000" cy="599282"/>
          </a:xfrm>
          <a:prstGeom prst="rect">
            <a:avLst/>
          </a:prstGeom>
          <a:solidFill>
            <a:srgbClr val="1074B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1"/>
          <p:cNvCxnSpPr/>
          <p:nvPr/>
        </p:nvCxnSpPr>
        <p:spPr>
          <a:xfrm flipH="1" rot="10800000">
            <a:off x="0" y="573088"/>
            <a:ext cx="12192000" cy="39688"/>
          </a:xfrm>
          <a:prstGeom prst="straightConnector1">
            <a:avLst/>
          </a:prstGeom>
          <a:noFill/>
          <a:ln cap="flat" cmpd="sng" w="12700">
            <a:solidFill>
              <a:srgbClr val="FEF37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4" y="5789118"/>
            <a:ext cx="1426392" cy="78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0F497E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20396"/>
            <a:ext cx="12192000" cy="1579803"/>
          </a:xfrm>
          <a:prstGeom prst="rect">
            <a:avLst/>
          </a:prstGeom>
          <a:solidFill>
            <a:srgbClr val="0F49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0" y="1570962"/>
            <a:ext cx="12192000" cy="39688"/>
          </a:xfrm>
          <a:prstGeom prst="straightConnector1">
            <a:avLst/>
          </a:prstGeom>
          <a:noFill/>
          <a:ln cap="flat" cmpd="sng" w="12700">
            <a:solidFill>
              <a:srgbClr val="FEF37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4" y="5789118"/>
            <a:ext cx="1426392" cy="7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1850" y="1484075"/>
            <a:ext cx="10365539" cy="133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b="1" sz="7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838200" y="2805685"/>
            <a:ext cx="1035843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Main with Header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96176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838200" y="365126"/>
            <a:ext cx="105156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74BA"/>
              </a:buClr>
              <a:buSzPts val="4400"/>
              <a:buFont typeface="Helvetica Neue"/>
              <a:buNone/>
              <a:defRPr b="1">
                <a:solidFill>
                  <a:srgbClr val="1074B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0" type="dt"/>
          </p:nvPr>
        </p:nvSpPr>
        <p:spPr>
          <a:xfrm>
            <a:off x="116306" y="63696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">
  <p:cSld name="Content - Two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838200" y="353550"/>
            <a:ext cx="10515600" cy="129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74BA"/>
              </a:buClr>
              <a:buSzPts val="4400"/>
              <a:buFont typeface="Helvetica Neue"/>
              <a:buNone/>
              <a:defRPr b="1">
                <a:solidFill>
                  <a:srgbClr val="1074B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0" type="dt"/>
          </p:nvPr>
        </p:nvSpPr>
        <p:spPr>
          <a:xfrm>
            <a:off x="116306" y="63696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with Headers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839788" y="365125"/>
            <a:ext cx="105156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74BA"/>
              </a:buClr>
              <a:buSzPts val="4400"/>
              <a:buFont typeface="Helvetica Neue"/>
              <a:buNone/>
              <a:defRPr b="1">
                <a:solidFill>
                  <a:srgbClr val="1074B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497E"/>
              </a:buClr>
              <a:buSzPts val="2400"/>
              <a:buNone/>
              <a:defRPr b="1" sz="2400">
                <a:solidFill>
                  <a:srgbClr val="0F49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497E"/>
              </a:buClr>
              <a:buSzPts val="2400"/>
              <a:buNone/>
              <a:defRPr b="1" sz="2400">
                <a:solidFill>
                  <a:srgbClr val="0F49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0" type="dt"/>
          </p:nvPr>
        </p:nvSpPr>
        <p:spPr>
          <a:xfrm>
            <a:off x="116306" y="63696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838200" y="365125"/>
            <a:ext cx="105156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74BA"/>
              </a:buClr>
              <a:buSzPts val="4400"/>
              <a:buFont typeface="Helvetica Neue"/>
              <a:buNone/>
              <a:defRPr b="1">
                <a:solidFill>
                  <a:srgbClr val="1074B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116306" y="63696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 Left">
  <p:cSld name="Image and Content Left">
    <p:bg>
      <p:bgPr>
        <a:solidFill>
          <a:srgbClr val="0F497E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20396"/>
            <a:ext cx="5486400" cy="6837604"/>
          </a:xfrm>
          <a:prstGeom prst="rect">
            <a:avLst/>
          </a:prstGeom>
          <a:solidFill>
            <a:srgbClr val="0F49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0" y="1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867399" y="1825625"/>
            <a:ext cx="5868728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&#10;&#10;Description automatically generated"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4" y="5789118"/>
            <a:ext cx="1426392" cy="7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>
            <p:ph idx="3" type="body"/>
          </p:nvPr>
        </p:nvSpPr>
        <p:spPr>
          <a:xfrm>
            <a:off x="5867397" y="783432"/>
            <a:ext cx="5868729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1" sz="4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 Right">
  <p:cSld name="Image and Content Right">
    <p:bg>
      <p:bgPr>
        <a:solidFill>
          <a:srgbClr val="0F497E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6705600" y="20396"/>
            <a:ext cx="5486400" cy="6837604"/>
          </a:xfrm>
          <a:prstGeom prst="rect">
            <a:avLst/>
          </a:prstGeom>
          <a:solidFill>
            <a:srgbClr val="0F497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705600" y="1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516520" y="1825625"/>
            <a:ext cx="5672560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&#10;&#10;Description automatically generated" id="74" name="Google Shape;7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6204" y="5789118"/>
            <a:ext cx="1426392" cy="78569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3" type="body"/>
          </p:nvPr>
        </p:nvSpPr>
        <p:spPr>
          <a:xfrm>
            <a:off x="516521" y="783432"/>
            <a:ext cx="567256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1" sz="4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16306" y="63696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418900" y="2549050"/>
            <a:ext cx="111309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</a:pPr>
            <a:r>
              <a:rPr lang="en-US" sz="4800" u="sng">
                <a:solidFill>
                  <a:srgbClr val="FEF37A"/>
                </a:solidFill>
              </a:rPr>
              <a:t>Quantum AI Mini Seminar Series</a:t>
            </a:r>
            <a:r>
              <a:rPr lang="en-US" sz="4800">
                <a:solidFill>
                  <a:srgbClr val="FEF37A"/>
                </a:solidFill>
              </a:rPr>
              <a:t>: Exploring the Future of Computing and Artificial Intelligence</a:t>
            </a:r>
            <a:endParaRPr sz="4800">
              <a:solidFill>
                <a:srgbClr val="FEF37A"/>
              </a:solidFill>
            </a:endParaRPr>
          </a:p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649500" y="5546995"/>
            <a:ext cx="10358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</a:pPr>
            <a:r>
              <a:rPr b="1" lang="en-US" sz="7500"/>
              <a:t>Luke Miller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586850" y="938506"/>
            <a:ext cx="103584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73600" y="1498700"/>
            <a:ext cx="101373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1: Quantum </a:t>
            </a: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Fundamentals </a:t>
            </a: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 10/3/2024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2: Quantum Algorithms -         10/17/2024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3: Quantum ML (QML) -          10/31/2024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 4: Quantum GNNs (QGNNs) - 11/14/2024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 Sessions: TBD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30100" y="4277750"/>
            <a:ext cx="96243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Time: 10:00 AM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Place: FH337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●"/>
            </a:pPr>
            <a:r>
              <a:rPr lang="en-US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https://umsystem.zoom.us/j/2174320035?pwd=b1lRVTZ1enpYYWQ3dzVacFBiRC9CUT09 passcode:UMKC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1850" y="2311269"/>
            <a:ext cx="10365600" cy="133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 sz="4800" u="sng">
                <a:solidFill>
                  <a:srgbClr val="FEF37A"/>
                </a:solidFill>
              </a:rPr>
              <a:t>Quantum AI Mini Seminar Series</a:t>
            </a:r>
            <a:r>
              <a:rPr lang="en-US" sz="4800">
                <a:solidFill>
                  <a:srgbClr val="FEF37A"/>
                </a:solidFill>
              </a:rPr>
              <a:t>: </a:t>
            </a:r>
            <a:endParaRPr/>
          </a:p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838200" y="3194851"/>
            <a:ext cx="10358400" cy="32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Session 1: Quantum Computing Fundamentals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Introduction to Quantum Computing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Classical Bits vs. Qubits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Superposition &amp; Entanglement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Basic Quantum Gates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Quantum Computing for AI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53550"/>
            <a:ext cx="10515600" cy="129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Quantum Computing Fundamentals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Quantum Computing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do Quantum Computers 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Relevance to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Ignoring the Elephant in the Room: Quantum Strangeness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49" y="2468950"/>
            <a:ext cx="4741875" cy="27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050" y="2035117"/>
            <a:ext cx="5421907" cy="39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53550"/>
            <a:ext cx="10515600" cy="129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Classical Bits vs. Qubits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Bloch Sphere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2000"/>
              <a:t>Classical Bits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000"/>
              <a:t>  Binary and Deterministic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000"/>
              <a:t>Qubits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000"/>
              <a:t>  Superposition</a:t>
            </a:r>
            <a:endParaRPr sz="20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000"/>
              <a:t>  Exist in a state of both 1 and 0 at the same time</a:t>
            </a:r>
            <a:endParaRPr sz="20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000"/>
              <a:t>Enables Parallelism</a:t>
            </a:r>
            <a:endParaRPr sz="20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|ψ⟩ = α|0⟩ + β|1⟩</a:t>
            </a:r>
            <a:endParaRPr sz="2900"/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2000"/>
              <a:t>Entanglement</a:t>
            </a:r>
            <a:endParaRPr sz="20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000"/>
              <a:t>State of one qubit affects another</a:t>
            </a:r>
            <a:endParaRPr sz="20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000"/>
              <a:t>Quantum Communication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53550"/>
            <a:ext cx="10515600" cy="129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Superposition and Entanglement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588" y="1825625"/>
            <a:ext cx="35909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3894125"/>
            <a:ext cx="38100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Superpostion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Collapse: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r>
              <a:rPr lang="en-US" sz="1900">
                <a:latin typeface="Arial"/>
                <a:ea typeface="Arial"/>
                <a:cs typeface="Arial"/>
                <a:sym typeface="Arial"/>
              </a:rPr>
              <a:t> |α|² for |0⟩ and |β|² for |1⟩.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n qubits→2</a:t>
            </a:r>
            <a:r>
              <a:rPr baseline="30000" lang="en-US" sz="19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simulataneous configurations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Entanglement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Bell States and collapse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Non-locality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Communications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Superposition in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Entanglement in AI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353550"/>
            <a:ext cx="10515600" cy="129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Quantum Gates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38200" y="1646250"/>
            <a:ext cx="51816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Pauli-X, Gates -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Classical NOT analogue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Pauli-Z gate -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Phase flip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Hadamard Gate-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Creates Superposition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CNOT - Key for entanglement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Reversibility-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All quantum gates are reversible.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Qubits cannot be copied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Dirac Notation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bra &lt;0|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ket |0&gt;</a:t>
            </a:r>
            <a:endParaRPr/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0" y="230826"/>
            <a:ext cx="4599775" cy="565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353550"/>
            <a:ext cx="10515600" cy="129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in AI</a:t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Instantaneous Hyperparameter search with </a:t>
            </a:r>
            <a:r>
              <a:rPr lang="en-US"/>
              <a:t>functions</a:t>
            </a:r>
            <a:r>
              <a:rPr lang="en-US"/>
              <a:t> like Grover's Algorithm.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Complex Optimization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High-dimensional data processing with quantum entanglement and </a:t>
            </a:r>
            <a:r>
              <a:rPr lang="en-US"/>
              <a:t>superposition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Current Applications: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1QBit pattern recognition for portfolio perfromance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D-Wave Quantum Annealer for supply chains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ProteinQure for drug discovery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CQC quantum enhanced NLP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Toshiba quantum-secured networks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2076450"/>
            <a:ext cx="29527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838200" y="353550"/>
            <a:ext cx="10515600" cy="129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1 Summary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Quantum Computing Basics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Qubits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can exist in superposition, allowing quantum computers to process multiple states simultaneously, leading to potential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exponential speedups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over classical computers.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Entanglement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enables qubits to be correlated over distances, enhancing the efficiency of quantum operations.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Quantum Gates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Pauli-X (NOT)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Hadamard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CNOT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gates are essential for manipulating qubits in superposition and creating entanglement, enabling powerful quantum operations.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These gates are key components in quantum algorithms that can solve complex problems more efficiently than classical algorithms.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Potential in AI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Quantum computing can dramatically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accelerate AI tasks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like model training, optimization, and high-dimensional data processing.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Current Applications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include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drug discovery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financial modeling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supply chain optimization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natural language processing (NLP)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often using hybrid quantum-classical systems.</a:t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Real-World Use Cases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Companies like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Volkswagen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Bayer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JPMorgan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are exploring quantum-enhanced solutions for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traffic optimization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drug discovery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financial risk analysis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portfolio optimization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The Future of Quantum AI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Research is progressing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quantum machine learning (QML)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quantum neural networks (QNNs)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with a focus on solving previously intractable AI problems.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