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</p:sldIdLst>
  <p:sldSz cx="43891200" cy="32918400"/>
  <p:notesSz cx="6858000" cy="9144000"/>
  <p:embeddedFontLst>
    <p:embeddedFont>
      <p:font typeface="Nunito ExtraBold"/>
      <p:bold r:id="rId9"/>
      <p:boldItalic r:id="rId10"/>
    </p:embeddedFont>
    <p:embeddedFont>
      <p:font typeface="Nunito" panose="02000503030000020003"/>
      <p:regular r:id="rId11"/>
    </p:embeddedFont>
    <p:embeddedFont>
      <p:font typeface="Domine" panose="02040503040403060204"/>
      <p:regular r:id="rId12"/>
      <p:bold r:id="rId13"/>
    </p:embeddedFont>
  </p:embeddedFontLst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0368"/>
        <p:guide pos="1382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95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b1439a77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338b1439a77_1_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spcFirstLastPara="1" wrap="square" lIns="491675" tIns="491675" rIns="491675" bIns="4916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0"/>
              <a:buNone/>
              <a:defRPr sz="280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spcFirstLastPara="1" wrap="square" lIns="491675" tIns="491675" rIns="491675" bIns="4916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500"/>
              <a:buNone/>
              <a:defRPr sz="64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1496160" y="20174240"/>
            <a:ext cx="40899000" cy="83253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marL="457200" lvl="0" indent="-844550" algn="ctr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914400" lvl="1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9000" cy="53877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1496160" y="7375840"/>
            <a:ext cx="40899000" cy="218652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marL="457200" lvl="0" indent="-844550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1496160" y="7375840"/>
            <a:ext cx="19199400" cy="218652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marL="1371600" lvl="2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marL="1828800" lvl="3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marL="2286000" lvl="4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marL="2743200" lvl="5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marL="3200400" lvl="6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marL="3657600" lvl="7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marL="4114800" lvl="8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23195520" y="7375840"/>
            <a:ext cx="19199400" cy="218652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marL="1371600" lvl="2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marL="1828800" lvl="3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marL="2286000" lvl="4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marL="2743200" lvl="5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marL="3200400" lvl="6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marL="3657600" lvl="7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marL="4114800" lvl="8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300"/>
          </a:xfrm>
          <a:prstGeom prst="rect">
            <a:avLst/>
          </a:prstGeom>
        </p:spPr>
        <p:txBody>
          <a:bodyPr spcFirstLastPara="1" wrap="square" lIns="491675" tIns="491675" rIns="491675" bIns="4916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marL="457200" lvl="0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1pPr>
            <a:lvl2pPr marL="914400" lvl="1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2pPr>
            <a:lvl3pPr marL="1371600" lvl="2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3pPr>
            <a:lvl4pPr marL="1828800" lvl="3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4pPr>
            <a:lvl5pPr marL="2286000" lvl="4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5pPr>
            <a:lvl6pPr marL="2743200" lvl="5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6pPr>
            <a:lvl7pPr marL="3200400" lvl="6" indent="-641350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6500"/>
            </a:lvl7pPr>
            <a:lvl8pPr marL="3657600" lvl="7" indent="-641350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6500"/>
            </a:lvl8pPr>
            <a:lvl9pPr marL="4114800" lvl="8" indent="-641350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65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13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1pPr>
            <a:lvl2pPr lvl="1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2pPr>
            <a:lvl3pPr lvl="2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3pPr>
            <a:lvl4pPr lvl="3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4pPr>
            <a:lvl5pPr lvl="4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5pPr>
            <a:lvl6pPr lvl="5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6pPr>
            <a:lvl7pPr lvl="6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7pPr>
            <a:lvl8pPr lvl="7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8pPr>
            <a:lvl9pPr lvl="8">
              <a:spcBef>
                <a:spcPts val="0"/>
              </a:spcBef>
              <a:spcAft>
                <a:spcPts val="0"/>
              </a:spcAft>
              <a:buSzPts val="25800"/>
              <a:buNone/>
              <a:defRPr sz="25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91675" tIns="491675" rIns="491675" bIns="4916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91675" tIns="491675" rIns="491675" bIns="4916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226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91675" tIns="491675" rIns="491675" bIns="4916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marL="457200" lvl="0" indent="-844550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1675" tIns="491675" rIns="491675" bIns="4916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496160" y="7375840"/>
            <a:ext cx="40899000" cy="21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1675" tIns="491675" rIns="491675" bIns="491675" anchor="t" anchorCtr="0">
            <a:normAutofit/>
          </a:bodyPr>
          <a:lstStyle>
            <a:lvl1pPr marL="457200" lvl="0" indent="-844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700"/>
              <a:buChar char="●"/>
              <a:defRPr sz="97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1675" tIns="491675" rIns="491675" bIns="491675" anchor="ctr" anchorCtr="0">
            <a:normAutofit/>
          </a:bodyPr>
          <a:lstStyle>
            <a:lvl1pPr lvl="0" algn="r">
              <a:buNone/>
              <a:defRPr sz="5400">
                <a:solidFill>
                  <a:schemeClr val="dk2"/>
                </a:solidFill>
              </a:defRPr>
            </a:lvl1pPr>
            <a:lvl2pPr lvl="1" algn="r">
              <a:buNone/>
              <a:defRPr sz="5400">
                <a:solidFill>
                  <a:schemeClr val="dk2"/>
                </a:solidFill>
              </a:defRPr>
            </a:lvl2pPr>
            <a:lvl3pPr lvl="2" algn="r">
              <a:buNone/>
              <a:defRPr sz="5400">
                <a:solidFill>
                  <a:schemeClr val="dk2"/>
                </a:solidFill>
              </a:defRPr>
            </a:lvl3pPr>
            <a:lvl4pPr lvl="3" algn="r">
              <a:buNone/>
              <a:defRPr sz="5400">
                <a:solidFill>
                  <a:schemeClr val="dk2"/>
                </a:solidFill>
              </a:defRPr>
            </a:lvl4pPr>
            <a:lvl5pPr lvl="4" algn="r">
              <a:buNone/>
              <a:defRPr sz="5400">
                <a:solidFill>
                  <a:schemeClr val="dk2"/>
                </a:solidFill>
              </a:defRPr>
            </a:lvl5pPr>
            <a:lvl6pPr lvl="5" algn="r">
              <a:buNone/>
              <a:defRPr sz="5400">
                <a:solidFill>
                  <a:schemeClr val="dk2"/>
                </a:solidFill>
              </a:defRPr>
            </a:lvl6pPr>
            <a:lvl7pPr lvl="6" algn="r">
              <a:buNone/>
              <a:defRPr sz="5400">
                <a:solidFill>
                  <a:schemeClr val="dk2"/>
                </a:solidFill>
              </a:defRPr>
            </a:lvl7pPr>
            <a:lvl8pPr lvl="7" algn="r">
              <a:buNone/>
              <a:defRPr sz="5400">
                <a:solidFill>
                  <a:schemeClr val="dk2"/>
                </a:solidFill>
              </a:defRPr>
            </a:lvl8pPr>
            <a:lvl9pPr lvl="8" algn="r">
              <a:buNone/>
              <a:defRPr sz="54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400000">
            <a:off x="-8974534" y="20158472"/>
            <a:ext cx="8475663" cy="233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5400000">
            <a:off x="44390072" y="14359334"/>
            <a:ext cx="8475663" cy="233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46900" y="33426400"/>
            <a:ext cx="17810956" cy="8596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6946900" y="33997900"/>
            <a:ext cx="219456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60" b="0" i="0" u="none" strike="noStrike" cap="none">
                <a:solidFill>
                  <a:srgbClr val="80808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Template ID: assessingslate  Size: 48x36</a:t>
            </a:r>
            <a:endParaRPr lang="en-GB" sz="4560" b="0" i="0" u="none" strike="noStrike" cap="none">
              <a:solidFill>
                <a:srgbClr val="80808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12.xml"/><Relationship Id="rId22" Type="http://schemas.openxmlformats.org/officeDocument/2006/relationships/image" Target="../media/image24.png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jpeg"/><Relationship Id="rId17" Type="http://schemas.openxmlformats.org/officeDocument/2006/relationships/image" Target="../media/image19.jpe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4"/>
        </a:solidFill>
        <a:effectLst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/>
        </p:nvSpPr>
        <p:spPr>
          <a:xfrm>
            <a:off x="24091701" y="21898900"/>
            <a:ext cx="8846100" cy="10219500"/>
          </a:xfrm>
          <a:prstGeom prst="roundRect">
            <a:avLst>
              <a:gd name="adj" fmla="val 1937"/>
            </a:avLst>
          </a:prstGeom>
          <a:noFill/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0" y="2"/>
            <a:ext cx="43891200" cy="6252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7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0" y="267750"/>
            <a:ext cx="43891200" cy="27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Montserrat ExtraBold"/>
              <a:buNone/>
            </a:pPr>
            <a:r>
              <a:rPr lang="en-GB" sz="87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Grocery Tracker &amp; Recommendation Generator</a:t>
            </a:r>
            <a:endParaRPr sz="87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Montserrat ExtraBold"/>
              <a:buNone/>
            </a:pPr>
            <a:r>
              <a:rPr lang="en-GB" sz="87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</a:t>
            </a:r>
            <a:r>
              <a:rPr lang="en-GB" sz="8500">
                <a:solidFill>
                  <a:schemeClr val="lt1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AI for Smarter Grocery Choices and Meal Planning</a:t>
            </a:r>
            <a:endParaRPr sz="8500" i="0" u="none" strike="noStrike" cap="none">
              <a:solidFill>
                <a:schemeClr val="lt1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09" name="Google Shape;109;p28"/>
          <p:cNvSpPr txBox="1"/>
          <p:nvPr/>
        </p:nvSpPr>
        <p:spPr>
          <a:xfrm>
            <a:off x="-29075" y="3272900"/>
            <a:ext cx="438912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 panose="020B0604020202020204"/>
              <a:buNone/>
            </a:pPr>
            <a:r>
              <a:rPr lang="en-GB" sz="5600">
                <a:solidFill>
                  <a:schemeClr val="lt1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Katy Bohanan, Joan Rocha, Chuheng Xiao</a:t>
            </a:r>
            <a:endParaRPr sz="5600">
              <a:solidFill>
                <a:schemeClr val="lt1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 panose="020B0604020202020204"/>
              <a:buNone/>
            </a:pPr>
            <a:r>
              <a:rPr lang="en-GB" sz="5600">
                <a:solidFill>
                  <a:schemeClr val="lt1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Computer Science, University of Missouri - Kansas City</a:t>
            </a:r>
            <a:endParaRPr sz="5600">
              <a:solidFill>
                <a:schemeClr val="lt1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10" name="Google Shape;110;p28"/>
          <p:cNvSpPr/>
          <p:nvPr/>
        </p:nvSpPr>
        <p:spPr>
          <a:xfrm>
            <a:off x="33120675" y="31052200"/>
            <a:ext cx="10122600" cy="1066200"/>
          </a:xfrm>
          <a:prstGeom prst="roundRect">
            <a:avLst>
              <a:gd name="adj" fmla="val 3948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28"/>
          <p:cNvSpPr txBox="1"/>
          <p:nvPr/>
        </p:nvSpPr>
        <p:spPr>
          <a:xfrm>
            <a:off x="33413700" y="30755352"/>
            <a:ext cx="91440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Dr. Yugyung Lee</a:t>
            </a:r>
            <a:endParaRPr sz="24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CS5588 - Data Science Capstone Course</a:t>
            </a:r>
            <a:endParaRPr sz="24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12" name="Google Shape;112;p28"/>
          <p:cNvSpPr txBox="1"/>
          <p:nvPr/>
        </p:nvSpPr>
        <p:spPr>
          <a:xfrm>
            <a:off x="14142732" y="29969429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i="0" u="none" strike="noStrike" cap="none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Acknowledgements</a:t>
            </a:r>
            <a:endParaRPr>
              <a:solidFill>
                <a:schemeClr val="dk2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13" name="Google Shape;113;p28"/>
          <p:cNvSpPr/>
          <p:nvPr/>
        </p:nvSpPr>
        <p:spPr>
          <a:xfrm>
            <a:off x="33251250" y="8128750"/>
            <a:ext cx="9927900" cy="9822900"/>
          </a:xfrm>
          <a:prstGeom prst="roundRect">
            <a:avLst>
              <a:gd name="adj" fmla="val 1477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33251250" y="19311788"/>
            <a:ext cx="10058400" cy="10392300"/>
          </a:xfrm>
          <a:prstGeom prst="roundRect">
            <a:avLst>
              <a:gd name="adj" fmla="val 1592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8"/>
          <p:cNvSpPr txBox="1"/>
          <p:nvPr/>
        </p:nvSpPr>
        <p:spPr>
          <a:xfrm>
            <a:off x="33578100" y="19481250"/>
            <a:ext cx="9404100" cy="100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Key Findings</a:t>
            </a:r>
            <a:endParaRPr sz="24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Developed a smart grocery management system using AI and image recognition.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Addressed common challenges such as food waste, meal planning, and lack of nutritional awareness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Impact:</a:t>
            </a:r>
            <a:endParaRPr sz="24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Personalized grocery recommendations and recipe generation promote healthier eating and enhance user experience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Final Thoughts:</a:t>
            </a:r>
            <a:endParaRPr sz="24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This project empowers users to make more informed and efficient grocery decisions with minimal effort.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Our </a:t>
            </a: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future</a:t>
            </a: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vision includes:</a:t>
            </a:r>
            <a:endParaRPr sz="24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Integrating </a:t>
            </a: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image generation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to 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provider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visual, step-by-step instructions for recipes, enhancing the cooking experience for users.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Offering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 </a:t>
            </a: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enhanced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</a:t>
            </a: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nutritional analysis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, providing more detailed 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health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-focused feedback to help users 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meet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their dietary goals.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Developing a fully optimized </a:t>
            </a: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mobile version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of the app, allowing users to manage their groceries and meal plans seamlessly from their phones.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Expanding the </a:t>
            </a: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backend infrastructure using MongoDB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to handle large 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volumes of user data, enabling efficient management of user profiles, their history, and personalized recommendations.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16" name="Google Shape;116;p28"/>
          <p:cNvSpPr/>
          <p:nvPr/>
        </p:nvSpPr>
        <p:spPr>
          <a:xfrm>
            <a:off x="712125" y="8128850"/>
            <a:ext cx="10058400" cy="6820200"/>
          </a:xfrm>
          <a:prstGeom prst="roundRect">
            <a:avLst>
              <a:gd name="adj" fmla="val 1711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i="0" u="none" strike="noStrike" cap="none">
              <a:solidFill>
                <a:schemeClr val="dk1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925175" y="8542250"/>
            <a:ext cx="9601200" cy="6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Food waste, complex meal planning, and lack of nutritional awareness make grocery shopping a common pain point. This project introduces an AI-powered grocery management system to tackle these challenges. 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Key features: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The system utilizes image recognition for automatic inventory management, personalized recipe discovery, and comprehensive nutritional analysis.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Objectives:</a:t>
            </a:r>
            <a:endParaRPr sz="23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Automated Inventory Management: 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Implement image recognition to automatically detect and track grocery items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Personalized Suggestions: 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Provide tailored recipe and shopping recommendations based on user preferences, dietary restrictions, and health goals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00"/>
              <a:buFont typeface="Nunito" panose="02000503030000020003"/>
              <a:buChar char="●"/>
            </a:pP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Enhanced</a:t>
            </a:r>
            <a:r>
              <a:rPr lang="en-GB" sz="2300" b="1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Nutritional Awareness: </a:t>
            </a:r>
            <a:r>
              <a:rPr lang="en-GB" sz="23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Offer detailed nutritional information for each item, encouraging users to make informed dietary choices</a:t>
            </a: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23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18" name="Google Shape;118;p28"/>
          <p:cNvSpPr/>
          <p:nvPr/>
        </p:nvSpPr>
        <p:spPr>
          <a:xfrm>
            <a:off x="683075" y="16459200"/>
            <a:ext cx="10058400" cy="11424600"/>
          </a:xfrm>
          <a:prstGeom prst="roundRect">
            <a:avLst>
              <a:gd name="adj" fmla="val 2895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i="0" u="none" strike="noStrike" cap="none">
              <a:solidFill>
                <a:schemeClr val="dk1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873575" y="16714750"/>
            <a:ext cx="4376100" cy="116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Grocery Store Dataset</a:t>
            </a:r>
            <a:endParaRPr sz="2900" b="1">
              <a:solidFill>
                <a:srgbClr val="4CAF50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It contains </a:t>
            </a:r>
            <a:r>
              <a:rPr lang="en-GB" sz="24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5125 natural images</a:t>
            </a: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from</a:t>
            </a:r>
            <a:r>
              <a:rPr lang="en-GB" sz="24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81 fine-grained classes</a:t>
            </a: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of grocery items (fruits, vegetables, carton products like juice, milk, yoghurt). These are grouped into </a:t>
            </a:r>
            <a:r>
              <a:rPr lang="en-GB" sz="24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42</a:t>
            </a:r>
            <a:r>
              <a:rPr lang="en-GB" sz="2400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</a:t>
            </a:r>
            <a:r>
              <a:rPr lang="en-GB" sz="24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coarse-grained categories</a:t>
            </a: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for hierarchical classification.</a:t>
            </a: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The dataset includes</a:t>
            </a:r>
            <a:r>
              <a:rPr lang="en-GB" sz="24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fine- and coarse-grained labels</a:t>
            </a: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for each image, with paths and labels provided in </a:t>
            </a:r>
            <a:r>
              <a:rPr lang="en-GB" sz="24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train.txt, val.txt, and test.txt</a:t>
            </a: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(as shown in the "Other information" section of the right image). </a:t>
            </a: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Mappings for the classes are available in </a:t>
            </a:r>
            <a:r>
              <a:rPr lang="en-GB" sz="24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classes.csv</a:t>
            </a: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, which also contains iconic images and product descriptions.(also in “Other information”)</a:t>
            </a: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CAF50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653950" y="29440125"/>
            <a:ext cx="10058400" cy="2678100"/>
          </a:xfrm>
          <a:prstGeom prst="roundRect">
            <a:avLst>
              <a:gd name="adj" fmla="val 2700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1082064" y="29756347"/>
            <a:ext cx="9144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2021</a:t>
            </a:r>
            <a:r>
              <a:rPr lang="en-GB" sz="2400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</a:t>
            </a:r>
            <a:r>
              <a:rPr lang="en-GB" sz="24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- Combined machine learning with expert knowledge for nutrition goal recommendations (Mitchell et al.)</a:t>
            </a:r>
            <a:endParaRPr sz="24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2021</a:t>
            </a:r>
            <a:r>
              <a:rPr lang="en-GB" sz="24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- Artificial intelligence in nutrition research: perspectives on current and future applications (Côté &amp; Lamarche)</a:t>
            </a:r>
            <a:endParaRPr sz="24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2024</a:t>
            </a:r>
            <a:r>
              <a:rPr lang="en-GB" sz="2400">
                <a:solidFill>
                  <a:srgbClr val="595959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- Applications of AI, machine learning, and deep learning in nutrition: A systematic review (Theodore Armand et al.)</a:t>
            </a:r>
            <a:endParaRPr sz="24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95959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11069075" y="8163175"/>
            <a:ext cx="21945600" cy="12268800"/>
          </a:xfrm>
          <a:prstGeom prst="roundRect">
            <a:avLst>
              <a:gd name="adj" fmla="val 1822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i="0" u="none" strike="noStrike" cap="none">
              <a:solidFill>
                <a:schemeClr val="dk1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11021250" y="21898900"/>
            <a:ext cx="12881700" cy="10219500"/>
          </a:xfrm>
          <a:prstGeom prst="roundRect">
            <a:avLst>
              <a:gd name="adj" fmla="val 1937"/>
            </a:avLst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9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1341125" y="3630575"/>
            <a:ext cx="21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1600" y="4030750"/>
            <a:ext cx="3779484" cy="16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8"/>
          <p:cNvSpPr/>
          <p:nvPr/>
        </p:nvSpPr>
        <p:spPr>
          <a:xfrm>
            <a:off x="11021250" y="6905725"/>
            <a:ext cx="219456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Methodology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653925" y="6905713"/>
            <a:ext cx="101166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Introduction &amp; Objectives</a:t>
            </a:r>
            <a:endParaRPr sz="46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33251250" y="18118988"/>
            <a:ext cx="101166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Conclusion &amp; </a:t>
            </a: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Future Vision</a:t>
            </a:r>
            <a:endParaRPr sz="46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624850" y="15215775"/>
            <a:ext cx="101166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Dataset</a:t>
            </a:r>
            <a:endParaRPr sz="46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3251250" y="6905725"/>
            <a:ext cx="99861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More examples</a:t>
            </a:r>
            <a:endParaRPr sz="46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11021250" y="20737475"/>
            <a:ext cx="219165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Results &amp; Discussion</a:t>
            </a:r>
            <a:endParaRPr sz="46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2" name="Google Shape;132;p28"/>
          <p:cNvSpPr/>
          <p:nvPr/>
        </p:nvSpPr>
        <p:spPr>
          <a:xfrm>
            <a:off x="644325" y="28234988"/>
            <a:ext cx="101166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References</a:t>
            </a:r>
            <a:endParaRPr sz="46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33126550" y="29909038"/>
            <a:ext cx="10116600" cy="1066200"/>
          </a:xfrm>
          <a:prstGeom prst="roundRect">
            <a:avLst>
              <a:gd name="adj" fmla="val 16667"/>
            </a:avLst>
          </a:prstGeom>
          <a:solidFill>
            <a:srgbClr val="4CAF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Acknowledgements</a:t>
            </a:r>
            <a:endParaRPr sz="4600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5913925" y="27412800"/>
            <a:ext cx="52125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7043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Fig 1: Grocery Store Dataset</a:t>
            </a:r>
            <a:endParaRPr sz="24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>
              <a:solidFill>
                <a:srgbClr val="FF7043"/>
              </a:solidFill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18676625" y="29039825"/>
            <a:ext cx="219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6" name="Google Shape;136;p28" title="Screen Shot 2025-03-20 at 6.26.25 PM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4516500" y="22078188"/>
            <a:ext cx="3619500" cy="64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 title="Screen Shot 2025-03-20 at 6.26.53 PM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749540" y="22078200"/>
            <a:ext cx="3202261" cy="986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4"/>
          <a:srcRect l="2324" t="724"/>
          <a:stretch>
            <a:fillRect/>
          </a:stretch>
        </p:blipFill>
        <p:spPr>
          <a:xfrm>
            <a:off x="11390150" y="8755180"/>
            <a:ext cx="21547602" cy="1127024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7653875" y="21990100"/>
            <a:ext cx="5961936" cy="1003709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687250" y="16219938"/>
            <a:ext cx="6145250" cy="1187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18450600" y="8163175"/>
            <a:ext cx="69900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How Our App Works？</a:t>
            </a:r>
            <a:endParaRPr sz="43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19310263" y="19815950"/>
            <a:ext cx="52125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7043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Fig 2: </a:t>
            </a:r>
            <a:r>
              <a:rPr lang="en-GB" sz="2400">
                <a:solidFill>
                  <a:srgbClr val="FF7043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Methodology of our system</a:t>
            </a:r>
            <a:endParaRPr sz="24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>
              <a:solidFill>
                <a:srgbClr val="FF7043"/>
              </a:solidFill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11021238" y="21898900"/>
            <a:ext cx="75117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Ingredient Recognition Test</a:t>
            </a:r>
            <a:endParaRPr sz="40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40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                  </a:t>
            </a:r>
            <a:endParaRPr sz="40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11069075" y="22676975"/>
            <a:ext cx="6990000" cy="5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With </a:t>
            </a:r>
            <a:r>
              <a:rPr lang="en-GB" sz="2400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prompt engineer</a:t>
            </a:r>
            <a:r>
              <a:rPr lang="en-GB" sz="24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s' help,                       's ingredient recognition accuracy has nearly reached </a:t>
            </a:r>
            <a:r>
              <a:rPr lang="en-GB" sz="3900" b="1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100%!</a:t>
            </a:r>
            <a:r>
              <a:rPr lang="en-GB" sz="25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 </a:t>
            </a: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We then tested its confidence levels by classifying images into predefined categories and extracting the correct category's </a:t>
            </a:r>
            <a:r>
              <a:rPr lang="en-GB" sz="2200">
                <a:solidFill>
                  <a:srgbClr val="4CAF50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confidence score</a:t>
            </a:r>
            <a:r>
              <a:rPr lang="en-GB" sz="22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, with Gemini required to ensure the total equals 1.</a:t>
            </a:r>
            <a:endParaRPr sz="22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For each item (e.g., apples), we averaged results over 10 tests, generating the charts </a:t>
            </a:r>
            <a:endParaRPr sz="22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on the right.</a:t>
            </a:r>
            <a:endParaRPr sz="22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595959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We then averaged across broader categories for the chart below,</a:t>
            </a:r>
            <a:endParaRPr sz="2200">
              <a:solidFill>
                <a:srgbClr val="595959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4CAF50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5638875" y="22515725"/>
            <a:ext cx="1491725" cy="549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11126425" y="28235000"/>
            <a:ext cx="5421676" cy="3561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11221805" y="31676150"/>
            <a:ext cx="7110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7043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Fig 3: </a:t>
            </a:r>
            <a:r>
              <a:rPr lang="en-GB" sz="1800">
                <a:solidFill>
                  <a:srgbClr val="FF7043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Average Confidence Scores of Categories</a:t>
            </a:r>
            <a:endParaRPr sz="18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800">
              <a:solidFill>
                <a:srgbClr val="FF7043"/>
              </a:solidFill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16913600" y="28751300"/>
            <a:ext cx="2995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7043"/>
                </a:solidFill>
                <a:latin typeface="Domine" panose="02040503040403060204"/>
                <a:ea typeface="Domine" panose="02040503040403060204"/>
                <a:cs typeface="Domine" panose="02040503040403060204"/>
                <a:sym typeface="Domine" panose="02040503040403060204"/>
              </a:rPr>
              <a:t>Fig 4-6  (as shown)</a:t>
            </a:r>
            <a:endParaRPr sz="18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7043"/>
              </a:solidFill>
              <a:latin typeface="Domine" panose="02040503040403060204"/>
              <a:ea typeface="Domine" panose="02040503040403060204"/>
              <a:cs typeface="Domine" panose="02040503040403060204"/>
              <a:sym typeface="Domine" panose="0204050304040306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800">
              <a:solidFill>
                <a:srgbClr val="FF7043"/>
              </a:solidFill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24163275" y="28859000"/>
            <a:ext cx="39726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Recipe</a:t>
            </a:r>
            <a:r>
              <a:rPr lang="en-GB" sz="49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 </a:t>
            </a:r>
            <a:r>
              <a:rPr lang="en-GB" sz="49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Generation</a:t>
            </a:r>
            <a:endParaRPr sz="49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>
                <a:solidFill>
                  <a:srgbClr val="4CAF50"/>
                </a:solidFill>
                <a:latin typeface="Nunito" panose="02000503030000020003"/>
                <a:ea typeface="Nunito" panose="02000503030000020003"/>
                <a:cs typeface="Nunito" panose="02000503030000020003"/>
                <a:sym typeface="Nunito" panose="02000503030000020003"/>
              </a:rPr>
              <a:t>screenshot</a:t>
            </a:r>
            <a:endParaRPr sz="4900" b="1">
              <a:solidFill>
                <a:srgbClr val="4CAF50"/>
              </a:solidFill>
              <a:latin typeface="Nunito" panose="02000503030000020003"/>
              <a:ea typeface="Nunito" panose="02000503030000020003"/>
              <a:cs typeface="Nunito" panose="02000503030000020003"/>
              <a:sym typeface="Nunito" panose="02000503030000020003"/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33313225" y="10612400"/>
            <a:ext cx="4862700" cy="20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 title="Business process flow example - Page 1 (2).png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33557374" y="8625662"/>
            <a:ext cx="1853100" cy="18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 title="Blank diagram - Page 1.png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35530860" y="8694241"/>
            <a:ext cx="2498253" cy="1659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8"/>
          <p:cNvCxnSpPr/>
          <p:nvPr/>
        </p:nvCxnSpPr>
        <p:spPr>
          <a:xfrm rot="10800000" flipH="1">
            <a:off x="37757250" y="10518400"/>
            <a:ext cx="974100" cy="21600"/>
          </a:xfrm>
          <a:prstGeom prst="straightConnector1">
            <a:avLst/>
          </a:prstGeom>
          <a:noFill/>
          <a:ln w="762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4" name="Google Shape;154;p28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38958900" y="8755163"/>
            <a:ext cx="2735542" cy="1537625"/>
          </a:xfrm>
          <a:prstGeom prst="rect">
            <a:avLst/>
          </a:prstGeom>
          <a:noFill/>
          <a:ln w="952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38175925" y="11076025"/>
            <a:ext cx="2876550" cy="1866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14"/>
          <a:stretch>
            <a:fillRect/>
          </a:stretch>
        </p:blipFill>
        <p:spPr>
          <a:xfrm>
            <a:off x="40622225" y="9560499"/>
            <a:ext cx="2498250" cy="3391722"/>
          </a:xfrm>
          <a:prstGeom prst="rect">
            <a:avLst/>
          </a:prstGeom>
          <a:noFill/>
          <a:ln w="952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15"/>
          <a:srcRect l="5755" t="5806" r="18619" b="7785"/>
          <a:stretch>
            <a:fillRect/>
          </a:stretch>
        </p:blipFill>
        <p:spPr>
          <a:xfrm>
            <a:off x="41432200" y="8257550"/>
            <a:ext cx="1401500" cy="1440750"/>
          </a:xfrm>
          <a:prstGeom prst="rect">
            <a:avLst/>
          </a:prstGeom>
          <a:noFill/>
          <a:ln w="9525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28"/>
          <p:cNvPicPr preferRelativeResize="0"/>
          <p:nvPr/>
        </p:nvPicPr>
        <p:blipFill>
          <a:blip r:embed="rId16"/>
          <a:stretch>
            <a:fillRect/>
          </a:stretch>
        </p:blipFill>
        <p:spPr>
          <a:xfrm>
            <a:off x="33251250" y="15992999"/>
            <a:ext cx="4862700" cy="153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17"/>
          <a:stretch>
            <a:fillRect/>
          </a:stretch>
        </p:blipFill>
        <p:spPr>
          <a:xfrm>
            <a:off x="33313225" y="13409638"/>
            <a:ext cx="2498250" cy="249825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18"/>
          <a:stretch>
            <a:fillRect/>
          </a:stretch>
        </p:blipFill>
        <p:spPr>
          <a:xfrm>
            <a:off x="35980875" y="13561250"/>
            <a:ext cx="2195050" cy="2195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8"/>
          <p:cNvCxnSpPr/>
          <p:nvPr/>
        </p:nvCxnSpPr>
        <p:spPr>
          <a:xfrm rot="10800000" flipH="1">
            <a:off x="37984800" y="15966938"/>
            <a:ext cx="974100" cy="21600"/>
          </a:xfrm>
          <a:prstGeom prst="straightConnector1">
            <a:avLst/>
          </a:prstGeom>
          <a:noFill/>
          <a:ln w="76200" cap="flat" cmpd="sng">
            <a:solidFill>
              <a:srgbClr val="4CAF5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2" name="Google Shape;162;p28"/>
          <p:cNvPicPr preferRelativeResize="0"/>
          <p:nvPr/>
        </p:nvPicPr>
        <p:blipFill>
          <a:blip r:embed="rId19"/>
          <a:stretch>
            <a:fillRect/>
          </a:stretch>
        </p:blipFill>
        <p:spPr>
          <a:xfrm>
            <a:off x="38269075" y="16185437"/>
            <a:ext cx="2377484" cy="169587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20"/>
          <a:stretch>
            <a:fillRect/>
          </a:stretch>
        </p:blipFill>
        <p:spPr>
          <a:xfrm>
            <a:off x="38538825" y="14035875"/>
            <a:ext cx="2710709" cy="165945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21"/>
          <a:stretch>
            <a:fillRect/>
          </a:stretch>
        </p:blipFill>
        <p:spPr>
          <a:xfrm>
            <a:off x="40638862" y="15533749"/>
            <a:ext cx="2498249" cy="2217476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22"/>
          <a:stretch>
            <a:fillRect/>
          </a:stretch>
        </p:blipFill>
        <p:spPr>
          <a:xfrm>
            <a:off x="41142125" y="13483738"/>
            <a:ext cx="1491725" cy="15184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66" name="Google Shape;166;p28"/>
          <p:cNvCxnSpPr/>
          <p:nvPr/>
        </p:nvCxnSpPr>
        <p:spPr>
          <a:xfrm>
            <a:off x="33345125" y="13174975"/>
            <a:ext cx="9601200" cy="0"/>
          </a:xfrm>
          <a:prstGeom prst="straightConnector1">
            <a:avLst/>
          </a:prstGeom>
          <a:noFill/>
          <a:ln w="9525" cap="flat" cmpd="sng">
            <a:solidFill>
              <a:srgbClr val="4CAF5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07520e1-c496-479f-a2ab-87466a64d0a4"/>
  <p:tag name="COMMONDATA" val="eyJoZGlkIjoiMTMxZmZmNjU1MDNlMjJjNTU5N2E2MzhmNzBkYjA5ODU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3790</Words>
  <Application>WPS 演示</Application>
  <PresentationFormat/>
  <Paragraphs>102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Arial</vt:lpstr>
      <vt:lpstr>Montserrat ExtraBold</vt:lpstr>
      <vt:lpstr>AmpleSoundTab</vt:lpstr>
      <vt:lpstr>Nunito ExtraBold</vt:lpstr>
      <vt:lpstr>Nunito</vt:lpstr>
      <vt:lpstr>Domine</vt:lpstr>
      <vt:lpstr>微软雅黑</vt:lpstr>
      <vt:lpstr>Arial Unicode MS</vt:lpstr>
      <vt:lpstr>Simple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杀不破的狼</cp:lastModifiedBy>
  <cp:revision>1</cp:revision>
  <dcterms:created xsi:type="dcterms:W3CDTF">2025-04-01T16:52:56Z</dcterms:created>
  <dcterms:modified xsi:type="dcterms:W3CDTF">2025-04-01T16:52:56Z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3FCAA730ABB843738DA325AFA305E57E</vt:lpwstr>
  </property>
  <property fmtid="{D5CDD505-2E9C-101B-9397-08002B2CF9AE}" pid="3" name="KSOProductBuildVer">
    <vt:lpwstr>2052-11.1.0.12165</vt:lpwstr>
  </property>
</Properties>
</file>