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9" d="100"/>
          <a:sy n="29" d="100"/>
        </p:scale>
        <p:origin x="228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jpe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jpe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005" y="204321"/>
            <a:ext cx="6067425" cy="1143000"/>
          </a:xfrm>
          <a:custGeom>
            <a:avLst/>
            <a:gdLst/>
            <a:ahLst/>
            <a:cxnLst/>
            <a:rect l="l" t="t" r="r" b="b"/>
            <a:pathLst>
              <a:path w="6067425" h="1143000">
                <a:moveTo>
                  <a:pt x="0" y="0"/>
                </a:moveTo>
                <a:lnTo>
                  <a:pt x="6067425" y="0"/>
                </a:lnTo>
                <a:lnTo>
                  <a:pt x="6067425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90005" y="204321"/>
            <a:ext cx="6067425" cy="1143000"/>
          </a:xfrm>
          <a:custGeom>
            <a:avLst/>
            <a:gdLst/>
            <a:ahLst/>
            <a:cxnLst/>
            <a:rect l="l" t="t" r="r" b="b"/>
            <a:pathLst>
              <a:path w="6067425" h="1143000">
                <a:moveTo>
                  <a:pt x="0" y="0"/>
                </a:moveTo>
                <a:lnTo>
                  <a:pt x="6067425" y="0"/>
                </a:lnTo>
                <a:lnTo>
                  <a:pt x="6067425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29905" y="1565405"/>
            <a:ext cx="6238875" cy="962025"/>
          </a:xfrm>
          <a:custGeom>
            <a:avLst/>
            <a:gdLst/>
            <a:ahLst/>
            <a:cxnLst/>
            <a:rect l="l" t="t" r="r" b="b"/>
            <a:pathLst>
              <a:path w="6238875" h="962025">
                <a:moveTo>
                  <a:pt x="0" y="0"/>
                </a:moveTo>
                <a:lnTo>
                  <a:pt x="6238875" y="0"/>
                </a:lnTo>
                <a:lnTo>
                  <a:pt x="6238875" y="962025"/>
                </a:lnTo>
                <a:lnTo>
                  <a:pt x="0" y="962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7160" y="2882922"/>
            <a:ext cx="9144000" cy="3486150"/>
          </a:xfrm>
          <a:custGeom>
            <a:avLst/>
            <a:gdLst/>
            <a:ahLst/>
            <a:cxnLst/>
            <a:rect l="l" t="t" r="r" b="b"/>
            <a:pathLst>
              <a:path w="9144000" h="3486150">
                <a:moveTo>
                  <a:pt x="0" y="0"/>
                </a:moveTo>
                <a:lnTo>
                  <a:pt x="9144000" y="0"/>
                </a:lnTo>
                <a:lnTo>
                  <a:pt x="9144000" y="3486150"/>
                </a:lnTo>
                <a:lnTo>
                  <a:pt x="0" y="3486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923075" y="1"/>
            <a:ext cx="25993725" cy="2752725"/>
          </a:xfrm>
          <a:custGeom>
            <a:avLst/>
            <a:gdLst/>
            <a:ahLst/>
            <a:cxnLst/>
            <a:rect l="l" t="t" r="r" b="b"/>
            <a:pathLst>
              <a:path w="25993725" h="2752725">
                <a:moveTo>
                  <a:pt x="0" y="0"/>
                </a:moveTo>
                <a:lnTo>
                  <a:pt x="25993725" y="0"/>
                </a:lnTo>
                <a:lnTo>
                  <a:pt x="25993725" y="2752725"/>
                </a:lnTo>
                <a:lnTo>
                  <a:pt x="0" y="27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6502" y="2947025"/>
            <a:ext cx="9315450" cy="18998575"/>
          </a:xfrm>
          <a:custGeom>
            <a:avLst/>
            <a:gdLst/>
            <a:ahLst/>
            <a:cxnLst/>
            <a:rect l="l" t="t" r="r" b="b"/>
            <a:pathLst>
              <a:path w="9315450" h="18998575">
                <a:moveTo>
                  <a:pt x="0" y="0"/>
                </a:moveTo>
                <a:lnTo>
                  <a:pt x="9315450" y="0"/>
                </a:lnTo>
                <a:lnTo>
                  <a:pt x="9315450" y="18998575"/>
                </a:lnTo>
                <a:lnTo>
                  <a:pt x="0" y="189985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70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860529" y="3052410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0" y="0"/>
                </a:moveTo>
                <a:lnTo>
                  <a:pt x="552450" y="0"/>
                </a:lnTo>
                <a:lnTo>
                  <a:pt x="552450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9476374" y="2803917"/>
            <a:ext cx="12906367" cy="937941"/>
          </a:xfrm>
          <a:custGeom>
            <a:avLst/>
            <a:gdLst/>
            <a:ahLst/>
            <a:cxnLst/>
            <a:rect l="l" t="t" r="r" b="b"/>
            <a:pathLst>
              <a:path w="9239250" h="895350">
                <a:moveTo>
                  <a:pt x="0" y="0"/>
                </a:moveTo>
                <a:lnTo>
                  <a:pt x="9239250" y="0"/>
                </a:lnTo>
                <a:lnTo>
                  <a:pt x="923925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2757466" y="2965466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0" y="0"/>
                </a:moveTo>
                <a:lnTo>
                  <a:pt x="552450" y="0"/>
                </a:lnTo>
                <a:lnTo>
                  <a:pt x="552450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28864" y="6398724"/>
            <a:ext cx="9144000" cy="895350"/>
          </a:xfrm>
          <a:custGeom>
            <a:avLst/>
            <a:gdLst/>
            <a:ahLst/>
            <a:cxnLst/>
            <a:rect l="l" t="t" r="r" b="b"/>
            <a:pathLst>
              <a:path w="9144000" h="895350">
                <a:moveTo>
                  <a:pt x="0" y="0"/>
                </a:moveTo>
                <a:lnTo>
                  <a:pt x="9144000" y="0"/>
                </a:lnTo>
                <a:lnTo>
                  <a:pt x="91440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0702604" y="3062202"/>
            <a:ext cx="572300" cy="572300"/>
          </a:xfrm>
          <a:custGeom>
            <a:avLst/>
            <a:gdLst/>
            <a:ahLst/>
            <a:cxnLst/>
            <a:rect l="l" t="t" r="r" b="b"/>
            <a:pathLst>
              <a:path w="572300" h="572300">
                <a:moveTo>
                  <a:pt x="0" y="0"/>
                </a:moveTo>
                <a:lnTo>
                  <a:pt x="572300" y="0"/>
                </a:lnTo>
                <a:lnTo>
                  <a:pt x="572300" y="572300"/>
                </a:lnTo>
                <a:lnTo>
                  <a:pt x="0" y="572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568797" y="6568202"/>
            <a:ext cx="552450" cy="552450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0" y="0"/>
                </a:moveTo>
                <a:lnTo>
                  <a:pt x="552450" y="0"/>
                </a:lnTo>
                <a:lnTo>
                  <a:pt x="552450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1611" y="17935165"/>
            <a:ext cx="9144000" cy="4010435"/>
          </a:xfrm>
          <a:custGeom>
            <a:avLst/>
            <a:gdLst/>
            <a:ahLst/>
            <a:cxnLst/>
            <a:rect l="l" t="t" r="r" b="b"/>
            <a:pathLst>
              <a:path w="9144000" h="4010435">
                <a:moveTo>
                  <a:pt x="0" y="0"/>
                </a:moveTo>
                <a:lnTo>
                  <a:pt x="9144000" y="0"/>
                </a:lnTo>
                <a:lnTo>
                  <a:pt x="9144000" y="4010435"/>
                </a:lnTo>
                <a:lnTo>
                  <a:pt x="0" y="401043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b="-464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2559272" y="6558677"/>
            <a:ext cx="572291" cy="572291"/>
          </a:xfrm>
          <a:custGeom>
            <a:avLst/>
            <a:gdLst/>
            <a:ahLst/>
            <a:cxnLst/>
            <a:rect l="l" t="t" r="r" b="b"/>
            <a:pathLst>
              <a:path w="572291" h="572291">
                <a:moveTo>
                  <a:pt x="0" y="0"/>
                </a:moveTo>
                <a:lnTo>
                  <a:pt x="572291" y="0"/>
                </a:lnTo>
                <a:lnTo>
                  <a:pt x="572291" y="572290"/>
                </a:lnTo>
                <a:lnTo>
                  <a:pt x="0" y="5722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9476374" y="12512173"/>
            <a:ext cx="12906367" cy="847725"/>
          </a:xfrm>
          <a:custGeom>
            <a:avLst/>
            <a:gdLst/>
            <a:ahLst/>
            <a:cxnLst/>
            <a:rect l="l" t="t" r="r" b="b"/>
            <a:pathLst>
              <a:path w="16173450" h="847725">
                <a:moveTo>
                  <a:pt x="0" y="0"/>
                </a:moveTo>
                <a:lnTo>
                  <a:pt x="16173450" y="0"/>
                </a:lnTo>
                <a:lnTo>
                  <a:pt x="16173450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3263932" y="12600986"/>
            <a:ext cx="533400" cy="502240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875" y="0"/>
                </a:lnTo>
                <a:lnTo>
                  <a:pt x="523875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17503245" y="4103913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0" y="0"/>
                </a:moveTo>
                <a:lnTo>
                  <a:pt x="866775" y="0"/>
                </a:lnTo>
                <a:lnTo>
                  <a:pt x="866775" y="866775"/>
                </a:lnTo>
                <a:lnTo>
                  <a:pt x="0" y="8667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29784875" y="10717025"/>
            <a:ext cx="2847975" cy="1143000"/>
          </a:xfrm>
          <a:custGeom>
            <a:avLst/>
            <a:gdLst/>
            <a:ahLst/>
            <a:cxnLst/>
            <a:rect l="l" t="t" r="r" b="b"/>
            <a:pathLst>
              <a:path w="2847975" h="1143000">
                <a:moveTo>
                  <a:pt x="0" y="0"/>
                </a:moveTo>
                <a:lnTo>
                  <a:pt x="2847975" y="0"/>
                </a:lnTo>
                <a:lnTo>
                  <a:pt x="2847975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2"/>
          <p:cNvSpPr/>
          <p:nvPr/>
        </p:nvSpPr>
        <p:spPr>
          <a:xfrm>
            <a:off x="9614099" y="3717826"/>
            <a:ext cx="7711360" cy="5574792"/>
          </a:xfrm>
          <a:custGeom>
            <a:avLst/>
            <a:gdLst/>
            <a:ahLst/>
            <a:cxnLst/>
            <a:rect l="l" t="t" r="r" b="b"/>
            <a:pathLst>
              <a:path w="3581400" h="2190750">
                <a:moveTo>
                  <a:pt x="0" y="0"/>
                </a:moveTo>
                <a:lnTo>
                  <a:pt x="3581400" y="0"/>
                </a:lnTo>
                <a:lnTo>
                  <a:pt x="3581400" y="2190750"/>
                </a:lnTo>
                <a:lnTo>
                  <a:pt x="0" y="219075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Sentiment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classification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explanation.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IMDb, Amazon Reviews, CMU-MOSEI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sentiment (Positive/Negative) from text input.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object detection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facial emotion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images/videos to detect objects and dominant emotions.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CMU-MOSEI,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FER-2013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Feature-Level 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text and visual embeddings.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Decision-Level 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Merges predictions using ensemble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Sentiment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(Retrieval-Augmented Generation)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FAISS/Pinecone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relevant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sentiment predictions with external knowledge.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heatmaps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deeper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4"/>
          <p:cNvSpPr/>
          <p:nvPr/>
        </p:nvSpPr>
        <p:spPr>
          <a:xfrm>
            <a:off x="2739295" y="1812075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875" y="0"/>
                </a:lnTo>
                <a:lnTo>
                  <a:pt x="523875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8"/>
          <p:cNvSpPr/>
          <p:nvPr/>
        </p:nvSpPr>
        <p:spPr>
          <a:xfrm>
            <a:off x="9614097" y="18838021"/>
            <a:ext cx="3028950" cy="2943225"/>
          </a:xfrm>
          <a:custGeom>
            <a:avLst/>
            <a:gdLst/>
            <a:ahLst/>
            <a:cxnLst/>
            <a:rect l="l" t="t" r="r" b="b"/>
            <a:pathLst>
              <a:path w="3028950" h="2943225">
                <a:moveTo>
                  <a:pt x="0" y="0"/>
                </a:moveTo>
                <a:lnTo>
                  <a:pt x="3028950" y="0"/>
                </a:lnTo>
                <a:lnTo>
                  <a:pt x="3028950" y="2943225"/>
                </a:lnTo>
                <a:lnTo>
                  <a:pt x="0" y="2943225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9"/>
          <p:cNvSpPr/>
          <p:nvPr/>
        </p:nvSpPr>
        <p:spPr>
          <a:xfrm>
            <a:off x="5555437" y="11802151"/>
            <a:ext cx="3581400" cy="4905375"/>
          </a:xfrm>
          <a:custGeom>
            <a:avLst/>
            <a:gdLst/>
            <a:ahLst/>
            <a:cxnLst/>
            <a:rect l="l" t="t" r="r" b="b"/>
            <a:pathLst>
              <a:path w="3581400" h="4905375">
                <a:moveTo>
                  <a:pt x="0" y="0"/>
                </a:moveTo>
                <a:lnTo>
                  <a:pt x="3581400" y="0"/>
                </a:lnTo>
                <a:lnTo>
                  <a:pt x="3581400" y="4905375"/>
                </a:lnTo>
                <a:lnTo>
                  <a:pt x="0" y="490537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50"/>
          <p:cNvSpPr/>
          <p:nvPr/>
        </p:nvSpPr>
        <p:spPr>
          <a:xfrm>
            <a:off x="9503750" y="21404523"/>
            <a:ext cx="838200" cy="541077"/>
          </a:xfrm>
          <a:custGeom>
            <a:avLst/>
            <a:gdLst/>
            <a:ahLst/>
            <a:cxnLst/>
            <a:rect l="l" t="t" r="r" b="b"/>
            <a:pathLst>
              <a:path w="838200" h="541077">
                <a:moveTo>
                  <a:pt x="0" y="0"/>
                </a:moveTo>
                <a:lnTo>
                  <a:pt x="838200" y="0"/>
                </a:lnTo>
                <a:lnTo>
                  <a:pt x="838200" y="541077"/>
                </a:lnTo>
                <a:lnTo>
                  <a:pt x="0" y="54107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b="-2101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1"/>
          <p:cNvSpPr/>
          <p:nvPr/>
        </p:nvSpPr>
        <p:spPr>
          <a:xfrm>
            <a:off x="13774979" y="21437470"/>
            <a:ext cx="781050" cy="508130"/>
          </a:xfrm>
          <a:custGeom>
            <a:avLst/>
            <a:gdLst/>
            <a:ahLst/>
            <a:cxnLst/>
            <a:rect l="l" t="t" r="r" b="b"/>
            <a:pathLst>
              <a:path w="781050" h="508130">
                <a:moveTo>
                  <a:pt x="0" y="0"/>
                </a:moveTo>
                <a:lnTo>
                  <a:pt x="781050" y="0"/>
                </a:lnTo>
                <a:lnTo>
                  <a:pt x="781050" y="508130"/>
                </a:lnTo>
                <a:lnTo>
                  <a:pt x="0" y="508130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b="-12471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18294306" y="21395827"/>
            <a:ext cx="838200" cy="549773"/>
          </a:xfrm>
          <a:custGeom>
            <a:avLst/>
            <a:gdLst/>
            <a:ahLst/>
            <a:cxnLst/>
            <a:rect l="l" t="t" r="r" b="b"/>
            <a:pathLst>
              <a:path w="838200" h="549773">
                <a:moveTo>
                  <a:pt x="0" y="0"/>
                </a:moveTo>
                <a:lnTo>
                  <a:pt x="838200" y="0"/>
                </a:lnTo>
                <a:lnTo>
                  <a:pt x="838200" y="549773"/>
                </a:lnTo>
                <a:lnTo>
                  <a:pt x="0" y="549773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b="-3951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6"/>
          <p:cNvSpPr/>
          <p:nvPr/>
        </p:nvSpPr>
        <p:spPr>
          <a:xfrm>
            <a:off x="172164" y="11802151"/>
            <a:ext cx="9144000" cy="895350"/>
          </a:xfrm>
          <a:custGeom>
            <a:avLst/>
            <a:gdLst/>
            <a:ahLst/>
            <a:cxnLst/>
            <a:rect l="l" t="t" r="r" b="b"/>
            <a:pathLst>
              <a:path w="9144000" h="895350">
                <a:moveTo>
                  <a:pt x="0" y="0"/>
                </a:moveTo>
                <a:lnTo>
                  <a:pt x="9144000" y="0"/>
                </a:lnTo>
                <a:lnTo>
                  <a:pt x="91440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57"/>
          <p:cNvSpPr/>
          <p:nvPr/>
        </p:nvSpPr>
        <p:spPr>
          <a:xfrm>
            <a:off x="2755513" y="11952012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0" y="0"/>
                </a:moveTo>
                <a:lnTo>
                  <a:pt x="523875" y="0"/>
                </a:lnTo>
                <a:lnTo>
                  <a:pt x="523875" y="523875"/>
                </a:lnTo>
                <a:lnTo>
                  <a:pt x="0" y="523875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229905" y="12818202"/>
            <a:ext cx="8962234" cy="5064747"/>
            <a:chOff x="0" y="0"/>
            <a:chExt cx="8962238" cy="5064747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962263" cy="5064760"/>
            </a:xfrm>
            <a:custGeom>
              <a:avLst/>
              <a:gdLst/>
              <a:ahLst/>
              <a:cxnLst/>
              <a:rect l="l" t="t" r="r" b="b"/>
              <a:pathLst>
                <a:path w="8962263" h="5064760">
                  <a:moveTo>
                    <a:pt x="0" y="0"/>
                  </a:moveTo>
                  <a:lnTo>
                    <a:pt x="8962263" y="0"/>
                  </a:lnTo>
                  <a:lnTo>
                    <a:pt x="8962263" y="5064760"/>
                  </a:lnTo>
                  <a:lnTo>
                    <a:pt x="0" y="506476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Freeform 60"/>
          <p:cNvSpPr/>
          <p:nvPr/>
        </p:nvSpPr>
        <p:spPr>
          <a:xfrm>
            <a:off x="641756" y="11948055"/>
            <a:ext cx="540115" cy="540115"/>
          </a:xfrm>
          <a:custGeom>
            <a:avLst/>
            <a:gdLst/>
            <a:ahLst/>
            <a:cxnLst/>
            <a:rect l="l" t="t" r="r" b="b"/>
            <a:pathLst>
              <a:path w="540115" h="540115">
                <a:moveTo>
                  <a:pt x="0" y="0"/>
                </a:moveTo>
                <a:lnTo>
                  <a:pt x="540116" y="0"/>
                </a:lnTo>
                <a:lnTo>
                  <a:pt x="540116" y="540115"/>
                </a:lnTo>
                <a:lnTo>
                  <a:pt x="0" y="54011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61"/>
          <p:cNvSpPr/>
          <p:nvPr/>
        </p:nvSpPr>
        <p:spPr>
          <a:xfrm>
            <a:off x="9490805" y="9200703"/>
            <a:ext cx="9180495" cy="2533650"/>
          </a:xfrm>
          <a:custGeom>
            <a:avLst/>
            <a:gdLst/>
            <a:ahLst/>
            <a:cxnLst/>
            <a:rect l="l" t="t" r="r" b="b"/>
            <a:pathLst>
              <a:path w="11953875" h="2533650">
                <a:moveTo>
                  <a:pt x="0" y="0"/>
                </a:moveTo>
                <a:lnTo>
                  <a:pt x="11953875" y="0"/>
                </a:lnTo>
                <a:lnTo>
                  <a:pt x="11953875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Freeform 66"/>
          <p:cNvSpPr/>
          <p:nvPr/>
        </p:nvSpPr>
        <p:spPr>
          <a:xfrm>
            <a:off x="23331795" y="9921473"/>
            <a:ext cx="9006302" cy="4848225"/>
          </a:xfrm>
          <a:custGeom>
            <a:avLst/>
            <a:gdLst/>
            <a:ahLst/>
            <a:cxnLst/>
            <a:rect l="l" t="t" r="r" b="b"/>
            <a:pathLst>
              <a:path w="6953250" h="4848225">
                <a:moveTo>
                  <a:pt x="0" y="0"/>
                </a:moveTo>
                <a:lnTo>
                  <a:pt x="6953250" y="0"/>
                </a:lnTo>
                <a:lnTo>
                  <a:pt x="6953250" y="4848225"/>
                </a:lnTo>
                <a:lnTo>
                  <a:pt x="0" y="4848225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-27798" t="-46498" r="-30557" b="-653"/>
            </a:stretch>
          </a:blip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67"/>
          <p:cNvSpPr/>
          <p:nvPr/>
        </p:nvSpPr>
        <p:spPr>
          <a:xfrm>
            <a:off x="23337493" y="2789770"/>
            <a:ext cx="9141085" cy="885825"/>
          </a:xfrm>
          <a:custGeom>
            <a:avLst/>
            <a:gdLst/>
            <a:ahLst/>
            <a:cxnLst/>
            <a:rect l="l" t="t" r="r" b="b"/>
            <a:pathLst>
              <a:path w="9141085" h="885825">
                <a:moveTo>
                  <a:pt x="0" y="0"/>
                </a:moveTo>
                <a:lnTo>
                  <a:pt x="9141085" y="0"/>
                </a:lnTo>
                <a:lnTo>
                  <a:pt x="9141085" y="885825"/>
                </a:lnTo>
                <a:lnTo>
                  <a:pt x="0" y="8858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31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68"/>
          <p:cNvSpPr/>
          <p:nvPr/>
        </p:nvSpPr>
        <p:spPr>
          <a:xfrm>
            <a:off x="25682248" y="2923101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0"/>
                </a:moveTo>
                <a:lnTo>
                  <a:pt x="581025" y="0"/>
                </a:lnTo>
                <a:lnTo>
                  <a:pt x="581025" y="581025"/>
                </a:lnTo>
                <a:lnTo>
                  <a:pt x="0" y="581025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Freeform 69"/>
          <p:cNvSpPr/>
          <p:nvPr/>
        </p:nvSpPr>
        <p:spPr>
          <a:xfrm>
            <a:off x="23360988" y="4726574"/>
            <a:ext cx="8975669" cy="4517882"/>
          </a:xfrm>
          <a:custGeom>
            <a:avLst/>
            <a:gdLst/>
            <a:ahLst/>
            <a:cxnLst/>
            <a:rect l="l" t="t" r="r" b="b"/>
            <a:pathLst>
              <a:path w="6724650" h="4799686">
                <a:moveTo>
                  <a:pt x="0" y="0"/>
                </a:moveTo>
                <a:lnTo>
                  <a:pt x="6724650" y="0"/>
                </a:lnTo>
                <a:lnTo>
                  <a:pt x="6724650" y="4799686"/>
                </a:lnTo>
                <a:lnTo>
                  <a:pt x="0" y="479968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8701" t="-31771" r="-26397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9"/>
          <p:cNvGrpSpPr>
            <a:grpSpLocks noChangeAspect="1"/>
          </p:cNvGrpSpPr>
          <p:nvPr/>
        </p:nvGrpSpPr>
        <p:grpSpPr>
          <a:xfrm>
            <a:off x="10384793" y="19053191"/>
            <a:ext cx="391916" cy="147999"/>
            <a:chOff x="0" y="0"/>
            <a:chExt cx="391909" cy="147993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391922" cy="147955"/>
            </a:xfrm>
            <a:custGeom>
              <a:avLst/>
              <a:gdLst/>
              <a:ahLst/>
              <a:cxnLst/>
              <a:rect l="l" t="t" r="r" b="b"/>
              <a:pathLst>
                <a:path w="391922" h="147955">
                  <a:moveTo>
                    <a:pt x="0" y="0"/>
                  </a:moveTo>
                  <a:lnTo>
                    <a:pt x="0" y="147955"/>
                  </a:lnTo>
                  <a:lnTo>
                    <a:pt x="391922" y="147955"/>
                  </a:lnTo>
                  <a:lnTo>
                    <a:pt x="39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1"/>
          <p:cNvGrpSpPr>
            <a:grpSpLocks noChangeAspect="1"/>
          </p:cNvGrpSpPr>
          <p:nvPr/>
        </p:nvGrpSpPr>
        <p:grpSpPr>
          <a:xfrm>
            <a:off x="14947163" y="19006890"/>
            <a:ext cx="391916" cy="147999"/>
            <a:chOff x="0" y="0"/>
            <a:chExt cx="391909" cy="147993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391922" cy="147955"/>
            </a:xfrm>
            <a:custGeom>
              <a:avLst/>
              <a:gdLst/>
              <a:ahLst/>
              <a:cxnLst/>
              <a:rect l="l" t="t" r="r" b="b"/>
              <a:pathLst>
                <a:path w="391922" h="147955">
                  <a:moveTo>
                    <a:pt x="0" y="0"/>
                  </a:moveTo>
                  <a:lnTo>
                    <a:pt x="0" y="147955"/>
                  </a:lnTo>
                  <a:lnTo>
                    <a:pt x="391922" y="147955"/>
                  </a:lnTo>
                  <a:lnTo>
                    <a:pt x="391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5"/>
          <p:cNvGrpSpPr>
            <a:grpSpLocks noChangeAspect="1"/>
          </p:cNvGrpSpPr>
          <p:nvPr/>
        </p:nvGrpSpPr>
        <p:grpSpPr>
          <a:xfrm>
            <a:off x="126502" y="140818"/>
            <a:ext cx="6194793" cy="1273292"/>
            <a:chOff x="0" y="0"/>
            <a:chExt cx="6194793" cy="1273302"/>
          </a:xfrm>
        </p:grpSpPr>
        <p:sp>
          <p:nvSpPr>
            <p:cNvPr id="86" name="Freeform 86"/>
            <p:cNvSpPr/>
            <p:nvPr/>
          </p:nvSpPr>
          <p:spPr>
            <a:xfrm>
              <a:off x="63500" y="63500"/>
              <a:ext cx="6067806" cy="1146302"/>
            </a:xfrm>
            <a:custGeom>
              <a:avLst/>
              <a:gdLst/>
              <a:ahLst/>
              <a:cxnLst/>
              <a:rect l="l" t="t" r="r" b="b"/>
              <a:pathLst>
                <a:path w="6067806" h="1146302">
                  <a:moveTo>
                    <a:pt x="0" y="1146302"/>
                  </a:moveTo>
                  <a:lnTo>
                    <a:pt x="6067806" y="1146302"/>
                  </a:lnTo>
                  <a:lnTo>
                    <a:pt x="6067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87"/>
            <p:cNvSpPr/>
            <p:nvPr/>
          </p:nvSpPr>
          <p:spPr>
            <a:xfrm>
              <a:off x="63500" y="63500"/>
              <a:ext cx="6067806" cy="1146302"/>
            </a:xfrm>
            <a:custGeom>
              <a:avLst/>
              <a:gdLst/>
              <a:ahLst/>
              <a:cxnLst/>
              <a:rect l="l" t="t" r="r" b="b"/>
              <a:pathLst>
                <a:path w="6067806" h="1146302">
                  <a:moveTo>
                    <a:pt x="0" y="1146302"/>
                  </a:moveTo>
                  <a:lnTo>
                    <a:pt x="6067806" y="1146302"/>
                  </a:lnTo>
                  <a:lnTo>
                    <a:pt x="6067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8"/>
          <p:cNvGrpSpPr>
            <a:grpSpLocks noChangeAspect="1"/>
          </p:cNvGrpSpPr>
          <p:nvPr/>
        </p:nvGrpSpPr>
        <p:grpSpPr>
          <a:xfrm>
            <a:off x="166402" y="1501902"/>
            <a:ext cx="6369672" cy="1087793"/>
            <a:chOff x="0" y="0"/>
            <a:chExt cx="6369672" cy="1087793"/>
          </a:xfrm>
        </p:grpSpPr>
        <p:sp>
          <p:nvSpPr>
            <p:cNvPr id="89" name="Freeform 89"/>
            <p:cNvSpPr/>
            <p:nvPr/>
          </p:nvSpPr>
          <p:spPr>
            <a:xfrm>
              <a:off x="63500" y="63500"/>
              <a:ext cx="6242685" cy="960755"/>
            </a:xfrm>
            <a:custGeom>
              <a:avLst/>
              <a:gdLst/>
              <a:ahLst/>
              <a:cxnLst/>
              <a:rect l="l" t="t" r="r" b="b"/>
              <a:pathLst>
                <a:path w="6242685" h="960755">
                  <a:moveTo>
                    <a:pt x="0" y="960755"/>
                  </a:moveTo>
                  <a:lnTo>
                    <a:pt x="6242685" y="960755"/>
                  </a:lnTo>
                  <a:lnTo>
                    <a:pt x="6242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90"/>
            <p:cNvSpPr/>
            <p:nvPr/>
          </p:nvSpPr>
          <p:spPr>
            <a:xfrm>
              <a:off x="63500" y="63500"/>
              <a:ext cx="6242685" cy="960755"/>
            </a:xfrm>
            <a:custGeom>
              <a:avLst/>
              <a:gdLst/>
              <a:ahLst/>
              <a:cxnLst/>
              <a:rect l="l" t="t" r="r" b="b"/>
              <a:pathLst>
                <a:path w="6242685" h="960755">
                  <a:moveTo>
                    <a:pt x="0" y="960755"/>
                  </a:moveTo>
                  <a:lnTo>
                    <a:pt x="6242685" y="960755"/>
                  </a:lnTo>
                  <a:lnTo>
                    <a:pt x="6242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Freeform 92"/>
          <p:cNvSpPr/>
          <p:nvPr/>
        </p:nvSpPr>
        <p:spPr>
          <a:xfrm>
            <a:off x="188143" y="22773"/>
            <a:ext cx="6238875" cy="2574863"/>
          </a:xfrm>
          <a:custGeom>
            <a:avLst/>
            <a:gdLst/>
            <a:ahLst/>
            <a:cxnLst/>
            <a:rect l="l" t="t" r="r" b="b"/>
            <a:pathLst>
              <a:path w="6617718" h="2958358">
                <a:moveTo>
                  <a:pt x="0" y="0"/>
                </a:moveTo>
                <a:lnTo>
                  <a:pt x="6617718" y="0"/>
                </a:lnTo>
                <a:lnTo>
                  <a:pt x="6617718" y="2958357"/>
                </a:lnTo>
                <a:lnTo>
                  <a:pt x="0" y="2958357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t="-36169" b="-36169"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204454" y="12971774"/>
            <a:ext cx="9168517" cy="542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utilize multiple datasets to train and evaluate our multimodal sentiment analysis model: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03593" y="13505174"/>
            <a:ext cx="896534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 spc="15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1.</a:t>
            </a:r>
            <a:r>
              <a:rPr lang="en-US" sz="2000" b="1" spc="15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CMU-MOSEI</a:t>
            </a:r>
            <a:r>
              <a:rPr lang="en-US" sz="2000" spc="15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(Carnegie Mellon Multimodal Opinion Sentiment and Emotion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636213" y="13771874"/>
            <a:ext cx="1060914" cy="27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Intensity)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067962" y="14038574"/>
            <a:ext cx="8287607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Largest dataset for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sentence-level multimodal sentiment analysis.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Contains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over 12 hours of annotated videos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from 1000+ speakers across 250 topics. Provides 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text, visual, and audio modalities,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enabling robust sentiment recognition.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403593" y="15372074"/>
            <a:ext cx="658418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 spc="3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2.</a:t>
            </a:r>
            <a:r>
              <a:rPr lang="en-US" sz="2000" b="1" spc="3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Amazon &amp; IMDb Reviews</a:t>
            </a:r>
            <a:r>
              <a:rPr lang="en-US" sz="2000" spc="3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(For Text Sentiment Analysis)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067962" y="15638774"/>
            <a:ext cx="8287817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 spc="17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Large-scale textual datasets with labeled </a:t>
            </a:r>
            <a:r>
              <a:rPr lang="en-US" sz="2000" b="1" spc="17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positive, neutral, and negative sentiment. </a:t>
            </a:r>
            <a:r>
              <a:rPr lang="en-US" sz="2000" spc="17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Used to fine-tune </a:t>
            </a:r>
            <a:r>
              <a:rPr lang="en-US" sz="2000" b="1" spc="17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BERT and GPT-2</a:t>
            </a:r>
            <a:r>
              <a:rPr lang="en-US" sz="2000" spc="17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for sentiment classification.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403593" y="16438874"/>
            <a:ext cx="655396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 spc="3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3.</a:t>
            </a:r>
            <a:r>
              <a:rPr lang="en-US" sz="2000" b="1" spc="3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AffectNet / FER-2013 </a:t>
            </a:r>
            <a:r>
              <a:rPr lang="en-US" sz="2000" spc="3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(For Facial Emotion Recognition)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67962" y="16705574"/>
            <a:ext cx="8287569" cy="8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00" spc="9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Large datasets containing images labeled with </a:t>
            </a:r>
            <a:r>
              <a:rPr lang="en-US" sz="2000" b="1" spc="9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facial expressions</a:t>
            </a:r>
            <a:r>
              <a:rPr lang="en-US" sz="2000" spc="9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(happy, sad, angry, etc.). Helps train </a:t>
            </a:r>
            <a:r>
              <a:rPr lang="en-US" sz="2000" b="1" spc="9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DeepFace for emotion detection</a:t>
            </a:r>
            <a:r>
              <a:rPr lang="en-US" sz="2000" spc="9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in video sentiment analysis.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216760" y="18203123"/>
            <a:ext cx="9113415" cy="312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References</a:t>
            </a:r>
          </a:p>
          <a:p>
            <a:pPr algn="l">
              <a:lnSpc>
                <a:spcPts val="2249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[1]Das, Ringki, and Thoudam Doren Singh. "Multimodal sentiment analysis: a survey of methods, trends, and challenges." ACM Computing Surveys 55.13s (2023): 1-38. [2] Miah, Md Saef Ullah, et al. "A multimodal approach to cross-lingual sentiment analysis with ensemble of transformer and LLM." Scientific Reports 14.1 (2024): 9603. [3] Liu, Zhicheng, et al. "Ensemble pretrained models for multimodal sentiment analysis using textual and video data fusion." Companion Proceedings of the ACM Web Conference 2024. 2024. [4] Alam, Md Jahangir, et al. "Advancements in Multimodal Social Media Post Summarization: Integrating GPT-4 for Enhanced Understanding." 2024 IEEE 48th Annual Computers, Software, and Applications Conference (COMPSAC). IEEE, 2024.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11488102" y="16854488"/>
            <a:ext cx="302895" cy="302895"/>
            <a:chOff x="0" y="0"/>
            <a:chExt cx="403860" cy="403860"/>
          </a:xfrm>
        </p:grpSpPr>
        <p:sp>
          <p:nvSpPr>
            <p:cNvPr id="111" name="Freeform 111"/>
            <p:cNvSpPr/>
            <p:nvPr/>
          </p:nvSpPr>
          <p:spPr>
            <a:xfrm>
              <a:off x="49530" y="46990"/>
              <a:ext cx="298450" cy="307340"/>
            </a:xfrm>
            <a:custGeom>
              <a:avLst/>
              <a:gdLst/>
              <a:ahLst/>
              <a:cxnLst/>
              <a:rect l="l" t="t" r="r" b="b"/>
              <a:pathLst>
                <a:path w="298450" h="307340">
                  <a:moveTo>
                    <a:pt x="298450" y="107950"/>
                  </a:moveTo>
                  <a:cubicBezTo>
                    <a:pt x="298450" y="204470"/>
                    <a:pt x="287020" y="228600"/>
                    <a:pt x="273050" y="247650"/>
                  </a:cubicBezTo>
                  <a:cubicBezTo>
                    <a:pt x="257810" y="266700"/>
                    <a:pt x="237490" y="283210"/>
                    <a:pt x="215900" y="293370"/>
                  </a:cubicBezTo>
                  <a:cubicBezTo>
                    <a:pt x="194310" y="302260"/>
                    <a:pt x="167640" y="307340"/>
                    <a:pt x="143510" y="306070"/>
                  </a:cubicBezTo>
                  <a:cubicBezTo>
                    <a:pt x="120650" y="304800"/>
                    <a:pt x="93980" y="295910"/>
                    <a:pt x="73660" y="284480"/>
                  </a:cubicBezTo>
                  <a:cubicBezTo>
                    <a:pt x="53340" y="271780"/>
                    <a:pt x="34290" y="252730"/>
                    <a:pt x="22860" y="232410"/>
                  </a:cubicBezTo>
                  <a:cubicBezTo>
                    <a:pt x="10160" y="212090"/>
                    <a:pt x="2540" y="186690"/>
                    <a:pt x="1270" y="162560"/>
                  </a:cubicBezTo>
                  <a:cubicBezTo>
                    <a:pt x="0" y="139700"/>
                    <a:pt x="3810" y="113030"/>
                    <a:pt x="13970" y="91440"/>
                  </a:cubicBezTo>
                  <a:cubicBezTo>
                    <a:pt x="24130" y="69850"/>
                    <a:pt x="40640" y="48260"/>
                    <a:pt x="58420" y="34290"/>
                  </a:cubicBezTo>
                  <a:cubicBezTo>
                    <a:pt x="77470" y="19050"/>
                    <a:pt x="102870" y="7620"/>
                    <a:pt x="125730" y="3810"/>
                  </a:cubicBezTo>
                  <a:cubicBezTo>
                    <a:pt x="148590" y="0"/>
                    <a:pt x="175260" y="1270"/>
                    <a:pt x="198120" y="8890"/>
                  </a:cubicBezTo>
                  <a:cubicBezTo>
                    <a:pt x="220980" y="15240"/>
                    <a:pt x="260350" y="45720"/>
                    <a:pt x="260350" y="457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3204507" y="16174402"/>
            <a:ext cx="8462010" cy="853440"/>
            <a:chOff x="0" y="0"/>
            <a:chExt cx="11282680" cy="1137920"/>
          </a:xfrm>
        </p:grpSpPr>
        <p:sp>
          <p:nvSpPr>
            <p:cNvPr id="127" name="Freeform 127"/>
            <p:cNvSpPr/>
            <p:nvPr/>
          </p:nvSpPr>
          <p:spPr>
            <a:xfrm>
              <a:off x="48260" y="26670"/>
              <a:ext cx="11184890" cy="1076960"/>
            </a:xfrm>
            <a:custGeom>
              <a:avLst/>
              <a:gdLst/>
              <a:ahLst/>
              <a:cxnLst/>
              <a:rect l="l" t="t" r="r" b="b"/>
              <a:pathLst>
                <a:path w="11184890" h="1076960">
                  <a:moveTo>
                    <a:pt x="5392420" y="728980"/>
                  </a:moveTo>
                  <a:cubicBezTo>
                    <a:pt x="6670040" y="514350"/>
                    <a:pt x="7038340" y="481330"/>
                    <a:pt x="7346950" y="455930"/>
                  </a:cubicBezTo>
                  <a:cubicBezTo>
                    <a:pt x="7609840" y="434340"/>
                    <a:pt x="7781290" y="426720"/>
                    <a:pt x="8074660" y="412750"/>
                  </a:cubicBezTo>
                  <a:cubicBezTo>
                    <a:pt x="8526780" y="389890"/>
                    <a:pt x="9262110" y="374650"/>
                    <a:pt x="9794240" y="346710"/>
                  </a:cubicBezTo>
                  <a:cubicBezTo>
                    <a:pt x="10255250" y="322580"/>
                    <a:pt x="10919460" y="219710"/>
                    <a:pt x="11083290" y="261620"/>
                  </a:cubicBezTo>
                  <a:cubicBezTo>
                    <a:pt x="11126470" y="271780"/>
                    <a:pt x="11141710" y="289560"/>
                    <a:pt x="11158220" y="308610"/>
                  </a:cubicBezTo>
                  <a:cubicBezTo>
                    <a:pt x="11172190" y="323850"/>
                    <a:pt x="11179810" y="342900"/>
                    <a:pt x="11182350" y="363220"/>
                  </a:cubicBezTo>
                  <a:cubicBezTo>
                    <a:pt x="11184890" y="388620"/>
                    <a:pt x="11178540" y="426720"/>
                    <a:pt x="11164570" y="449580"/>
                  </a:cubicBezTo>
                  <a:cubicBezTo>
                    <a:pt x="11149329" y="472440"/>
                    <a:pt x="11129010" y="487680"/>
                    <a:pt x="11093450" y="502920"/>
                  </a:cubicBezTo>
                  <a:cubicBezTo>
                    <a:pt x="11023600" y="532130"/>
                    <a:pt x="10880090" y="539750"/>
                    <a:pt x="10740390" y="552450"/>
                  </a:cubicBezTo>
                  <a:cubicBezTo>
                    <a:pt x="10539730" y="568960"/>
                    <a:pt x="10237470" y="571500"/>
                    <a:pt x="10005060" y="574040"/>
                  </a:cubicBezTo>
                  <a:cubicBezTo>
                    <a:pt x="9796779" y="575310"/>
                    <a:pt x="9624060" y="571500"/>
                    <a:pt x="9413240" y="563880"/>
                  </a:cubicBezTo>
                  <a:cubicBezTo>
                    <a:pt x="9171940" y="556260"/>
                    <a:pt x="8896350" y="539750"/>
                    <a:pt x="8634730" y="524510"/>
                  </a:cubicBezTo>
                  <a:cubicBezTo>
                    <a:pt x="8369300" y="509270"/>
                    <a:pt x="8102600" y="494030"/>
                    <a:pt x="7830820" y="472440"/>
                  </a:cubicBezTo>
                  <a:cubicBezTo>
                    <a:pt x="7551420" y="452120"/>
                    <a:pt x="7264400" y="412750"/>
                    <a:pt x="6979920" y="397510"/>
                  </a:cubicBezTo>
                  <a:cubicBezTo>
                    <a:pt x="6694170" y="383540"/>
                    <a:pt x="6389370" y="383540"/>
                    <a:pt x="6118860" y="383540"/>
                  </a:cubicBezTo>
                  <a:cubicBezTo>
                    <a:pt x="5878830" y="383540"/>
                    <a:pt x="5632450" y="388620"/>
                    <a:pt x="5439410" y="394970"/>
                  </a:cubicBezTo>
                  <a:cubicBezTo>
                    <a:pt x="5295900" y="401320"/>
                    <a:pt x="5182870" y="408940"/>
                    <a:pt x="5064760" y="417830"/>
                  </a:cubicBezTo>
                  <a:cubicBezTo>
                    <a:pt x="4960620" y="425450"/>
                    <a:pt x="4869180" y="431800"/>
                    <a:pt x="4767580" y="444500"/>
                  </a:cubicBezTo>
                  <a:cubicBezTo>
                    <a:pt x="4659630" y="458470"/>
                    <a:pt x="4505960" y="511810"/>
                    <a:pt x="4434840" y="500380"/>
                  </a:cubicBezTo>
                  <a:cubicBezTo>
                    <a:pt x="4398010" y="494030"/>
                    <a:pt x="4375150" y="476250"/>
                    <a:pt x="4357370" y="458470"/>
                  </a:cubicBezTo>
                  <a:cubicBezTo>
                    <a:pt x="4342130" y="444500"/>
                    <a:pt x="4333240" y="426720"/>
                    <a:pt x="4329430" y="406400"/>
                  </a:cubicBezTo>
                  <a:cubicBezTo>
                    <a:pt x="4324350" y="381000"/>
                    <a:pt x="4329430" y="341630"/>
                    <a:pt x="4339590" y="318770"/>
                  </a:cubicBezTo>
                  <a:cubicBezTo>
                    <a:pt x="4348480" y="299720"/>
                    <a:pt x="4363720" y="285750"/>
                    <a:pt x="4378960" y="274320"/>
                  </a:cubicBezTo>
                  <a:cubicBezTo>
                    <a:pt x="4395470" y="262890"/>
                    <a:pt x="4406900" y="257810"/>
                    <a:pt x="4434840" y="252730"/>
                  </a:cubicBezTo>
                  <a:cubicBezTo>
                    <a:pt x="4508500" y="241300"/>
                    <a:pt x="4687570" y="271780"/>
                    <a:pt x="4855210" y="275590"/>
                  </a:cubicBezTo>
                  <a:cubicBezTo>
                    <a:pt x="5101590" y="280670"/>
                    <a:pt x="5480050" y="273050"/>
                    <a:pt x="5770880" y="267970"/>
                  </a:cubicBezTo>
                  <a:cubicBezTo>
                    <a:pt x="6035040" y="262890"/>
                    <a:pt x="6216650" y="252730"/>
                    <a:pt x="6527800" y="247650"/>
                  </a:cubicBezTo>
                  <a:cubicBezTo>
                    <a:pt x="7029450" y="240030"/>
                    <a:pt x="7889240" y="245110"/>
                    <a:pt x="8489950" y="236220"/>
                  </a:cubicBezTo>
                  <a:cubicBezTo>
                    <a:pt x="9000490" y="228600"/>
                    <a:pt x="9724390" y="173990"/>
                    <a:pt x="9904729" y="203200"/>
                  </a:cubicBezTo>
                  <a:cubicBezTo>
                    <a:pt x="9947910" y="210820"/>
                    <a:pt x="9963150" y="214630"/>
                    <a:pt x="9983470" y="231140"/>
                  </a:cubicBezTo>
                  <a:cubicBezTo>
                    <a:pt x="10003790" y="248920"/>
                    <a:pt x="10019029" y="281940"/>
                    <a:pt x="10024110" y="306070"/>
                  </a:cubicBezTo>
                  <a:cubicBezTo>
                    <a:pt x="10027920" y="325120"/>
                    <a:pt x="10024110" y="345440"/>
                    <a:pt x="10017760" y="361950"/>
                  </a:cubicBezTo>
                  <a:cubicBezTo>
                    <a:pt x="10011410" y="379730"/>
                    <a:pt x="10002520" y="397510"/>
                    <a:pt x="9987279" y="410210"/>
                  </a:cubicBezTo>
                  <a:cubicBezTo>
                    <a:pt x="9968229" y="425450"/>
                    <a:pt x="9940290" y="436880"/>
                    <a:pt x="9908540" y="440690"/>
                  </a:cubicBezTo>
                  <a:cubicBezTo>
                    <a:pt x="9864090" y="447040"/>
                    <a:pt x="9831070" y="427990"/>
                    <a:pt x="9744710" y="422910"/>
                  </a:cubicBezTo>
                  <a:cubicBezTo>
                    <a:pt x="9427210" y="400050"/>
                    <a:pt x="8229600" y="389890"/>
                    <a:pt x="7515860" y="364490"/>
                  </a:cubicBezTo>
                  <a:cubicBezTo>
                    <a:pt x="6852920" y="340360"/>
                    <a:pt x="6224270" y="298450"/>
                    <a:pt x="5601970" y="279400"/>
                  </a:cubicBezTo>
                  <a:cubicBezTo>
                    <a:pt x="5010150" y="261620"/>
                    <a:pt x="4330700" y="229870"/>
                    <a:pt x="3869690" y="254000"/>
                  </a:cubicBezTo>
                  <a:cubicBezTo>
                    <a:pt x="3562350" y="269240"/>
                    <a:pt x="3351530" y="304800"/>
                    <a:pt x="3105150" y="342900"/>
                  </a:cubicBezTo>
                  <a:cubicBezTo>
                    <a:pt x="2870200" y="379730"/>
                    <a:pt x="2639060" y="429260"/>
                    <a:pt x="2423160" y="476250"/>
                  </a:cubicBezTo>
                  <a:cubicBezTo>
                    <a:pt x="2225040" y="519430"/>
                    <a:pt x="2029460" y="584200"/>
                    <a:pt x="1859280" y="612140"/>
                  </a:cubicBezTo>
                  <a:cubicBezTo>
                    <a:pt x="1723390" y="635000"/>
                    <a:pt x="1587500" y="651510"/>
                    <a:pt x="1485900" y="646430"/>
                  </a:cubicBezTo>
                  <a:cubicBezTo>
                    <a:pt x="1412240" y="643890"/>
                    <a:pt x="1343660" y="632460"/>
                    <a:pt x="1300480" y="613410"/>
                  </a:cubicBezTo>
                  <a:cubicBezTo>
                    <a:pt x="1275080" y="601980"/>
                    <a:pt x="1258570" y="589280"/>
                    <a:pt x="1244600" y="568960"/>
                  </a:cubicBezTo>
                  <a:cubicBezTo>
                    <a:pt x="1228090" y="543560"/>
                    <a:pt x="1211580" y="500380"/>
                    <a:pt x="1212850" y="467360"/>
                  </a:cubicBezTo>
                  <a:cubicBezTo>
                    <a:pt x="1215390" y="434340"/>
                    <a:pt x="1236980" y="393700"/>
                    <a:pt x="1257300" y="370840"/>
                  </a:cubicBezTo>
                  <a:cubicBezTo>
                    <a:pt x="1273810" y="353060"/>
                    <a:pt x="1294130" y="340360"/>
                    <a:pt x="1318260" y="334010"/>
                  </a:cubicBezTo>
                  <a:cubicBezTo>
                    <a:pt x="1347470" y="327660"/>
                    <a:pt x="1375410" y="345440"/>
                    <a:pt x="1423670" y="341630"/>
                  </a:cubicBezTo>
                  <a:cubicBezTo>
                    <a:pt x="1536700" y="331470"/>
                    <a:pt x="1780540" y="229870"/>
                    <a:pt x="1972310" y="203200"/>
                  </a:cubicBezTo>
                  <a:cubicBezTo>
                    <a:pt x="2179320" y="172720"/>
                    <a:pt x="2402840" y="177800"/>
                    <a:pt x="2626360" y="177800"/>
                  </a:cubicBezTo>
                  <a:cubicBezTo>
                    <a:pt x="2860040" y="177800"/>
                    <a:pt x="3079750" y="185420"/>
                    <a:pt x="3345180" y="205740"/>
                  </a:cubicBezTo>
                  <a:cubicBezTo>
                    <a:pt x="3674110" y="231140"/>
                    <a:pt x="4142740" y="290830"/>
                    <a:pt x="4450080" y="336550"/>
                  </a:cubicBezTo>
                  <a:cubicBezTo>
                    <a:pt x="4672330" y="368300"/>
                    <a:pt x="4838700" y="401320"/>
                    <a:pt x="5021580" y="435610"/>
                  </a:cubicBezTo>
                  <a:cubicBezTo>
                    <a:pt x="5190490" y="466090"/>
                    <a:pt x="5359400" y="495300"/>
                    <a:pt x="5509260" y="530860"/>
                  </a:cubicBezTo>
                  <a:cubicBezTo>
                    <a:pt x="5636260" y="560070"/>
                    <a:pt x="5760720" y="594360"/>
                    <a:pt x="5862320" y="626110"/>
                  </a:cubicBezTo>
                  <a:cubicBezTo>
                    <a:pt x="5943600" y="650240"/>
                    <a:pt x="6015990" y="670560"/>
                    <a:pt x="6075680" y="699770"/>
                  </a:cubicBezTo>
                  <a:cubicBezTo>
                    <a:pt x="6121400" y="723900"/>
                    <a:pt x="6168390" y="751840"/>
                    <a:pt x="6192520" y="778510"/>
                  </a:cubicBezTo>
                  <a:cubicBezTo>
                    <a:pt x="6207760" y="796290"/>
                    <a:pt x="6216650" y="810260"/>
                    <a:pt x="6220460" y="831850"/>
                  </a:cubicBezTo>
                  <a:cubicBezTo>
                    <a:pt x="6225540" y="855980"/>
                    <a:pt x="6223000" y="894080"/>
                    <a:pt x="6210300" y="919480"/>
                  </a:cubicBezTo>
                  <a:cubicBezTo>
                    <a:pt x="6197600" y="943610"/>
                    <a:pt x="6177280" y="965200"/>
                    <a:pt x="6144260" y="977900"/>
                  </a:cubicBezTo>
                  <a:cubicBezTo>
                    <a:pt x="6085840" y="1002030"/>
                    <a:pt x="5986780" y="991870"/>
                    <a:pt x="5867400" y="988060"/>
                  </a:cubicBezTo>
                  <a:cubicBezTo>
                    <a:pt x="5645150" y="981710"/>
                    <a:pt x="5252720" y="932180"/>
                    <a:pt x="4921250" y="892810"/>
                  </a:cubicBezTo>
                  <a:cubicBezTo>
                    <a:pt x="4549140" y="849630"/>
                    <a:pt x="4058920" y="768350"/>
                    <a:pt x="3743960" y="732790"/>
                  </a:cubicBezTo>
                  <a:cubicBezTo>
                    <a:pt x="3533140" y="708660"/>
                    <a:pt x="3384550" y="695960"/>
                    <a:pt x="3213100" y="683260"/>
                  </a:cubicBezTo>
                  <a:cubicBezTo>
                    <a:pt x="3053080" y="673100"/>
                    <a:pt x="2914650" y="662940"/>
                    <a:pt x="2747010" y="662940"/>
                  </a:cubicBezTo>
                  <a:cubicBezTo>
                    <a:pt x="2552700" y="662940"/>
                    <a:pt x="2325370" y="674370"/>
                    <a:pt x="2113280" y="692150"/>
                  </a:cubicBezTo>
                  <a:cubicBezTo>
                    <a:pt x="1901190" y="711200"/>
                    <a:pt x="1624330" y="749300"/>
                    <a:pt x="1475740" y="772160"/>
                  </a:cubicBezTo>
                  <a:cubicBezTo>
                    <a:pt x="1394460" y="786130"/>
                    <a:pt x="1375410" y="798830"/>
                    <a:pt x="1287780" y="808990"/>
                  </a:cubicBezTo>
                  <a:cubicBezTo>
                    <a:pt x="1084580" y="833120"/>
                    <a:pt x="438150" y="828040"/>
                    <a:pt x="274320" y="852170"/>
                  </a:cubicBezTo>
                  <a:cubicBezTo>
                    <a:pt x="219710" y="861060"/>
                    <a:pt x="200660" y="877570"/>
                    <a:pt x="168910" y="880110"/>
                  </a:cubicBezTo>
                  <a:cubicBezTo>
                    <a:pt x="143510" y="882650"/>
                    <a:pt x="121920" y="882650"/>
                    <a:pt x="100330" y="875030"/>
                  </a:cubicBezTo>
                  <a:cubicBezTo>
                    <a:pt x="80010" y="868680"/>
                    <a:pt x="58420" y="857250"/>
                    <a:pt x="43180" y="839470"/>
                  </a:cubicBezTo>
                  <a:cubicBezTo>
                    <a:pt x="24130" y="817880"/>
                    <a:pt x="6350" y="775970"/>
                    <a:pt x="2540" y="746760"/>
                  </a:cubicBezTo>
                  <a:cubicBezTo>
                    <a:pt x="0" y="723900"/>
                    <a:pt x="5080" y="701040"/>
                    <a:pt x="16510" y="680720"/>
                  </a:cubicBezTo>
                  <a:cubicBezTo>
                    <a:pt x="29210" y="655320"/>
                    <a:pt x="49530" y="624840"/>
                    <a:pt x="87630" y="609600"/>
                  </a:cubicBezTo>
                  <a:cubicBezTo>
                    <a:pt x="162560" y="581660"/>
                    <a:pt x="308610" y="622300"/>
                    <a:pt x="471170" y="626110"/>
                  </a:cubicBezTo>
                  <a:cubicBezTo>
                    <a:pt x="754380" y="631190"/>
                    <a:pt x="1333500" y="617220"/>
                    <a:pt x="1640840" y="622300"/>
                  </a:cubicBezTo>
                  <a:cubicBezTo>
                    <a:pt x="1841500" y="626110"/>
                    <a:pt x="1960880" y="635000"/>
                    <a:pt x="2136140" y="641350"/>
                  </a:cubicBezTo>
                  <a:cubicBezTo>
                    <a:pt x="2338070" y="650240"/>
                    <a:pt x="2524760" y="652780"/>
                    <a:pt x="2782570" y="668020"/>
                  </a:cubicBezTo>
                  <a:cubicBezTo>
                    <a:pt x="3167380" y="692150"/>
                    <a:pt x="3882390" y="768350"/>
                    <a:pt x="4215130" y="787400"/>
                  </a:cubicBezTo>
                  <a:cubicBezTo>
                    <a:pt x="4392930" y="797560"/>
                    <a:pt x="4495800" y="801370"/>
                    <a:pt x="4624070" y="800100"/>
                  </a:cubicBezTo>
                  <a:cubicBezTo>
                    <a:pt x="4738370" y="797560"/>
                    <a:pt x="4878070" y="760730"/>
                    <a:pt x="4946650" y="779780"/>
                  </a:cubicBezTo>
                  <a:cubicBezTo>
                    <a:pt x="4984750" y="791210"/>
                    <a:pt x="5008880" y="810260"/>
                    <a:pt x="5025390" y="835660"/>
                  </a:cubicBezTo>
                  <a:cubicBezTo>
                    <a:pt x="5041900" y="859790"/>
                    <a:pt x="5052060" y="899160"/>
                    <a:pt x="5048250" y="928370"/>
                  </a:cubicBezTo>
                  <a:cubicBezTo>
                    <a:pt x="5044440" y="957580"/>
                    <a:pt x="5025390" y="993140"/>
                    <a:pt x="5002530" y="1013460"/>
                  </a:cubicBezTo>
                  <a:cubicBezTo>
                    <a:pt x="4979670" y="1032510"/>
                    <a:pt x="4945380" y="1041400"/>
                    <a:pt x="4912360" y="1046480"/>
                  </a:cubicBezTo>
                  <a:cubicBezTo>
                    <a:pt x="4875530" y="1050290"/>
                    <a:pt x="4827270" y="1045210"/>
                    <a:pt x="4792980" y="1035050"/>
                  </a:cubicBezTo>
                  <a:cubicBezTo>
                    <a:pt x="4762500" y="1026160"/>
                    <a:pt x="4732020" y="1012190"/>
                    <a:pt x="4712970" y="996950"/>
                  </a:cubicBezTo>
                  <a:cubicBezTo>
                    <a:pt x="4700270" y="986790"/>
                    <a:pt x="4692650" y="976630"/>
                    <a:pt x="4686300" y="961390"/>
                  </a:cubicBezTo>
                  <a:cubicBezTo>
                    <a:pt x="4677410" y="939800"/>
                    <a:pt x="4668520" y="901700"/>
                    <a:pt x="4673600" y="873760"/>
                  </a:cubicBezTo>
                  <a:cubicBezTo>
                    <a:pt x="4678680" y="847090"/>
                    <a:pt x="4700270" y="814070"/>
                    <a:pt x="4715510" y="796290"/>
                  </a:cubicBezTo>
                  <a:cubicBezTo>
                    <a:pt x="4726940" y="784860"/>
                    <a:pt x="4739640" y="778510"/>
                    <a:pt x="4753610" y="772160"/>
                  </a:cubicBezTo>
                  <a:cubicBezTo>
                    <a:pt x="4766310" y="765810"/>
                    <a:pt x="4779010" y="760730"/>
                    <a:pt x="4796790" y="760730"/>
                  </a:cubicBezTo>
                  <a:cubicBezTo>
                    <a:pt x="4819650" y="760730"/>
                    <a:pt x="4857750" y="765810"/>
                    <a:pt x="4881880" y="781050"/>
                  </a:cubicBezTo>
                  <a:cubicBezTo>
                    <a:pt x="4906010" y="796290"/>
                    <a:pt x="4927600" y="828040"/>
                    <a:pt x="4937760" y="848360"/>
                  </a:cubicBezTo>
                  <a:cubicBezTo>
                    <a:pt x="4945380" y="863600"/>
                    <a:pt x="4947920" y="876300"/>
                    <a:pt x="4946650" y="892810"/>
                  </a:cubicBezTo>
                  <a:cubicBezTo>
                    <a:pt x="4946650" y="915670"/>
                    <a:pt x="4937760" y="953770"/>
                    <a:pt x="4922520" y="976630"/>
                  </a:cubicBezTo>
                  <a:cubicBezTo>
                    <a:pt x="4906010" y="999490"/>
                    <a:pt x="4878070" y="1021080"/>
                    <a:pt x="4851400" y="1029970"/>
                  </a:cubicBezTo>
                  <a:cubicBezTo>
                    <a:pt x="4824730" y="1037590"/>
                    <a:pt x="4789170" y="1037590"/>
                    <a:pt x="4763770" y="1028700"/>
                  </a:cubicBezTo>
                  <a:cubicBezTo>
                    <a:pt x="4737100" y="1018540"/>
                    <a:pt x="4709160" y="996950"/>
                    <a:pt x="4693920" y="974090"/>
                  </a:cubicBezTo>
                  <a:cubicBezTo>
                    <a:pt x="4678680" y="951230"/>
                    <a:pt x="4672330" y="911860"/>
                    <a:pt x="4672330" y="889000"/>
                  </a:cubicBezTo>
                  <a:cubicBezTo>
                    <a:pt x="4671060" y="872490"/>
                    <a:pt x="4676140" y="858520"/>
                    <a:pt x="4682490" y="845820"/>
                  </a:cubicBezTo>
                  <a:cubicBezTo>
                    <a:pt x="4687570" y="831850"/>
                    <a:pt x="4693920" y="819150"/>
                    <a:pt x="4705350" y="807720"/>
                  </a:cubicBezTo>
                  <a:cubicBezTo>
                    <a:pt x="4721860" y="791210"/>
                    <a:pt x="4749800" y="769620"/>
                    <a:pt x="4781550" y="763270"/>
                  </a:cubicBezTo>
                  <a:cubicBezTo>
                    <a:pt x="4824730" y="753110"/>
                    <a:pt x="4903470" y="763270"/>
                    <a:pt x="4946650" y="779780"/>
                  </a:cubicBezTo>
                  <a:cubicBezTo>
                    <a:pt x="4979670" y="792480"/>
                    <a:pt x="5008880" y="812800"/>
                    <a:pt x="5025390" y="835660"/>
                  </a:cubicBezTo>
                  <a:cubicBezTo>
                    <a:pt x="5039360" y="853440"/>
                    <a:pt x="5045710" y="875030"/>
                    <a:pt x="5048250" y="895350"/>
                  </a:cubicBezTo>
                  <a:cubicBezTo>
                    <a:pt x="5050790" y="916940"/>
                    <a:pt x="5049520" y="939800"/>
                    <a:pt x="5039360" y="960120"/>
                  </a:cubicBezTo>
                  <a:cubicBezTo>
                    <a:pt x="5027930" y="985520"/>
                    <a:pt x="5005070" y="1014730"/>
                    <a:pt x="4975860" y="1031240"/>
                  </a:cubicBezTo>
                  <a:cubicBezTo>
                    <a:pt x="4940300" y="1051560"/>
                    <a:pt x="4908550" y="1054100"/>
                    <a:pt x="4833620" y="1059180"/>
                  </a:cubicBezTo>
                  <a:cubicBezTo>
                    <a:pt x="4547870" y="1076960"/>
                    <a:pt x="3359150" y="939800"/>
                    <a:pt x="2773680" y="909320"/>
                  </a:cubicBezTo>
                  <a:cubicBezTo>
                    <a:pt x="2340610" y="886460"/>
                    <a:pt x="2024380" y="877570"/>
                    <a:pt x="1643380" y="875030"/>
                  </a:cubicBezTo>
                  <a:cubicBezTo>
                    <a:pt x="1250950" y="872490"/>
                    <a:pt x="701040" y="910590"/>
                    <a:pt x="452120" y="899160"/>
                  </a:cubicBezTo>
                  <a:cubicBezTo>
                    <a:pt x="337820" y="894080"/>
                    <a:pt x="266700" y="872490"/>
                    <a:pt x="201930" y="871220"/>
                  </a:cubicBezTo>
                  <a:cubicBezTo>
                    <a:pt x="160020" y="869950"/>
                    <a:pt x="130810" y="885190"/>
                    <a:pt x="100330" y="875030"/>
                  </a:cubicBezTo>
                  <a:cubicBezTo>
                    <a:pt x="71120" y="866140"/>
                    <a:pt x="38100" y="836930"/>
                    <a:pt x="22860" y="812800"/>
                  </a:cubicBezTo>
                  <a:cubicBezTo>
                    <a:pt x="8890" y="792480"/>
                    <a:pt x="3810" y="769620"/>
                    <a:pt x="2540" y="746760"/>
                  </a:cubicBezTo>
                  <a:cubicBezTo>
                    <a:pt x="1270" y="725170"/>
                    <a:pt x="5080" y="701040"/>
                    <a:pt x="16510" y="680720"/>
                  </a:cubicBezTo>
                  <a:cubicBezTo>
                    <a:pt x="29210" y="655320"/>
                    <a:pt x="54610" y="627380"/>
                    <a:pt x="87630" y="609600"/>
                  </a:cubicBezTo>
                  <a:cubicBezTo>
                    <a:pt x="133350" y="586740"/>
                    <a:pt x="194310" y="584200"/>
                    <a:pt x="273050" y="577850"/>
                  </a:cubicBezTo>
                  <a:cubicBezTo>
                    <a:pt x="407670" y="567690"/>
                    <a:pt x="652780" y="586740"/>
                    <a:pt x="824230" y="585470"/>
                  </a:cubicBezTo>
                  <a:cubicBezTo>
                    <a:pt x="975360" y="584200"/>
                    <a:pt x="1082040" y="585470"/>
                    <a:pt x="1247140" y="572770"/>
                  </a:cubicBezTo>
                  <a:cubicBezTo>
                    <a:pt x="1482090" y="553720"/>
                    <a:pt x="1832610" y="486410"/>
                    <a:pt x="2099310" y="463550"/>
                  </a:cubicBezTo>
                  <a:cubicBezTo>
                    <a:pt x="2331720" y="443230"/>
                    <a:pt x="2555240" y="433070"/>
                    <a:pt x="2757170" y="431800"/>
                  </a:cubicBezTo>
                  <a:cubicBezTo>
                    <a:pt x="2928620" y="431800"/>
                    <a:pt x="3070860" y="441960"/>
                    <a:pt x="3234690" y="452120"/>
                  </a:cubicBezTo>
                  <a:cubicBezTo>
                    <a:pt x="3408680" y="463550"/>
                    <a:pt x="3558540" y="476250"/>
                    <a:pt x="3771900" y="500380"/>
                  </a:cubicBezTo>
                  <a:cubicBezTo>
                    <a:pt x="4086860" y="535940"/>
                    <a:pt x="4575810" y="614680"/>
                    <a:pt x="4942840" y="656590"/>
                  </a:cubicBezTo>
                  <a:cubicBezTo>
                    <a:pt x="5267960" y="693420"/>
                    <a:pt x="5645150" y="730250"/>
                    <a:pt x="5863590" y="741680"/>
                  </a:cubicBezTo>
                  <a:cubicBezTo>
                    <a:pt x="5984240" y="748030"/>
                    <a:pt x="6084570" y="722630"/>
                    <a:pt x="6142990" y="745490"/>
                  </a:cubicBezTo>
                  <a:cubicBezTo>
                    <a:pt x="6176010" y="758190"/>
                    <a:pt x="6196330" y="781050"/>
                    <a:pt x="6209030" y="802640"/>
                  </a:cubicBezTo>
                  <a:cubicBezTo>
                    <a:pt x="6220460" y="820420"/>
                    <a:pt x="6225540" y="840740"/>
                    <a:pt x="6224270" y="861060"/>
                  </a:cubicBezTo>
                  <a:cubicBezTo>
                    <a:pt x="6223000" y="886460"/>
                    <a:pt x="6209030" y="923290"/>
                    <a:pt x="6193790" y="943610"/>
                  </a:cubicBezTo>
                  <a:cubicBezTo>
                    <a:pt x="6181090" y="960120"/>
                    <a:pt x="6164580" y="971550"/>
                    <a:pt x="6144260" y="977900"/>
                  </a:cubicBezTo>
                  <a:cubicBezTo>
                    <a:pt x="6120130" y="985520"/>
                    <a:pt x="6082030" y="988060"/>
                    <a:pt x="6056630" y="979170"/>
                  </a:cubicBezTo>
                  <a:cubicBezTo>
                    <a:pt x="6029960" y="970280"/>
                    <a:pt x="6018530" y="942340"/>
                    <a:pt x="5989320" y="925830"/>
                  </a:cubicBezTo>
                  <a:cubicBezTo>
                    <a:pt x="5943600" y="899160"/>
                    <a:pt x="5875020" y="875030"/>
                    <a:pt x="5802630" y="852170"/>
                  </a:cubicBezTo>
                  <a:cubicBezTo>
                    <a:pt x="5707380" y="820420"/>
                    <a:pt x="5586730" y="789940"/>
                    <a:pt x="5463540" y="762000"/>
                  </a:cubicBezTo>
                  <a:cubicBezTo>
                    <a:pt x="5317490" y="728980"/>
                    <a:pt x="5148580" y="701040"/>
                    <a:pt x="4980940" y="670560"/>
                  </a:cubicBezTo>
                  <a:cubicBezTo>
                    <a:pt x="4803140" y="638810"/>
                    <a:pt x="4641850" y="607060"/>
                    <a:pt x="4424680" y="577850"/>
                  </a:cubicBezTo>
                  <a:cubicBezTo>
                    <a:pt x="4123690" y="535940"/>
                    <a:pt x="3660140" y="482600"/>
                    <a:pt x="3337560" y="461010"/>
                  </a:cubicBezTo>
                  <a:cubicBezTo>
                    <a:pt x="3078480" y="444500"/>
                    <a:pt x="2865120" y="440690"/>
                    <a:pt x="2637790" y="444500"/>
                  </a:cubicBezTo>
                  <a:cubicBezTo>
                    <a:pt x="2424430" y="448310"/>
                    <a:pt x="2228850" y="454660"/>
                    <a:pt x="2014220" y="480060"/>
                  </a:cubicBezTo>
                  <a:cubicBezTo>
                    <a:pt x="1784350" y="508000"/>
                    <a:pt x="1413510" y="648970"/>
                    <a:pt x="1300480" y="613410"/>
                  </a:cubicBezTo>
                  <a:cubicBezTo>
                    <a:pt x="1257300" y="599440"/>
                    <a:pt x="1239520" y="567690"/>
                    <a:pt x="1225550" y="538480"/>
                  </a:cubicBezTo>
                  <a:cubicBezTo>
                    <a:pt x="1212850" y="508000"/>
                    <a:pt x="1210310" y="463550"/>
                    <a:pt x="1220470" y="433070"/>
                  </a:cubicBezTo>
                  <a:cubicBezTo>
                    <a:pt x="1229360" y="401320"/>
                    <a:pt x="1259840" y="367030"/>
                    <a:pt x="1285240" y="349250"/>
                  </a:cubicBezTo>
                  <a:cubicBezTo>
                    <a:pt x="1305560" y="335280"/>
                    <a:pt x="1327150" y="328930"/>
                    <a:pt x="1353820" y="327660"/>
                  </a:cubicBezTo>
                  <a:cubicBezTo>
                    <a:pt x="1389380" y="326390"/>
                    <a:pt x="1428750" y="350520"/>
                    <a:pt x="1480820" y="355600"/>
                  </a:cubicBezTo>
                  <a:cubicBezTo>
                    <a:pt x="1562100" y="363220"/>
                    <a:pt x="1656080" y="361950"/>
                    <a:pt x="1795780" y="346710"/>
                  </a:cubicBezTo>
                  <a:cubicBezTo>
                    <a:pt x="2080260" y="317500"/>
                    <a:pt x="2702560" y="171450"/>
                    <a:pt x="3079750" y="115570"/>
                  </a:cubicBezTo>
                  <a:cubicBezTo>
                    <a:pt x="3374390" y="72390"/>
                    <a:pt x="3556000" y="40640"/>
                    <a:pt x="3870960" y="24130"/>
                  </a:cubicBezTo>
                  <a:cubicBezTo>
                    <a:pt x="4338320" y="0"/>
                    <a:pt x="5017770" y="31750"/>
                    <a:pt x="5612130" y="48260"/>
                  </a:cubicBezTo>
                  <a:cubicBezTo>
                    <a:pt x="6233160" y="66040"/>
                    <a:pt x="6850380" y="106680"/>
                    <a:pt x="7522210" y="130810"/>
                  </a:cubicBezTo>
                  <a:cubicBezTo>
                    <a:pt x="8272779" y="158750"/>
                    <a:pt x="9693910" y="176530"/>
                    <a:pt x="9904730" y="203200"/>
                  </a:cubicBezTo>
                  <a:cubicBezTo>
                    <a:pt x="9936480" y="207010"/>
                    <a:pt x="9942830" y="205740"/>
                    <a:pt x="9959340" y="215900"/>
                  </a:cubicBezTo>
                  <a:cubicBezTo>
                    <a:pt x="9980930" y="228600"/>
                    <a:pt x="10006330" y="256540"/>
                    <a:pt x="10016490" y="278130"/>
                  </a:cubicBezTo>
                  <a:cubicBezTo>
                    <a:pt x="10025380" y="295910"/>
                    <a:pt x="10027920" y="314960"/>
                    <a:pt x="10024110" y="334010"/>
                  </a:cubicBezTo>
                  <a:cubicBezTo>
                    <a:pt x="10020300" y="358140"/>
                    <a:pt x="10006330" y="392430"/>
                    <a:pt x="9987280" y="410210"/>
                  </a:cubicBezTo>
                  <a:cubicBezTo>
                    <a:pt x="9966960" y="427990"/>
                    <a:pt x="9956800" y="431800"/>
                    <a:pt x="9908540" y="440690"/>
                  </a:cubicBezTo>
                  <a:cubicBezTo>
                    <a:pt x="9536430" y="515620"/>
                    <a:pt x="5609590" y="533400"/>
                    <a:pt x="4843780" y="516890"/>
                  </a:cubicBezTo>
                  <a:cubicBezTo>
                    <a:pt x="4617720" y="513080"/>
                    <a:pt x="4478020" y="516890"/>
                    <a:pt x="4405630" y="492760"/>
                  </a:cubicBezTo>
                  <a:cubicBezTo>
                    <a:pt x="4378960" y="483870"/>
                    <a:pt x="4370070" y="473710"/>
                    <a:pt x="4357370" y="458470"/>
                  </a:cubicBezTo>
                  <a:cubicBezTo>
                    <a:pt x="4344670" y="444500"/>
                    <a:pt x="4334510" y="425450"/>
                    <a:pt x="4329430" y="406400"/>
                  </a:cubicBezTo>
                  <a:cubicBezTo>
                    <a:pt x="4324350" y="387350"/>
                    <a:pt x="4323080" y="367030"/>
                    <a:pt x="4329430" y="346710"/>
                  </a:cubicBezTo>
                  <a:cubicBezTo>
                    <a:pt x="4337050" y="322580"/>
                    <a:pt x="4359910" y="289560"/>
                    <a:pt x="4378960" y="274320"/>
                  </a:cubicBezTo>
                  <a:cubicBezTo>
                    <a:pt x="4395470" y="261620"/>
                    <a:pt x="4408170" y="260350"/>
                    <a:pt x="4434840" y="252730"/>
                  </a:cubicBezTo>
                  <a:cubicBezTo>
                    <a:pt x="4495800" y="238760"/>
                    <a:pt x="4622800" y="227330"/>
                    <a:pt x="4747260" y="215900"/>
                  </a:cubicBezTo>
                  <a:cubicBezTo>
                    <a:pt x="4931410" y="198120"/>
                    <a:pt x="5205730" y="176530"/>
                    <a:pt x="5435600" y="166370"/>
                  </a:cubicBezTo>
                  <a:cubicBezTo>
                    <a:pt x="5664200" y="154940"/>
                    <a:pt x="5880100" y="153670"/>
                    <a:pt x="6122670" y="153670"/>
                  </a:cubicBezTo>
                  <a:cubicBezTo>
                    <a:pt x="6398260" y="153670"/>
                    <a:pt x="6710680" y="153670"/>
                    <a:pt x="7000240" y="168910"/>
                  </a:cubicBezTo>
                  <a:cubicBezTo>
                    <a:pt x="7284720" y="182880"/>
                    <a:pt x="7520940" y="218440"/>
                    <a:pt x="7846060" y="242570"/>
                  </a:cubicBezTo>
                  <a:cubicBezTo>
                    <a:pt x="8289290" y="274320"/>
                    <a:pt x="9020810" y="317500"/>
                    <a:pt x="9417050" y="330200"/>
                  </a:cubicBezTo>
                  <a:cubicBezTo>
                    <a:pt x="9657080" y="339090"/>
                    <a:pt x="9795510" y="340360"/>
                    <a:pt x="9998710" y="337820"/>
                  </a:cubicBezTo>
                  <a:cubicBezTo>
                    <a:pt x="10222230" y="336550"/>
                    <a:pt x="10506710" y="334010"/>
                    <a:pt x="10704830" y="316230"/>
                  </a:cubicBezTo>
                  <a:cubicBezTo>
                    <a:pt x="10850880" y="303530"/>
                    <a:pt x="11008360" y="245110"/>
                    <a:pt x="11083290" y="261620"/>
                  </a:cubicBezTo>
                  <a:cubicBezTo>
                    <a:pt x="11120120" y="269240"/>
                    <a:pt x="11141710" y="287020"/>
                    <a:pt x="11158220" y="308610"/>
                  </a:cubicBezTo>
                  <a:cubicBezTo>
                    <a:pt x="11174730" y="330200"/>
                    <a:pt x="11184890" y="365760"/>
                    <a:pt x="11182350" y="393700"/>
                  </a:cubicBezTo>
                  <a:cubicBezTo>
                    <a:pt x="11181080" y="420370"/>
                    <a:pt x="11164570" y="453390"/>
                    <a:pt x="11145520" y="472440"/>
                  </a:cubicBezTo>
                  <a:cubicBezTo>
                    <a:pt x="11125200" y="491490"/>
                    <a:pt x="11101070" y="499110"/>
                    <a:pt x="11064240" y="508000"/>
                  </a:cubicBezTo>
                  <a:cubicBezTo>
                    <a:pt x="10999470" y="521970"/>
                    <a:pt x="10901680" y="506730"/>
                    <a:pt x="10778490" y="513080"/>
                  </a:cubicBezTo>
                  <a:cubicBezTo>
                    <a:pt x="10549890" y="523240"/>
                    <a:pt x="10173970" y="563880"/>
                    <a:pt x="9803130" y="585470"/>
                  </a:cubicBezTo>
                  <a:cubicBezTo>
                    <a:pt x="9312910" y="614680"/>
                    <a:pt x="8539480" y="635000"/>
                    <a:pt x="8091170" y="660400"/>
                  </a:cubicBezTo>
                  <a:cubicBezTo>
                    <a:pt x="7800340" y="676910"/>
                    <a:pt x="7632700" y="687070"/>
                    <a:pt x="7374890" y="711200"/>
                  </a:cubicBezTo>
                  <a:cubicBezTo>
                    <a:pt x="7072629" y="739140"/>
                    <a:pt x="6713220" y="773430"/>
                    <a:pt x="6388100" y="824230"/>
                  </a:cubicBezTo>
                  <a:cubicBezTo>
                    <a:pt x="6069330" y="872490"/>
                    <a:pt x="5598160" y="1005840"/>
                    <a:pt x="5444490" y="1005840"/>
                  </a:cubicBezTo>
                  <a:cubicBezTo>
                    <a:pt x="5394960" y="1005840"/>
                    <a:pt x="5372100" y="1004570"/>
                    <a:pt x="5345430" y="988060"/>
                  </a:cubicBezTo>
                  <a:cubicBezTo>
                    <a:pt x="5318760" y="972820"/>
                    <a:pt x="5293360" y="939800"/>
                    <a:pt x="5284470" y="909320"/>
                  </a:cubicBezTo>
                  <a:cubicBezTo>
                    <a:pt x="5274310" y="880110"/>
                    <a:pt x="5279390" y="836930"/>
                    <a:pt x="5289550" y="810260"/>
                  </a:cubicBezTo>
                  <a:cubicBezTo>
                    <a:pt x="5298440" y="788670"/>
                    <a:pt x="5313680" y="770890"/>
                    <a:pt x="5331460" y="756920"/>
                  </a:cubicBezTo>
                  <a:cubicBezTo>
                    <a:pt x="5347970" y="742950"/>
                    <a:pt x="5392420" y="728980"/>
                    <a:pt x="5392420" y="7289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Freeform 144"/>
          <p:cNvSpPr/>
          <p:nvPr/>
        </p:nvSpPr>
        <p:spPr>
          <a:xfrm>
            <a:off x="9556651" y="13505174"/>
            <a:ext cx="4725563" cy="7222496"/>
          </a:xfrm>
          <a:custGeom>
            <a:avLst/>
            <a:gdLst/>
            <a:ahLst/>
            <a:cxnLst/>
            <a:rect l="l" t="t" r="r" b="b"/>
            <a:pathLst>
              <a:path w="5666641" h="6017432">
                <a:moveTo>
                  <a:pt x="0" y="0"/>
                </a:moveTo>
                <a:lnTo>
                  <a:pt x="5666641" y="0"/>
                </a:lnTo>
                <a:lnTo>
                  <a:pt x="5666641" y="6017432"/>
                </a:lnTo>
                <a:lnTo>
                  <a:pt x="0" y="6017432"/>
                </a:lnTo>
                <a:lnTo>
                  <a:pt x="0" y="0"/>
                </a:lnTo>
                <a:close/>
              </a:path>
            </a:pathLst>
          </a:custGeom>
          <a:blipFill>
            <a:blip r:embed="rId35"/>
            <a:stretch>
              <a:fillRect l="-20552" r="-3312"/>
            </a:stretch>
          </a:blip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Freeform 145"/>
          <p:cNvSpPr/>
          <p:nvPr/>
        </p:nvSpPr>
        <p:spPr>
          <a:xfrm>
            <a:off x="15029882" y="13638480"/>
            <a:ext cx="8022861" cy="7222496"/>
          </a:xfrm>
          <a:custGeom>
            <a:avLst/>
            <a:gdLst/>
            <a:ahLst/>
            <a:cxnLst/>
            <a:rect l="l" t="t" r="r" b="b"/>
            <a:pathLst>
              <a:path w="9289265" h="4185137">
                <a:moveTo>
                  <a:pt x="0" y="0"/>
                </a:moveTo>
                <a:lnTo>
                  <a:pt x="9289265" y="0"/>
                </a:lnTo>
                <a:lnTo>
                  <a:pt x="9289265" y="4185138"/>
                </a:lnTo>
                <a:lnTo>
                  <a:pt x="0" y="4185138"/>
                </a:lnTo>
                <a:lnTo>
                  <a:pt x="0" y="0"/>
                </a:lnTo>
                <a:close/>
              </a:path>
            </a:pathLst>
          </a:custGeom>
          <a:blipFill>
            <a:blip r:embed="rId36"/>
            <a:stretch>
              <a:fillRect t="-982" r="-1312" b="-982"/>
            </a:stretch>
          </a:blip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reeform 146"/>
          <p:cNvSpPr/>
          <p:nvPr/>
        </p:nvSpPr>
        <p:spPr>
          <a:xfrm>
            <a:off x="14493925" y="13629695"/>
            <a:ext cx="5782441" cy="7097976"/>
          </a:xfrm>
          <a:custGeom>
            <a:avLst/>
            <a:gdLst/>
            <a:ahLst/>
            <a:cxnLst/>
            <a:rect l="l" t="t" r="r" b="b"/>
            <a:pathLst>
              <a:path w="5790256" h="5452139">
                <a:moveTo>
                  <a:pt x="0" y="0"/>
                </a:moveTo>
                <a:lnTo>
                  <a:pt x="5790255" y="0"/>
                </a:lnTo>
                <a:lnTo>
                  <a:pt x="5790255" y="5452139"/>
                </a:lnTo>
                <a:lnTo>
                  <a:pt x="0" y="5452139"/>
                </a:lnTo>
                <a:lnTo>
                  <a:pt x="0" y="0"/>
                </a:lnTo>
                <a:close/>
              </a:path>
            </a:pathLst>
          </a:custGeom>
          <a:blipFill>
            <a:blip r:embed="rId37"/>
            <a:stretch>
              <a:fillRect/>
            </a:stretch>
          </a:blip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7"/>
          <p:cNvSpPr txBox="1"/>
          <p:nvPr/>
        </p:nvSpPr>
        <p:spPr>
          <a:xfrm>
            <a:off x="8556622" y="-46349"/>
            <a:ext cx="19883328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7"/>
              </a:lnSpc>
            </a:pPr>
            <a:r>
              <a:rPr lang="en-US" sz="4200" b="1" dirty="0">
                <a:solidFill>
                  <a:srgbClr val="FFFF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Multimodal Sentiment Intelligence Platform for Dynamic Market Insights</a:t>
            </a:r>
          </a:p>
          <a:p>
            <a:pPr algn="ctr">
              <a:lnSpc>
                <a:spcPts val="3304"/>
              </a:lnSpc>
            </a:pP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Computer Science</a:t>
            </a:r>
          </a:p>
          <a:p>
            <a:pPr algn="ctr">
              <a:lnSpc>
                <a:spcPts val="3304"/>
              </a:lnSpc>
            </a:pPr>
            <a:endParaRPr lang="en-US" sz="4200" b="1" dirty="0">
              <a:solidFill>
                <a:srgbClr val="FFFFFF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algn="ctr">
              <a:lnSpc>
                <a:spcPts val="3304"/>
              </a:lnSpc>
            </a:pP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Vinay </a:t>
            </a:r>
            <a:r>
              <a:rPr lang="en-US" sz="42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Viswanadh</a:t>
            </a: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Alli, Apurva </a:t>
            </a:r>
            <a:r>
              <a:rPr lang="en-US" sz="42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Vadlakonda</a:t>
            </a: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Shivanjali </a:t>
            </a:r>
            <a:r>
              <a:rPr lang="en-US" sz="42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Dyapa</a:t>
            </a: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and Divya Mishra 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282854" y="7355176"/>
            <a:ext cx="9013374" cy="350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Understanding market sentiment in real-time is critical for businesses to make informed decisions. Traditional sentiment analysis methods focus primarily on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text-based analysis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often missing crucial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visual and contextual cues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. However, human sentiment is multimodal, expressed not just through words but also through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facial expressions, tone, and visual context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. Recent advancements in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Deep Learning, Large Language Models (LLMs), and Multimodal Fusion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enable AI to analyze sentiment across multiple modalities.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CMU-MOSEI,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 large-scale multimodal dataset, provides labeled video data with sentiment and emotion annotations, allowing models to learn from diverse real-world expressions. By integrating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BERT/GPT-2 (text sentiment), YOLOv8 (object detection),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DeepFace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 (facial emotion recognition), and Retrieval-Augmented Generation (RAG),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this project aims to develop an AI-driven sentiment intelligence platform that delivers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accurate, real-time market insights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across industries like marketing, finance, and customer service.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291151" y="3835517"/>
            <a:ext cx="9005630" cy="183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Multimodal Sentiment Intelligence Platform,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integrates text and visual data for real-time market insights. It leverages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BERT/GPT-2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for text sentiment,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YOLOv8 &amp;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DeepFace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for visual sentiment, and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fusion strategies (feature &amp; decision-level)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to enhance accuracy.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CMU-MOSEI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is used for multimodal sentiment training. The system is deployable via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Streamlit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FastAPI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, or cloud platforms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for business intelligence in marketing, finance, and customer service. 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23337492" y="3783296"/>
            <a:ext cx="958090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Our platform provides a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real-time sentiment analysis dashboard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integrating insights from text and visual data. The results are displayed through an interactive web interface, showcasing sentiment trends, classifications, and feature-based insights.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3704396" y="11925072"/>
            <a:ext cx="1576778" cy="50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Dataset 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3870741" y="2965466"/>
            <a:ext cx="1621107" cy="50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Context 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3496780" y="6507289"/>
            <a:ext cx="2246643" cy="50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Background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3619659" y="3026588"/>
            <a:ext cx="5813114" cy="502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Multi-modal Methodology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14102447" y="12670829"/>
            <a:ext cx="3223012" cy="50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Results &amp; Graphs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26635242" y="2924038"/>
            <a:ext cx="2373811" cy="50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Visualization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23360988" y="14886030"/>
            <a:ext cx="8975669" cy="621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Fig 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: Sentiment Analysis Output: Predicted sentiment classifications with insights derived from multimodal AI processing.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23390937" y="9244750"/>
            <a:ext cx="8328020" cy="621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Fig 2: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Real-time Sentiment Analysis Dashboard: A web-based interface displaying sentiment predictions from text and visual data.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1629370" y="16121921"/>
            <a:ext cx="4701292" cy="46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Discussion &amp; Future Work 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9621779" y="11698813"/>
            <a:ext cx="12495262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23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Fig 1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: Multimodal Sentiment Intelligence Workflow: From Input (Text, Image, Video) to Processing (AI Models &amp; Fusion) to Final Sentiment Analysis Display on Web Interface.</a:t>
            </a:r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7B76EFFF-B4B1-D64E-59EA-57F3C74AEF49}"/>
              </a:ext>
            </a:extLst>
          </p:cNvPr>
          <p:cNvSpPr/>
          <p:nvPr/>
        </p:nvSpPr>
        <p:spPr>
          <a:xfrm>
            <a:off x="23276464" y="15836559"/>
            <a:ext cx="9006302" cy="803606"/>
          </a:xfrm>
          <a:custGeom>
            <a:avLst/>
            <a:gdLst/>
            <a:ahLst/>
            <a:cxnLst/>
            <a:rect l="l" t="t" r="r" b="b"/>
            <a:pathLst>
              <a:path w="16173450" h="847725">
                <a:moveTo>
                  <a:pt x="0" y="0"/>
                </a:moveTo>
                <a:lnTo>
                  <a:pt x="16173450" y="0"/>
                </a:lnTo>
                <a:lnTo>
                  <a:pt x="16173450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                Discussion &amp; Future Work </a:t>
            </a:r>
          </a:p>
        </p:txBody>
      </p:sp>
      <p:sp>
        <p:nvSpPr>
          <p:cNvPr id="177" name="Freeform 26">
            <a:extLst>
              <a:ext uri="{FF2B5EF4-FFF2-40B4-BE49-F238E27FC236}">
                <a16:creationId xmlns:a16="http://schemas.microsoft.com/office/drawing/2014/main" id="{181E0923-5C89-37C0-D374-EE3E841DCB1B}"/>
              </a:ext>
            </a:extLst>
          </p:cNvPr>
          <p:cNvSpPr/>
          <p:nvPr/>
        </p:nvSpPr>
        <p:spPr>
          <a:xfrm>
            <a:off x="24217761" y="15818410"/>
            <a:ext cx="712715" cy="655428"/>
          </a:xfrm>
          <a:custGeom>
            <a:avLst/>
            <a:gdLst/>
            <a:ahLst/>
            <a:cxnLst/>
            <a:rect l="l" t="t" r="r" b="b"/>
            <a:pathLst>
              <a:path w="552450" h="552450">
                <a:moveTo>
                  <a:pt x="0" y="0"/>
                </a:moveTo>
                <a:lnTo>
                  <a:pt x="552450" y="0"/>
                </a:lnTo>
                <a:lnTo>
                  <a:pt x="552450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/>
            </a:stretch>
          </a:blipFill>
        </p:spPr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4F48796-E414-0B8F-FC04-E1AC9166EA58}"/>
              </a:ext>
            </a:extLst>
          </p:cNvPr>
          <p:cNvSpPr txBox="1"/>
          <p:nvPr/>
        </p:nvSpPr>
        <p:spPr>
          <a:xfrm>
            <a:off x="23331596" y="16857906"/>
            <a:ext cx="91469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Multimodal Sentiment Intelligence Platform effectively integrates text and visual data to enhance sentiment analysis accuracy. By leveraging BERT, GPT-2, YOLOv8,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can extract meaningful insights from multiple modalities. The use of feature-level and decision-level fusion improves overall sentiment prediction, making the platform valuable for industries. However, certain limitations persist, such as misinterpretation of sarcasm, low-quality input data, and bias in data. Future improvements aim to refine the system for better efficiency, accuracy, and scalability. Advanced attention-based fusion techniques can improve alignment between text and visual modalities, while lighter, optimized deep learning models will enhance real-time performance. Expanding the dataset to include diverse cultural and linguistic contexts can help reduce bias and improve generalization. The long-term goal is to deploy this platform at scale for applications in social media monitoring, brand sentiment tracking, and financial forecasting.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1F84C3-611A-9C7E-A5D6-949A1AA8CDE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3318646" y="4746014"/>
            <a:ext cx="9006302" cy="4557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EB0AD0-8429-3018-F69C-7818755A2D3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3323230" y="9938278"/>
            <a:ext cx="8997134" cy="4831420"/>
          </a:xfrm>
          <a:prstGeom prst="rect">
            <a:avLst/>
          </a:prstGeom>
        </p:spPr>
      </p:pic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F7FE2F88-745A-1299-99CF-656564080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0" y="3750643"/>
            <a:ext cx="5257800" cy="56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nerated image">
            <a:extLst>
              <a:ext uri="{FF2B5EF4-FFF2-40B4-BE49-F238E27FC236}">
                <a16:creationId xmlns:a16="http://schemas.microsoft.com/office/drawing/2014/main" id="{E1E8C6DE-AA97-07BF-41A9-98B7EE70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78" y="9375942"/>
            <a:ext cx="12428589" cy="221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976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Viswanadh Poster.pdf</dc:title>
  <dc:creator>shivanjali reddy</dc:creator>
  <cp:lastModifiedBy>Ghattamaneni, Saivinoth (UMKC-Student)</cp:lastModifiedBy>
  <cp:revision>3</cp:revision>
  <dcterms:created xsi:type="dcterms:W3CDTF">2006-08-16T00:00:00Z</dcterms:created>
  <dcterms:modified xsi:type="dcterms:W3CDTF">2025-04-01T16:55:43Z</dcterms:modified>
  <dc:identifier>DAGjQ0MDJuc</dc:identifier>
</cp:coreProperties>
</file>