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260" r:id="rId1"/>
  </p:sldMasterIdLst>
  <p:handoutMasterIdLst>
    <p:handoutMasterId r:id="rId3"/>
  </p:handoutMasterIdLst>
  <p:sldIdLst>
    <p:sldId id="256" r:id="rId2"/>
  </p:sldIdLst>
  <p:sldSz cx="43891200" cy="32918400"/>
  <p:notesSz cx="7010400" cy="9271000"/>
  <p:embeddedFontLst>
    <p:embeddedFont>
      <p:font typeface="Libre Baskerville" panose="02000000000000000000" pitchFamily="2" charset="0"/>
      <p:regular r:id="rId4"/>
      <p:bold r:id="rId5"/>
      <p:italic r:id="rId6"/>
    </p:embeddedFont>
    <p:embeddedFont>
      <p:font typeface="Montserrat" panose="00000500000000000000" pitchFamily="2" charset="0"/>
      <p:regular r:id="rId7"/>
      <p:bold r:id="rId8"/>
      <p:italic r:id="rId9"/>
      <p:boldItalic r:id="rId10"/>
    </p:embeddedFont>
    <p:embeddedFont>
      <p:font typeface="Montserrat Light" panose="00000400000000000000" pitchFamily="2" charset="0"/>
      <p:regular r:id="rId11"/>
      <p:italic r:id="rId12"/>
    </p:embeddedFont>
  </p:embeddedFontLst>
  <p:custDataLst>
    <p:tags r:id="rId13"/>
  </p:custDataLst>
  <p:defaultTextStyle>
    <a:defPPr>
      <a:defRPr lang="en-US"/>
    </a:defPPr>
    <a:lvl1pPr marL="0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78198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56396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345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127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390995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691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473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25593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9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949" autoAdjust="0"/>
    <p:restoredTop sz="94710" autoAdjust="0"/>
  </p:normalViewPr>
  <p:slideViewPr>
    <p:cSldViewPr snapToGrid="0">
      <p:cViewPr varScale="1">
        <p:scale>
          <a:sx n="17" d="100"/>
          <a:sy n="17" d="100"/>
        </p:scale>
        <p:origin x="1896" y="-58"/>
      </p:cViewPr>
      <p:guideLst>
        <p:guide orient="horz"/>
        <p:guide pos="19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gs" Target="tags/tag1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/>
            </a:defPPr>
            <a:lvl1pPr algn="r">
              <a:defRPr sz="1200"/>
            </a:lvl1pPr>
          </a:lstStyle>
          <a:p>
            <a:fld id="{302F586B-0015-43FB-918D-31E1A09780E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/>
            </a:defPPr>
            <a:lvl1pPr algn="r">
              <a:defRPr sz="1200"/>
            </a:lvl1pPr>
          </a:lstStyle>
          <a:p>
            <a:fld id="{5F29C2D4-4424-41A2-A90C-29D31B73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5573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48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1" y="1318264"/>
            <a:ext cx="9875520" cy="28087321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4"/>
            <a:ext cx="28895039" cy="28087321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22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25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21" cy="6537960"/>
          </a:xfrm>
        </p:spPr>
        <p:txBody>
          <a:bodyPr anchor="t"/>
          <a:lstStyle>
            <a:defPPr>
              <a:defRPr kern="1200"/>
            </a:defPPr>
            <a:lvl1pPr algn="l">
              <a:defRPr sz="16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4"/>
            <a:ext cx="37307521" cy="720089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054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108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163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21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271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325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380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434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06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defPPr>
              <a:defRPr kern="1200"/>
            </a:defPPr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1" y="7680962"/>
            <a:ext cx="19385280" cy="21724623"/>
          </a:xfrm>
        </p:spPr>
        <p:txBody>
          <a:bodyPr/>
          <a:lstStyle>
            <a:defPPr>
              <a:defRPr kern="1200"/>
            </a:defPPr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77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3"/>
            <a:ext cx="19392902" cy="307085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9900" b="1"/>
            </a:lvl1pPr>
            <a:lvl2pPr marL="1880543" indent="0">
              <a:buNone/>
              <a:defRPr sz="8200" b="1"/>
            </a:lvl2pPr>
            <a:lvl3pPr marL="3761086" indent="0">
              <a:buNone/>
              <a:defRPr sz="7400" b="1"/>
            </a:lvl3pPr>
            <a:lvl4pPr marL="5641630" indent="0">
              <a:buNone/>
              <a:defRPr sz="6600" b="1"/>
            </a:lvl4pPr>
            <a:lvl5pPr marL="7522173" indent="0">
              <a:buNone/>
              <a:defRPr sz="6600" b="1"/>
            </a:lvl5pPr>
            <a:lvl6pPr marL="9402716" indent="0">
              <a:buNone/>
              <a:defRPr sz="6600" b="1"/>
            </a:lvl6pPr>
            <a:lvl7pPr marL="11283259" indent="0">
              <a:buNone/>
              <a:defRPr sz="6600" b="1"/>
            </a:lvl7pPr>
            <a:lvl8pPr marL="13163803" indent="0">
              <a:buNone/>
              <a:defRPr sz="6600" b="1"/>
            </a:lvl8pPr>
            <a:lvl9pPr marL="15044345" indent="0">
              <a:buNone/>
              <a:defRPr sz="6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3"/>
          </a:xfrm>
        </p:spPr>
        <p:txBody>
          <a:bodyPr/>
          <a:lstStyle>
            <a:defPPr>
              <a:defRPr kern="1200"/>
            </a:defPPr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7368543"/>
            <a:ext cx="19400520" cy="307085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9900" b="1"/>
            </a:lvl1pPr>
            <a:lvl2pPr marL="1880543" indent="0">
              <a:buNone/>
              <a:defRPr sz="8200" b="1"/>
            </a:lvl2pPr>
            <a:lvl3pPr marL="3761086" indent="0">
              <a:buNone/>
              <a:defRPr sz="7400" b="1"/>
            </a:lvl3pPr>
            <a:lvl4pPr marL="5641630" indent="0">
              <a:buNone/>
              <a:defRPr sz="6600" b="1"/>
            </a:lvl4pPr>
            <a:lvl5pPr marL="7522173" indent="0">
              <a:buNone/>
              <a:defRPr sz="6600" b="1"/>
            </a:lvl5pPr>
            <a:lvl6pPr marL="9402716" indent="0">
              <a:buNone/>
              <a:defRPr sz="6600" b="1"/>
            </a:lvl6pPr>
            <a:lvl7pPr marL="11283259" indent="0">
              <a:buNone/>
              <a:defRPr sz="6600" b="1"/>
            </a:lvl7pPr>
            <a:lvl8pPr marL="13163803" indent="0">
              <a:buNone/>
              <a:defRPr sz="6600" b="1"/>
            </a:lvl8pPr>
            <a:lvl9pPr marL="15044345" indent="0">
              <a:buNone/>
              <a:defRPr sz="6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0439400"/>
            <a:ext cx="19400520" cy="18966183"/>
          </a:xfrm>
        </p:spPr>
        <p:txBody>
          <a:bodyPr/>
          <a:lstStyle>
            <a:defPPr>
              <a:defRPr kern="1200"/>
            </a:defPPr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30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4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47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defPPr>
              <a:defRPr kern="1200"/>
            </a:defPPr>
            <a:lvl1pPr algn="l">
              <a:defRPr sz="8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1"/>
            <a:ext cx="24536400" cy="28094942"/>
          </a:xfrm>
        </p:spPr>
        <p:txBody>
          <a:bodyPr/>
          <a:lstStyle>
            <a:defPPr>
              <a:defRPr kern="1200"/>
            </a:defPPr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1"/>
            <a:ext cx="14439902" cy="22517103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5800"/>
            </a:lvl1pPr>
            <a:lvl2pPr marL="1880543" indent="0">
              <a:buNone/>
              <a:defRPr sz="4900"/>
            </a:lvl2pPr>
            <a:lvl3pPr marL="3761086" indent="0">
              <a:buNone/>
              <a:defRPr sz="4100"/>
            </a:lvl3pPr>
            <a:lvl4pPr marL="5641630" indent="0">
              <a:buNone/>
              <a:defRPr sz="3700"/>
            </a:lvl4pPr>
            <a:lvl5pPr marL="7522173" indent="0">
              <a:buNone/>
              <a:defRPr sz="3700"/>
            </a:lvl5pPr>
            <a:lvl6pPr marL="9402716" indent="0">
              <a:buNone/>
              <a:defRPr sz="3700"/>
            </a:lvl6pPr>
            <a:lvl7pPr marL="11283259" indent="0">
              <a:buNone/>
              <a:defRPr sz="3700"/>
            </a:lvl7pPr>
            <a:lvl8pPr marL="13163803" indent="0">
              <a:buNone/>
              <a:defRPr sz="3700"/>
            </a:lvl8pPr>
            <a:lvl9pPr marL="15044345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97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1" cy="2720343"/>
          </a:xfrm>
        </p:spPr>
        <p:txBody>
          <a:bodyPr anchor="b"/>
          <a:lstStyle>
            <a:defPPr>
              <a:defRPr kern="1200"/>
            </a:defPPr>
            <a:lvl1pPr algn="l">
              <a:defRPr sz="8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1" cy="1975103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3200"/>
            </a:lvl1pPr>
            <a:lvl2pPr marL="1880543" indent="0">
              <a:buNone/>
              <a:defRPr sz="11500"/>
            </a:lvl2pPr>
            <a:lvl3pPr marL="3761086" indent="0">
              <a:buNone/>
              <a:defRPr sz="9900"/>
            </a:lvl3pPr>
            <a:lvl4pPr marL="5641630" indent="0">
              <a:buNone/>
              <a:defRPr sz="8200"/>
            </a:lvl4pPr>
            <a:lvl5pPr marL="7522173" indent="0">
              <a:buNone/>
              <a:defRPr sz="8200"/>
            </a:lvl5pPr>
            <a:lvl6pPr marL="9402716" indent="0">
              <a:buNone/>
              <a:defRPr sz="8200"/>
            </a:lvl6pPr>
            <a:lvl7pPr marL="11283259" indent="0">
              <a:buNone/>
              <a:defRPr sz="8200"/>
            </a:lvl7pPr>
            <a:lvl8pPr marL="13163803" indent="0">
              <a:buNone/>
              <a:defRPr sz="8200"/>
            </a:lvl8pPr>
            <a:lvl9pPr marL="15044345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3"/>
            <a:ext cx="26334721" cy="386333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5800"/>
            </a:lvl1pPr>
            <a:lvl2pPr marL="1880543" indent="0">
              <a:buNone/>
              <a:defRPr sz="4900"/>
            </a:lvl2pPr>
            <a:lvl3pPr marL="3761086" indent="0">
              <a:buNone/>
              <a:defRPr sz="4100"/>
            </a:lvl3pPr>
            <a:lvl4pPr marL="5641630" indent="0">
              <a:buNone/>
              <a:defRPr sz="3700"/>
            </a:lvl4pPr>
            <a:lvl5pPr marL="7522173" indent="0">
              <a:buNone/>
              <a:defRPr sz="3700"/>
            </a:lvl5pPr>
            <a:lvl6pPr marL="9402716" indent="0">
              <a:buNone/>
              <a:defRPr sz="3700"/>
            </a:lvl6pPr>
            <a:lvl7pPr marL="11283259" indent="0">
              <a:buNone/>
              <a:defRPr sz="3700"/>
            </a:lvl7pPr>
            <a:lvl8pPr marL="13163803" indent="0">
              <a:buNone/>
              <a:defRPr sz="3700"/>
            </a:lvl8pPr>
            <a:lvl9pPr marL="15044345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61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  <a:prstGeom prst="rect">
            <a:avLst/>
          </a:prstGeom>
        </p:spPr>
        <p:txBody>
          <a:bodyPr vert="horz" lIns="376108" tIns="188056" rIns="376108" bIns="188056" rtlCol="0" anchor="ctr">
            <a:normAutofit/>
          </a:bodyPr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79" cy="21724623"/>
          </a:xfrm>
          <a:prstGeom prst="rect">
            <a:avLst/>
          </a:prstGeom>
        </p:spPr>
        <p:txBody>
          <a:bodyPr vert="horz" lIns="376108" tIns="188056" rIns="376108" bIns="188056" rtlCol="0">
            <a:normAutofit/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/>
            </a:defPPr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E5B7-680E-44FF-962F-3113FAB503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8"/>
            <a:ext cx="138988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/>
            </a:defPPr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/>
            </a:defPPr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hypotheticalocean  Size: 48x36</a:t>
            </a:r>
          </a:p>
        </p:txBody>
      </p:sp>
    </p:spTree>
    <p:extLst>
      <p:ext uri="{BB962C8B-B14F-4D97-AF65-F5344CB8AC3E}">
        <p14:creationId xmlns:p14="http://schemas.microsoft.com/office/powerpoint/2010/main" val="26592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ransition/>
  <p:txStyles>
    <p:titleStyle>
      <a:defPPr>
        <a:defRPr kern="1200"/>
      </a:defPPr>
      <a:lvl1pPr algn="ctr" defTabSz="3761086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/>
      </a:defPPr>
      <a:lvl1pPr marL="1410405" indent="-1410405" algn="l" defTabSz="376108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884" indent="-1175341" algn="l" defTabSz="3761086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358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1901" indent="-940272" algn="l" defTabSz="3761086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2444" indent="-940272" algn="l" defTabSz="3761086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2988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3531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4074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4617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54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086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1630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217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2716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3259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380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4345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908546" y="4338666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>
                <a:solidFill>
                  <a:schemeClr val="bg1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B2C25681-95AF-45D0-852E-DC3E00E2FDFE}"/>
              </a:ext>
            </a:extLst>
          </p:cNvPr>
          <p:cNvSpPr txBox="1"/>
          <p:nvPr/>
        </p:nvSpPr>
        <p:spPr>
          <a:xfrm>
            <a:off x="3657600" y="838457"/>
            <a:ext cx="36576000" cy="12482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6600" dirty="0">
                <a:solidFill>
                  <a:srgbClr val="235078"/>
                </a:solidFill>
                <a:latin typeface="Libre Baskerville" panose="02000000000000000000" pitchFamily="2" charset="0"/>
              </a:rPr>
              <a:t>G2SEM: Gradient-Guided Semantic Relationship Analysis for CLIP Interpretability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EF872E11-D0DF-4446-BE76-A398B88E9B44}"/>
              </a:ext>
            </a:extLst>
          </p:cNvPr>
          <p:cNvSpPr txBox="1"/>
          <p:nvPr/>
        </p:nvSpPr>
        <p:spPr>
          <a:xfrm>
            <a:off x="2818227" y="2230619"/>
            <a:ext cx="36576000" cy="230216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400" dirty="0">
                <a:solidFill>
                  <a:srgbClr val="235078"/>
                </a:solidFill>
                <a:latin typeface="Montserrat" panose="00000500000000000000" pitchFamily="50" charset="0"/>
                <a:cs typeface="Arial" pitchFamily="34" charset="0"/>
              </a:rPr>
              <a:t>Muhammad Imran</a:t>
            </a:r>
          </a:p>
          <a:p>
            <a:pPr algn="ctr">
              <a:defRPr/>
            </a:pPr>
            <a:r>
              <a:rPr lang="en-US" sz="4400" dirty="0">
                <a:solidFill>
                  <a:srgbClr val="235078"/>
                </a:solidFill>
                <a:latin typeface="Montserrat" panose="00000500000000000000" pitchFamily="50" charset="0"/>
                <a:cs typeface="Arial" pitchFamily="34" charset="0"/>
              </a:rPr>
              <a:t>School of Computing and Engineering, UMKC</a:t>
            </a:r>
          </a:p>
          <a:p>
            <a:pPr algn="ctr">
              <a:defRPr/>
            </a:pPr>
            <a:endParaRPr lang="en-US" sz="4400" dirty="0">
              <a:solidFill>
                <a:srgbClr val="235078"/>
              </a:solidFill>
              <a:latin typeface="Montserrat" panose="00000500000000000000" pitchFamily="50" charset="0"/>
              <a:cs typeface="Arial" pitchFamily="34" charset="0"/>
            </a:endParaRP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10661D15-FEEC-48A3-BE53-98D164F2C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0244" y="4308186"/>
            <a:ext cx="20713588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1BD94FDB-190B-4638-89EC-A656D1270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826" y="16067666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Related work</a:t>
            </a: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C5373E80-5BA7-4273-832B-6C4F5740A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7171" y="23202978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27E454-6E74-438E-B6CD-F623F47990B5}"/>
              </a:ext>
            </a:extLst>
          </p:cNvPr>
          <p:cNvSpPr txBox="1"/>
          <p:nvPr/>
        </p:nvSpPr>
        <p:spPr>
          <a:xfrm>
            <a:off x="908546" y="5440340"/>
            <a:ext cx="9857035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>
                <a:latin typeface="Montserrat Light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&amp; Interpretability 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Montserrat Light" panose="000004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ML has advanced vision and language tasks, especially in healthcare.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Black-box models pose risks in safety-critical areas like medical imaging.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Clinicians need both high accuracy and transparent explanations.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Multi-Modal Explainable Learning (MMEL)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Unified Vision-Language Framework: Fuses visual and textual data via a learnable bottleneck to retain critical diagnostic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Enhanced Attribution Mechanism: Uses gradient-based strategies for localized and transparent explanations.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Semantic relationship computation on top of gradient descent for localized explanation maps. For both vision and text.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Comprehensive Evaluation: Outperforms existing methods on datasets (Conceptual Captions, MS-COCO, MS-CXR).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anose="000004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High-Stakes Suitability: Experiments confirm MMEL’s superior interpretability and reliability.</a:t>
            </a:r>
          </a:p>
        </p:txBody>
      </p:sp>
      <p:sp>
        <p:nvSpPr>
          <p:cNvPr id="47" name="Text Box 6">
            <a:extLst>
              <a:ext uri="{FF2B5EF4-FFF2-40B4-BE49-F238E27FC236}">
                <a16:creationId xmlns:a16="http://schemas.microsoft.com/office/drawing/2014/main" id="{786A1CE5-26F5-4365-A6A8-5A9298D43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4086" y="5403591"/>
            <a:ext cx="19945594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Our approach uses gradient descent to get the gradient scores for different regions and then applies semantic relations to get gradient scores of the objects in image: The architecture consists of three main components</a:t>
            </a:r>
          </a:p>
        </p:txBody>
      </p:sp>
      <p:sp>
        <p:nvSpPr>
          <p:cNvPr id="48" name="Text Box 6">
            <a:extLst>
              <a:ext uri="{FF2B5EF4-FFF2-40B4-BE49-F238E27FC236}">
                <a16:creationId xmlns:a16="http://schemas.microsoft.com/office/drawing/2014/main" id="{F0CED6AC-A82D-4E7E-8DE1-9DE68E17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8961" y="6592311"/>
            <a:ext cx="10576560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Semantic Relationship Module (our contribution)  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Hierarchical Processing: Analyzes features at multiple scales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Multi-scale Attention: Computes normalized feature similarity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Feature Enhancement: Amplifies important semantic regions   </a:t>
            </a:r>
          </a:p>
          <a:p>
            <a:endParaRPr lang="en-US" sz="2800" dirty="0"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The final enhanced map is calculated as:</a:t>
            </a:r>
          </a:p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SR(</a:t>
            </a:r>
            <a:r>
              <a:rPr lang="en-US" sz="2800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emap</a:t>
            </a:r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Q, K, V) = ((f(</a:t>
            </a:r>
            <a:r>
              <a:rPr lang="en-US" sz="2800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emap</a:t>
            </a:r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, α, S(Q, K, V)) - min) / (max - min))²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98FE72F-E77A-4480-B8D1-D34F20784276}"/>
              </a:ext>
            </a:extLst>
          </p:cNvPr>
          <p:cNvSpPr txBox="1"/>
          <p:nvPr/>
        </p:nvSpPr>
        <p:spPr>
          <a:xfrm>
            <a:off x="33321191" y="5396628"/>
            <a:ext cx="9857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Important features of an image are removed gradually and accuracy of the result is evaluated in each step</a:t>
            </a:r>
          </a:p>
          <a:p>
            <a:endParaRPr lang="en-US" sz="2800" dirty="0"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95B8920-2EE7-4FFC-B20D-4A97E28B3E9A}"/>
              </a:ext>
            </a:extLst>
          </p:cNvPr>
          <p:cNvSpPr txBox="1"/>
          <p:nvPr/>
        </p:nvSpPr>
        <p:spPr>
          <a:xfrm>
            <a:off x="33429493" y="24249074"/>
            <a:ext cx="98570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MMEL enhances interpretability in vision-language models with a learnable bottleneck and gradient-based attribution for transparent explanations. An Enhanced Semantic Relationship module improves feature visualization, aiding model debugging and bias detection.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6041D1-CED5-5425-882E-1B1738E31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320" y="11338981"/>
            <a:ext cx="18028527" cy="9207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38B0AD-8C0F-C2F9-8DC4-EB402DBCD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721" y="12721867"/>
            <a:ext cx="9919159" cy="45813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A8BDBC-08B6-E8ED-B43F-8B57E5501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880" y="6722388"/>
            <a:ext cx="9981826" cy="46103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84B2B8-FB8D-A844-FF9F-4F3896931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633" y="21808411"/>
            <a:ext cx="9923843" cy="103292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249C68-6633-B3FF-C412-02EBAEDF1320}"/>
              </a:ext>
            </a:extLst>
          </p:cNvPr>
          <p:cNvSpPr txBox="1"/>
          <p:nvPr/>
        </p:nvSpPr>
        <p:spPr>
          <a:xfrm>
            <a:off x="22129390" y="21866050"/>
            <a:ext cx="98570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Our method demonstrates significant improvements over baseline approaches:</a:t>
            </a:r>
          </a:p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Better multi-object localization in complex scenes</a:t>
            </a:r>
          </a:p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More precise boundary detection for semantic regions</a:t>
            </a:r>
          </a:p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Improved sensitivity to subtle semantic relationships.</a:t>
            </a:r>
          </a:p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Noise reduction using information bottleneck attribution.</a:t>
            </a:r>
          </a:p>
          <a:p>
            <a:endParaRPr lang="en-US" sz="2800" dirty="0"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This approach can be applied to cancer </a:t>
            </a:r>
            <a:r>
              <a:rPr lang="en-US" sz="2800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xray</a:t>
            </a:r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images where it will be able to highlight the cancerous cells.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15C413-71AD-8666-F6BF-66767452D7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475" y="26535078"/>
            <a:ext cx="10249131" cy="58440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AABADF-5ED9-FD86-9D40-F43194B8C0F9}"/>
              </a:ext>
            </a:extLst>
          </p:cNvPr>
          <p:cNvSpPr txBox="1"/>
          <p:nvPr/>
        </p:nvSpPr>
        <p:spPr>
          <a:xfrm>
            <a:off x="1174390" y="17141650"/>
            <a:ext cx="9857035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Grad-ECLIP: Uses gradient descent to get to the important features and tokens and heatmaps to draw emaps. Limited interpretability in complex models.</a:t>
            </a:r>
          </a:p>
          <a:p>
            <a:endParaRPr lang="en-US" sz="2800" dirty="0"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M2IB: Uses Information bottleneck Attribution and then heatmaps to show salient regions and tokens. Struggles with accuracy vs interpretability balance.</a:t>
            </a:r>
          </a:p>
          <a:p>
            <a:endParaRPr lang="en-US" sz="2800" dirty="0"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RISE: This generates emaps indicating how salient each pixels is by probing the model with randomly masked versions of the input image.</a:t>
            </a:r>
          </a:p>
          <a:p>
            <a:endParaRPr lang="en-US" sz="2800" dirty="0"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VLPMs: Powerful but lack interpretability.</a:t>
            </a:r>
          </a:p>
          <a:p>
            <a:endParaRPr lang="en-US" sz="2800" dirty="0"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LVLM-Interpret: Interactive model visualization.</a:t>
            </a:r>
          </a:p>
          <a:p>
            <a:endParaRPr lang="en-US" sz="2800" dirty="0"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VL-CBMs: Aligns models with expert concepts.</a:t>
            </a:r>
          </a:p>
          <a:p>
            <a:endParaRPr lang="en-US" sz="2800" dirty="0"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LC-LLM: Explains lane changes in driving.</a:t>
            </a:r>
          </a:p>
          <a:p>
            <a:endParaRPr lang="en-US" sz="2800" dirty="0"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UniBind</a:t>
            </a:r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: Builds multimodal knowledge bases.</a:t>
            </a:r>
          </a:p>
          <a:p>
            <a:endParaRPr lang="en-US" sz="2800" dirty="0"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IMAGEBIND: Learns from six modalities.</a:t>
            </a:r>
          </a:p>
          <a:p>
            <a:endParaRPr lang="en-US" sz="2800" dirty="0"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LanguageBind</a:t>
            </a:r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: Extends models beyond vision-language.</a:t>
            </a:r>
          </a:p>
          <a:p>
            <a:endParaRPr lang="en-US" sz="2800" dirty="0"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CLIP Surgery: Fixes noisy activations, improves explainability.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A374512D-25D7-2FEE-DC62-47FC76E0D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0011" y="4277706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Evaluations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D1ED12F6-A232-6D03-AE01-A6E46ADCE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0491" y="17259378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Results with baseline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2EA0549-FE75-D03D-C77B-8F8010366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3155" y="19503243"/>
            <a:ext cx="10509886" cy="350329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7896CD3-DF96-1BB3-B55B-576CA03E06C6}"/>
              </a:ext>
            </a:extLst>
          </p:cNvPr>
          <p:cNvSpPr txBox="1"/>
          <p:nvPr/>
        </p:nvSpPr>
        <p:spPr>
          <a:xfrm>
            <a:off x="33277093" y="18412154"/>
            <a:ext cx="9857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Below is the comparison of our model results with baseline on Conceptual Captions dataset.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E51D13-6D6E-85AB-AAC3-DA0318910C3F}"/>
              </a:ext>
            </a:extLst>
          </p:cNvPr>
          <p:cNvSpPr txBox="1"/>
          <p:nvPr/>
        </p:nvSpPr>
        <p:spPr>
          <a:xfrm>
            <a:off x="33290711" y="11553588"/>
            <a:ext cx="9857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Important features are added gradually into an empty image and accuracy is evaluated in each step.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3AEA1C8-56E4-B90B-88F0-830C9D9C7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9356" y="20636087"/>
            <a:ext cx="20713588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8120F3-DAAE-B72C-6892-A3E16AAA0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0971" y="27055187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Acknowledgment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4C4D0-E90E-3788-5FFB-8B92F06E5732}"/>
              </a:ext>
            </a:extLst>
          </p:cNvPr>
          <p:cNvSpPr txBox="1"/>
          <p:nvPr/>
        </p:nvSpPr>
        <p:spPr>
          <a:xfrm>
            <a:off x="33353293" y="30021523"/>
            <a:ext cx="9857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Zhao, Y. Li, and H. Wang. Gradient-based visual explanations for transformer-based vision–language models. In Proceedings of the IEEE Conference on Computer Vision and Pattern Recognition (CVPR), pages 1234–1243, 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Chenyang</a:t>
            </a:r>
            <a:r>
              <a:rPr lang="en-US" sz="1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Zhao et al. Gradient-based visual explanation for clip. In International Conference on Machine Learning (ICML), 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Wang et al. Visual–language joint learning under information bottleneck constraints. In Proceedings of the IEEE Conference on Computer Vision and Pattern Recognition (CVPR), 2023.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E7747-A567-AA49-489F-8A4619EA5B66}"/>
              </a:ext>
            </a:extLst>
          </p:cNvPr>
          <p:cNvSpPr txBox="1"/>
          <p:nvPr/>
        </p:nvSpPr>
        <p:spPr>
          <a:xfrm>
            <a:off x="11811911" y="6595570"/>
            <a:ext cx="96155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:CLIP Encoders (Image and Text)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Process input image and text through pretrained CLIP model</a:t>
            </a:r>
          </a:p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Gradient Analysis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Computes similarity b/w image and text features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Compute Query, Key, Value from the model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Compute layer wise cosine similarity using Q,K,V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Applies gradient descent to generate initial attention maps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829BEEC8-BF36-97C0-57B6-84F8ABED7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40" y="29964202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Datasets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F01A1-5C93-FE67-1763-72B414FCAA40}"/>
              </a:ext>
            </a:extLst>
          </p:cNvPr>
          <p:cNvSpPr txBox="1"/>
          <p:nvPr/>
        </p:nvSpPr>
        <p:spPr>
          <a:xfrm>
            <a:off x="1153289" y="30916265"/>
            <a:ext cx="98570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Conceptual Captions: Contains image-caption pairs for captioning models</a:t>
            </a:r>
          </a:p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MS COCO: Contains images, object annotations, and captions for vision tasks.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E24FF9A-74F9-6823-8695-39FCA900A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6211" y="28975427"/>
            <a:ext cx="9601200" cy="873301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3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References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49227-89B8-2485-3A01-D7209CE9FC3D}"/>
              </a:ext>
            </a:extLst>
          </p:cNvPr>
          <p:cNvSpPr txBox="1"/>
          <p:nvPr/>
        </p:nvSpPr>
        <p:spPr>
          <a:xfrm>
            <a:off x="33597133" y="28147003"/>
            <a:ext cx="985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Dr. Yugyung Lee</a:t>
            </a:r>
          </a:p>
        </p:txBody>
      </p:sp>
    </p:spTree>
    <p:extLst>
      <p:ext uri="{BB962C8B-B14F-4D97-AF65-F5344CB8AC3E}">
        <p14:creationId xmlns:p14="http://schemas.microsoft.com/office/powerpoint/2010/main" val="403887106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hypotheticalocean|08-2022"/>
</p:tagLst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8515</TotalTime>
  <Words>708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Montserrat</vt:lpstr>
      <vt:lpstr>Calibri</vt:lpstr>
      <vt:lpstr>Montserrat Light</vt:lpstr>
      <vt:lpstr>Libre Baskerville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Imran Khan</cp:lastModifiedBy>
  <cp:revision>27</cp:revision>
  <cp:lastPrinted>2011-01-21T18:13:44Z</cp:lastPrinted>
  <dcterms:modified xsi:type="dcterms:W3CDTF">2025-03-31T21:02:17Z</dcterms:modified>
  <cp:category>scientific poster powerpoint</cp:category>
</cp:coreProperties>
</file>