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38404800"/>
  <p:notesSz cx="6858000" cy="9144000"/>
  <p:embeddedFontLst>
    <p:embeddedFont>
      <p:font typeface="Gill Sans"/>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 roundtripDataSignature="AMtx7mh/F2gbbWgQfH5Q63gBeIBvon4j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GillSans-regular.fntdata"/><Relationship Id="rId7" Type="http://schemas.openxmlformats.org/officeDocument/2006/relationships/font" Target="fonts/GillSans-bold.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628775" y="1143000"/>
            <a:ext cx="36004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493"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p:nvPr>
            <p:ph idx="2" type="sldImg"/>
          </p:nvPr>
        </p:nvSpPr>
        <p:spPr>
          <a:xfrm>
            <a:off x="1674813" y="1160463"/>
            <a:ext cx="3660775" cy="31384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 name="Google Shape;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 name="Google Shape;2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6"/>
          <p:cNvSpPr txBox="1"/>
          <p:nvPr>
            <p:ph type="ctrTitle"/>
          </p:nvPr>
        </p:nvSpPr>
        <p:spPr>
          <a:xfrm>
            <a:off x="4629408" y="11456371"/>
            <a:ext cx="29145984" cy="7900416"/>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14701"/>
              <a:buFont typeface="Gill Sans"/>
              <a:buNone/>
              <a:defRPr sz="147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8489865" y="20892213"/>
            <a:ext cx="21425078" cy="595149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0"/>
              </a:spcBef>
              <a:spcAft>
                <a:spcPts val="0"/>
              </a:spcAft>
              <a:buSzPts val="7981"/>
              <a:buNone/>
              <a:defRPr sz="7981">
                <a:solidFill>
                  <a:srgbClr val="FEFEFE"/>
                </a:solidFill>
              </a:defRPr>
            </a:lvl1pPr>
            <a:lvl2pPr lvl="1" algn="ctr">
              <a:lnSpc>
                <a:spcPct val="100000"/>
              </a:lnSpc>
              <a:spcBef>
                <a:spcPts val="4200"/>
              </a:spcBef>
              <a:spcAft>
                <a:spcPts val="0"/>
              </a:spcAft>
              <a:buSzPts val="7981"/>
              <a:buNone/>
              <a:defRPr sz="7981"/>
            </a:lvl2pPr>
            <a:lvl3pPr lvl="2" algn="ctr">
              <a:lnSpc>
                <a:spcPct val="100000"/>
              </a:lnSpc>
              <a:spcBef>
                <a:spcPts val="4200"/>
              </a:spcBef>
              <a:spcAft>
                <a:spcPts val="0"/>
              </a:spcAft>
              <a:buSzPts val="7560"/>
              <a:buNone/>
              <a:defRPr sz="7560"/>
            </a:lvl3pPr>
            <a:lvl4pPr lvl="3" algn="ctr">
              <a:lnSpc>
                <a:spcPct val="100000"/>
              </a:lnSpc>
              <a:spcBef>
                <a:spcPts val="4200"/>
              </a:spcBef>
              <a:spcAft>
                <a:spcPts val="0"/>
              </a:spcAft>
              <a:buSzPts val="6720"/>
              <a:buNone/>
              <a:defRPr sz="6719"/>
            </a:lvl4pPr>
            <a:lvl5pPr lvl="4" algn="ctr">
              <a:lnSpc>
                <a:spcPct val="100000"/>
              </a:lnSpc>
              <a:spcBef>
                <a:spcPts val="4200"/>
              </a:spcBef>
              <a:spcAft>
                <a:spcPts val="0"/>
              </a:spcAft>
              <a:buSzPts val="6720"/>
              <a:buNone/>
              <a:defRPr sz="6719"/>
            </a:lvl5pPr>
            <a:lvl6pPr lvl="5" algn="ctr">
              <a:lnSpc>
                <a:spcPct val="100000"/>
              </a:lnSpc>
              <a:spcBef>
                <a:spcPts val="4200"/>
              </a:spcBef>
              <a:spcAft>
                <a:spcPts val="0"/>
              </a:spcAft>
              <a:buSzPts val="6720"/>
              <a:buNone/>
              <a:defRPr sz="6719"/>
            </a:lvl6pPr>
            <a:lvl7pPr lvl="6" algn="ctr">
              <a:lnSpc>
                <a:spcPct val="100000"/>
              </a:lnSpc>
              <a:spcBef>
                <a:spcPts val="4200"/>
              </a:spcBef>
              <a:spcAft>
                <a:spcPts val="0"/>
              </a:spcAft>
              <a:buSzPts val="6720"/>
              <a:buNone/>
              <a:defRPr sz="6719"/>
            </a:lvl7pPr>
            <a:lvl8pPr lvl="7" algn="ctr">
              <a:lnSpc>
                <a:spcPct val="100000"/>
              </a:lnSpc>
              <a:spcBef>
                <a:spcPts val="4200"/>
              </a:spcBef>
              <a:spcAft>
                <a:spcPts val="0"/>
              </a:spcAft>
              <a:buSzPts val="6720"/>
              <a:buNone/>
              <a:defRPr sz="6719"/>
            </a:lvl8pPr>
            <a:lvl9pPr lvl="8" algn="ctr">
              <a:lnSpc>
                <a:spcPct val="100000"/>
              </a:lnSpc>
              <a:spcBef>
                <a:spcPts val="4200"/>
              </a:spcBef>
              <a:spcAft>
                <a:spcPts val="0"/>
              </a:spcAft>
              <a:buSzPts val="6720"/>
              <a:buNone/>
              <a:defRPr sz="6719"/>
            </a:lvl9pPr>
          </a:lstStyle>
          <a:p/>
        </p:txBody>
      </p:sp>
      <p:sp>
        <p:nvSpPr>
          <p:cNvPr id="18" name="Google Shape;18;p6"/>
          <p:cNvSpPr txBox="1"/>
          <p:nvPr>
            <p:ph idx="10" type="dt"/>
          </p:nvPr>
        </p:nvSpPr>
        <p:spPr>
          <a:xfrm>
            <a:off x="25111561" y="29946318"/>
            <a:ext cx="8674302" cy="155504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629407" y="29933799"/>
            <a:ext cx="19137989" cy="15361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p:nvPr>
            <p:ph idx="12" type="sldNum"/>
          </p:nvPr>
        </p:nvSpPr>
        <p:spPr>
          <a:xfrm>
            <a:off x="34608470" y="29846016"/>
            <a:ext cx="1536192" cy="1755648"/>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6745394" y="4630521"/>
            <a:ext cx="24938571" cy="57058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10920"/>
              <a:buFont typeface="Gill Sans"/>
              <a:buNone/>
              <a:defRPr b="0" i="0" sz="1092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6745394" y="12662619"/>
            <a:ext cx="24938571" cy="14889518"/>
          </a:xfrm>
          <a:prstGeom prst="rect">
            <a:avLst/>
          </a:prstGeom>
          <a:noFill/>
          <a:ln>
            <a:noFill/>
          </a:ln>
        </p:spPr>
        <p:txBody>
          <a:bodyPr anchorCtr="0" anchor="t" bIns="45700" lIns="91425" spcFirstLastPara="1" rIns="91425" wrap="square" tIns="45700">
            <a:normAutofit/>
          </a:bodyPr>
          <a:lstStyle>
            <a:lvl1pPr indent="-708660" lvl="0" marL="457200" marR="0" rtl="0" algn="l">
              <a:lnSpc>
                <a:spcPct val="100000"/>
              </a:lnSpc>
              <a:spcBef>
                <a:spcPts val="4200"/>
              </a:spcBef>
              <a:spcAft>
                <a:spcPts val="0"/>
              </a:spcAft>
              <a:buClr>
                <a:schemeClr val="accent2"/>
              </a:buClr>
              <a:buSzPts val="7560"/>
              <a:buFont typeface="Arial"/>
              <a:buChar char="•"/>
              <a:defRPr b="0" i="0" sz="7560" u="none" cap="none" strike="noStrike">
                <a:solidFill>
                  <a:srgbClr val="FEFEFE"/>
                </a:solidFill>
                <a:latin typeface="Gill Sans"/>
                <a:ea typeface="Gill Sans"/>
                <a:cs typeface="Gill Sans"/>
                <a:sym typeface="Gill Sans"/>
              </a:defRPr>
            </a:lvl1pPr>
            <a:lvl2pPr indent="-655320" lvl="1" marL="9144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2pPr>
            <a:lvl3pPr indent="-655320" lvl="2" marL="13716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3pPr>
            <a:lvl4pPr indent="-655320" lvl="3" marL="18288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4pPr>
            <a:lvl5pPr indent="-655320" lvl="4" marL="2286000" marR="0" rtl="0" algn="l">
              <a:lnSpc>
                <a:spcPct val="100000"/>
              </a:lnSpc>
              <a:spcBef>
                <a:spcPts val="4200"/>
              </a:spcBef>
              <a:spcAft>
                <a:spcPts val="0"/>
              </a:spcAft>
              <a:buClr>
                <a:schemeClr val="accent2"/>
              </a:buClr>
              <a:buSzPts val="6720"/>
              <a:buFont typeface="Arial"/>
              <a:buChar char="•"/>
              <a:defRPr b="0" i="0" sz="6719" u="none" cap="none" strike="noStrike">
                <a:solidFill>
                  <a:srgbClr val="FEFEFE"/>
                </a:solidFill>
                <a:latin typeface="Gill Sans"/>
                <a:ea typeface="Gill Sans"/>
                <a:cs typeface="Gill Sans"/>
                <a:sym typeface="Gill Sans"/>
              </a:defRPr>
            </a:lvl5pPr>
            <a:lvl6pPr indent="-655320" lvl="5" marL="27432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6pPr>
            <a:lvl7pPr indent="-655320" lvl="6" marL="32004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7pPr>
            <a:lvl8pPr indent="-655320" lvl="7" marL="36576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8pPr>
            <a:lvl9pPr indent="-655320" lvl="8" marL="4114800" marR="0" rtl="0" algn="l">
              <a:lnSpc>
                <a:spcPct val="100000"/>
              </a:lnSpc>
              <a:spcBef>
                <a:spcPts val="4200"/>
              </a:spcBef>
              <a:spcAft>
                <a:spcPts val="0"/>
              </a:spcAft>
              <a:buClr>
                <a:schemeClr val="accent2"/>
              </a:buClr>
              <a:buSzPts val="6720"/>
              <a:buFont typeface="Arial"/>
              <a:buChar char="•"/>
              <a:defRPr b="0" i="0" sz="6719" u="none" cap="none" strike="noStrike">
                <a:solidFill>
                  <a:schemeClr val="lt1"/>
                </a:solidFill>
                <a:latin typeface="Gill Sans"/>
                <a:ea typeface="Gill Sans"/>
                <a:cs typeface="Gill Sans"/>
                <a:sym typeface="Gill Sans"/>
              </a:defRPr>
            </a:lvl9pPr>
          </a:lstStyle>
          <a:p/>
        </p:txBody>
      </p:sp>
      <p:sp>
        <p:nvSpPr>
          <p:cNvPr id="12" name="Google Shape;12;p4"/>
          <p:cNvSpPr txBox="1"/>
          <p:nvPr>
            <p:ph idx="10" type="dt"/>
          </p:nvPr>
        </p:nvSpPr>
        <p:spPr>
          <a:xfrm>
            <a:off x="25111561" y="29946318"/>
            <a:ext cx="8674302" cy="155504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42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4"/>
          <p:cNvSpPr txBox="1"/>
          <p:nvPr>
            <p:ph idx="11" type="ftr"/>
          </p:nvPr>
        </p:nvSpPr>
        <p:spPr>
          <a:xfrm>
            <a:off x="4629407" y="29933799"/>
            <a:ext cx="19137989" cy="153619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4"/>
          <p:cNvSpPr/>
          <p:nvPr>
            <p:ph idx="12" type="sldNum"/>
          </p:nvPr>
        </p:nvSpPr>
        <p:spPr>
          <a:xfrm>
            <a:off x="34608470" y="29846016"/>
            <a:ext cx="1536192" cy="1755648"/>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4621"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4621"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4621"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4621"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4621"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4621"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4621"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4621"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4621"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 name="Shape 25"/>
        <p:cNvGrpSpPr/>
        <p:nvPr/>
      </p:nvGrpSpPr>
      <p:grpSpPr>
        <a:xfrm>
          <a:off x="0" y="0"/>
          <a:ext cx="0" cy="0"/>
          <a:chOff x="0" y="0"/>
          <a:chExt cx="0" cy="0"/>
        </a:xfrm>
      </p:grpSpPr>
      <p:sp>
        <p:nvSpPr>
          <p:cNvPr id="26" name="Google Shape;26;p1"/>
          <p:cNvSpPr/>
          <p:nvPr/>
        </p:nvSpPr>
        <p:spPr>
          <a:xfrm>
            <a:off x="172720" y="211786"/>
            <a:ext cx="38087393" cy="4797976"/>
          </a:xfrm>
          <a:prstGeom prst="rect">
            <a:avLst/>
          </a:prstGeom>
          <a:solidFill>
            <a:schemeClr val="dk1">
              <a:alpha val="6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7200">
                <a:solidFill>
                  <a:srgbClr val="121429"/>
                </a:solidFill>
              </a:rPr>
              <a:t>Quantum State Compression: </a:t>
            </a:r>
            <a:r>
              <a:rPr b="1" lang="en-US" sz="7200">
                <a:solidFill>
                  <a:srgbClr val="121429"/>
                </a:solidFill>
              </a:rPr>
              <a:t>Simulation</a:t>
            </a:r>
            <a:r>
              <a:rPr b="1" lang="en-US" sz="7200">
                <a:solidFill>
                  <a:srgbClr val="121429"/>
                </a:solidFill>
              </a:rPr>
              <a:t>-Hardware Gap</a:t>
            </a:r>
            <a:endParaRPr/>
          </a:p>
          <a:p>
            <a:pPr indent="0" lvl="0" marL="0" marR="0" rtl="0" algn="ctr">
              <a:spcBef>
                <a:spcPts val="0"/>
              </a:spcBef>
              <a:spcAft>
                <a:spcPts val="0"/>
              </a:spcAft>
              <a:buNone/>
            </a:pPr>
            <a:r>
              <a:rPr b="1" lang="en-US" sz="7200">
                <a:solidFill>
                  <a:srgbClr val="224F76"/>
                </a:solidFill>
              </a:rPr>
              <a:t>Cameron Akhtar</a:t>
            </a:r>
            <a:endParaRPr/>
          </a:p>
          <a:p>
            <a:pPr indent="0" lvl="0" marL="0" marR="0" rtl="0" algn="ctr">
              <a:spcBef>
                <a:spcPts val="0"/>
              </a:spcBef>
              <a:spcAft>
                <a:spcPts val="0"/>
              </a:spcAft>
              <a:buNone/>
            </a:pPr>
            <a:r>
              <a:rPr b="1" lang="en-US" sz="5400">
                <a:solidFill>
                  <a:srgbClr val="1B1E3D"/>
                </a:solidFill>
              </a:rPr>
              <a:t>Computer Science Undergraduate</a:t>
            </a:r>
            <a:endParaRPr b="1" i="0" sz="6600" u="none" cap="none" strike="noStrike">
              <a:solidFill>
                <a:srgbClr val="1B1E3D"/>
              </a:solidFill>
            </a:endParaRPr>
          </a:p>
        </p:txBody>
      </p:sp>
      <p:sp>
        <p:nvSpPr>
          <p:cNvPr id="27" name="Google Shape;27;p1"/>
          <p:cNvSpPr/>
          <p:nvPr/>
        </p:nvSpPr>
        <p:spPr>
          <a:xfrm>
            <a:off x="129633" y="5126780"/>
            <a:ext cx="38130480" cy="27579833"/>
          </a:xfrm>
          <a:prstGeom prst="rect">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149" u="none" cap="none" strike="noStrike">
              <a:solidFill>
                <a:schemeClr val="lt1"/>
              </a:solidFill>
              <a:latin typeface="Gill Sans"/>
              <a:ea typeface="Gill Sans"/>
              <a:cs typeface="Gill Sans"/>
              <a:sym typeface="Gill Sans"/>
            </a:endParaRPr>
          </a:p>
        </p:txBody>
      </p:sp>
      <p:sp>
        <p:nvSpPr>
          <p:cNvPr id="28" name="Google Shape;28;p1"/>
          <p:cNvSpPr/>
          <p:nvPr/>
        </p:nvSpPr>
        <p:spPr>
          <a:xfrm>
            <a:off x="26173884" y="15420578"/>
            <a:ext cx="11795700" cy="8511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80" u="none" cap="none" strike="noStrike">
                <a:solidFill>
                  <a:srgbClr val="121429"/>
                </a:solidFill>
              </a:rPr>
              <a:t>Summary/Conclusion</a:t>
            </a:r>
            <a:endParaRPr b="1"/>
          </a:p>
        </p:txBody>
      </p:sp>
      <p:sp>
        <p:nvSpPr>
          <p:cNvPr id="29" name="Google Shape;29;p1"/>
          <p:cNvSpPr/>
          <p:nvPr/>
        </p:nvSpPr>
        <p:spPr>
          <a:xfrm>
            <a:off x="26173959" y="27183215"/>
            <a:ext cx="11795700" cy="8511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80" u="none" cap="none" strike="noStrike">
                <a:solidFill>
                  <a:srgbClr val="121429"/>
                </a:solidFill>
              </a:rPr>
              <a:t>References</a:t>
            </a:r>
            <a:endParaRPr b="1"/>
          </a:p>
        </p:txBody>
      </p:sp>
      <p:sp>
        <p:nvSpPr>
          <p:cNvPr id="30" name="Google Shape;30;p1"/>
          <p:cNvSpPr txBox="1"/>
          <p:nvPr/>
        </p:nvSpPr>
        <p:spPr>
          <a:xfrm>
            <a:off x="26173884" y="16323725"/>
            <a:ext cx="11795700" cy="105444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1. Successfully demonstrated quantum autoencoder concept in simulation, achieving </a:t>
            </a:r>
            <a:r>
              <a:rPr b="1" lang="en-US" sz="2700">
                <a:highlight>
                  <a:srgbClr val="FFFFFF"/>
                </a:highlight>
              </a:rPr>
              <a:t>&gt;99% fidelity for compressing a 5-qubit domain wall state into a 3-qubit latent space</a:t>
            </a:r>
            <a:r>
              <a:rPr b="1" lang="en-US" sz="2700">
                <a:highlight>
                  <a:srgbClr val="FFFFFF"/>
                </a:highlight>
              </a:rPr>
              <a:t>.</a:t>
            </a:r>
            <a:endParaRPr b="1" sz="2700">
              <a:highlight>
                <a:srgbClr val="FFFFFF"/>
              </a:highlight>
            </a:endParaRPr>
          </a:p>
          <a:p>
            <a:pPr indent="0" lvl="0" marL="0" rtl="0" algn="l">
              <a:lnSpc>
                <a:spcPct val="115000"/>
              </a:lnSpc>
              <a:spcBef>
                <a:spcPts val="0"/>
              </a:spcBef>
              <a:spcAft>
                <a:spcPts val="0"/>
              </a:spcAft>
              <a:buNone/>
            </a:pPr>
            <a:r>
              <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2. Implementation on IBM Quantum hardware revealed fundamental NISQ-era challenges:</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   - Circuit transpilation increased gate count by ~10x due to hardware connectivity</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   - Decoherence effects dominated as circuit execution approached coherence time</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   - Gate errors accumulated exponentially with circuit depth</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   - Even with error mitigation, hardware fidelity limited to 11%</a:t>
            </a:r>
            <a:endParaRPr sz="2700">
              <a:highlight>
                <a:srgbClr val="FFFFFF"/>
              </a:highlight>
            </a:endParaRPr>
          </a:p>
          <a:p>
            <a:pPr indent="0" lvl="0" marL="0" rtl="0" algn="l">
              <a:lnSpc>
                <a:spcPct val="115000"/>
              </a:lnSpc>
              <a:spcBef>
                <a:spcPts val="0"/>
              </a:spcBef>
              <a:spcAft>
                <a:spcPts val="0"/>
              </a:spcAft>
              <a:buNone/>
            </a:pPr>
            <a:r>
              <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3. The project provides valuable insights for quantum algorithm implementation:</a:t>
            </a:r>
            <a:endParaRPr sz="2700">
              <a:highlight>
                <a:srgbClr val="FFFFFF"/>
              </a:highlight>
            </a:endParaRPr>
          </a:p>
          <a:p>
            <a:pPr indent="0" lvl="0" marL="0" rtl="0" algn="l">
              <a:lnSpc>
                <a:spcPct val="115000"/>
              </a:lnSpc>
              <a:spcBef>
                <a:spcPts val="0"/>
              </a:spcBef>
              <a:spcAft>
                <a:spcPts val="0"/>
              </a:spcAft>
              <a:buNone/>
            </a:pPr>
            <a:r>
              <a:rPr lang="en-US" sz="2700">
                <a:highlight>
                  <a:srgbClr val="FFFFFF"/>
                </a:highlight>
              </a:rPr>
              <a:t>   - </a:t>
            </a:r>
            <a:r>
              <a:rPr b="1" lang="en-US" sz="2700">
                <a:highlight>
                  <a:srgbClr val="FFFFFF"/>
                </a:highlight>
              </a:rPr>
              <a:t>Hardware-aware circuit design is crucial from the start</a:t>
            </a:r>
            <a:endParaRPr b="1" sz="2700">
              <a:highlight>
                <a:srgbClr val="FFFFFF"/>
              </a:highlight>
            </a:endParaRPr>
          </a:p>
          <a:p>
            <a:pPr indent="0" lvl="0" marL="0" rtl="0" algn="l">
              <a:lnSpc>
                <a:spcPct val="115000"/>
              </a:lnSpc>
              <a:spcBef>
                <a:spcPts val="0"/>
              </a:spcBef>
              <a:spcAft>
                <a:spcPts val="0"/>
              </a:spcAft>
              <a:buNone/>
            </a:pPr>
            <a:r>
              <a:rPr lang="en-US" sz="2700">
                <a:highlight>
                  <a:srgbClr val="FFFFFF"/>
                </a:highlight>
              </a:rPr>
              <a:t>   - </a:t>
            </a:r>
            <a:r>
              <a:rPr b="1" lang="en-US" sz="2700">
                <a:highlight>
                  <a:srgbClr val="FFFFFF"/>
                </a:highlight>
              </a:rPr>
              <a:t>Transpilation impact must be considered in initial design</a:t>
            </a:r>
            <a:endParaRPr b="1" sz="2700">
              <a:highlight>
                <a:srgbClr val="FFFFFF"/>
              </a:highlight>
            </a:endParaRPr>
          </a:p>
          <a:p>
            <a:pPr indent="0" lvl="0" marL="0" rtl="0" algn="l">
              <a:lnSpc>
                <a:spcPct val="115000"/>
              </a:lnSpc>
              <a:spcBef>
                <a:spcPts val="0"/>
              </a:spcBef>
              <a:spcAft>
                <a:spcPts val="0"/>
              </a:spcAft>
              <a:buNone/>
            </a:pPr>
            <a:r>
              <a:rPr lang="en-US" sz="2700">
                <a:highlight>
                  <a:srgbClr val="FFFFFF"/>
                </a:highlight>
              </a:rPr>
              <a:t>   - </a:t>
            </a:r>
            <a:r>
              <a:rPr b="1" lang="en-US" sz="2700">
                <a:highlight>
                  <a:srgbClr val="FFFFFF"/>
                </a:highlight>
              </a:rPr>
              <a:t>Error mitigation alone cannot overcome fundamental hardware limitations</a:t>
            </a:r>
            <a:endParaRPr b="1" sz="2700">
              <a:highlight>
                <a:srgbClr val="FFFFFF"/>
              </a:highlight>
            </a:endParaRPr>
          </a:p>
          <a:p>
            <a:pPr indent="0" lvl="0" marL="0" rtl="0" algn="l">
              <a:lnSpc>
                <a:spcPct val="115000"/>
              </a:lnSpc>
              <a:spcBef>
                <a:spcPts val="0"/>
              </a:spcBef>
              <a:spcAft>
                <a:spcPts val="0"/>
              </a:spcAft>
              <a:buNone/>
            </a:pPr>
            <a:r>
              <a:rPr lang="en-US" sz="2700">
                <a:highlight>
                  <a:srgbClr val="FFFFFF"/>
                </a:highlight>
              </a:rPr>
              <a:t>   - </a:t>
            </a:r>
            <a:r>
              <a:rPr b="1" lang="en-US" sz="2700">
                <a:highlight>
                  <a:srgbClr val="FFFFFF"/>
                </a:highlight>
              </a:rPr>
              <a:t>Need for new architectures suited to NISQ constraints</a:t>
            </a:r>
            <a:endParaRPr b="1" sz="2700">
              <a:highlight>
                <a:srgbClr val="FFFFFF"/>
              </a:highlight>
            </a:endParaRPr>
          </a:p>
          <a:p>
            <a:pPr indent="0" lvl="0" marL="0" rtl="0" algn="l">
              <a:lnSpc>
                <a:spcPct val="115000"/>
              </a:lnSpc>
              <a:spcBef>
                <a:spcPts val="0"/>
              </a:spcBef>
              <a:spcAft>
                <a:spcPts val="0"/>
              </a:spcAft>
              <a:buNone/>
            </a:pPr>
            <a:r>
              <a:t/>
            </a:r>
            <a:endParaRPr sz="2700">
              <a:highlight>
                <a:srgbClr val="FFFFFF"/>
              </a:highlight>
            </a:endParaRPr>
          </a:p>
        </p:txBody>
      </p:sp>
      <p:sp>
        <p:nvSpPr>
          <p:cNvPr id="31" name="Google Shape;31;p1"/>
          <p:cNvSpPr txBox="1"/>
          <p:nvPr/>
        </p:nvSpPr>
        <p:spPr>
          <a:xfrm>
            <a:off x="18562320" y="14430415"/>
            <a:ext cx="1280160" cy="18080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149">
              <a:solidFill>
                <a:schemeClr val="lt1"/>
              </a:solidFill>
              <a:latin typeface="Gill Sans"/>
              <a:ea typeface="Gill Sans"/>
              <a:cs typeface="Gill Sans"/>
              <a:sym typeface="Gill Sans"/>
            </a:endParaRPr>
          </a:p>
        </p:txBody>
      </p:sp>
      <p:sp>
        <p:nvSpPr>
          <p:cNvPr id="32" name="Google Shape;32;p1"/>
          <p:cNvSpPr txBox="1"/>
          <p:nvPr/>
        </p:nvSpPr>
        <p:spPr>
          <a:xfrm>
            <a:off x="26173959" y="28034436"/>
            <a:ext cx="11795700" cy="42306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highlight>
                  <a:srgbClr val="FFFFFF"/>
                </a:highlight>
              </a:rPr>
              <a:t>1. Romero, J., Olson, J. P., &amp; Aspuru-Guzik, A. (2017). Quantum autoencoders for efficient compression of quantum data. Quantum Science and Technology, 2(4), 045001.</a:t>
            </a:r>
            <a:endParaRPr sz="1900">
              <a:highlight>
                <a:srgbClr val="FFFFFF"/>
              </a:highlight>
            </a:endParaRPr>
          </a:p>
          <a:p>
            <a:pPr indent="0" lvl="0" marL="0" marR="0" rtl="0" algn="l">
              <a:spcBef>
                <a:spcPts val="0"/>
              </a:spcBef>
              <a:spcAft>
                <a:spcPts val="0"/>
              </a:spcAft>
              <a:buNone/>
            </a:pPr>
            <a:r>
              <a:t/>
            </a:r>
            <a:endParaRPr sz="1900">
              <a:highlight>
                <a:srgbClr val="FFFFFF"/>
              </a:highlight>
            </a:endParaRPr>
          </a:p>
          <a:p>
            <a:pPr indent="0" lvl="0" marL="0" marR="0" rtl="0" algn="l">
              <a:spcBef>
                <a:spcPts val="0"/>
              </a:spcBef>
              <a:spcAft>
                <a:spcPts val="0"/>
              </a:spcAft>
              <a:buNone/>
            </a:pPr>
            <a:r>
              <a:rPr lang="en-US" sz="1900">
                <a:highlight>
                  <a:srgbClr val="FFFFFF"/>
                </a:highlight>
              </a:rPr>
              <a:t>2. IBM Quantum (2024). Qiskit Runtime V2 Primitives Documentation. https://qiskit.org/documentation/partners/qiskit_ibm_runtime/</a:t>
            </a:r>
            <a:endParaRPr sz="1900">
              <a:highlight>
                <a:srgbClr val="FFFFFF"/>
              </a:highlight>
            </a:endParaRPr>
          </a:p>
          <a:p>
            <a:pPr indent="0" lvl="0" marL="0" marR="0" rtl="0" algn="l">
              <a:spcBef>
                <a:spcPts val="0"/>
              </a:spcBef>
              <a:spcAft>
                <a:spcPts val="0"/>
              </a:spcAft>
              <a:buNone/>
            </a:pPr>
            <a:r>
              <a:t/>
            </a:r>
            <a:endParaRPr sz="1900">
              <a:highlight>
                <a:srgbClr val="FFFFFF"/>
              </a:highlight>
            </a:endParaRPr>
          </a:p>
          <a:p>
            <a:pPr indent="0" lvl="0" marL="0" marR="0" rtl="0" algn="l">
              <a:spcBef>
                <a:spcPts val="0"/>
              </a:spcBef>
              <a:spcAft>
                <a:spcPts val="0"/>
              </a:spcAft>
              <a:buNone/>
            </a:pPr>
            <a:r>
              <a:rPr lang="en-US" sz="1900">
                <a:highlight>
                  <a:srgbClr val="FFFFFF"/>
                </a:highlight>
              </a:rPr>
              <a:t>3. Cerezo, M., Poremba, A., Cincio, L., &amp; Coles, P. J. (2020). Variational quantum state diagonalization. npj Quantum Information, 6(1), 1-10.</a:t>
            </a:r>
            <a:endParaRPr sz="1900">
              <a:highlight>
                <a:srgbClr val="FFFFFF"/>
              </a:highlight>
            </a:endParaRPr>
          </a:p>
          <a:p>
            <a:pPr indent="0" lvl="0" marL="0" marR="0" rtl="0" algn="l">
              <a:spcBef>
                <a:spcPts val="0"/>
              </a:spcBef>
              <a:spcAft>
                <a:spcPts val="0"/>
              </a:spcAft>
              <a:buNone/>
            </a:pPr>
            <a:r>
              <a:t/>
            </a:r>
            <a:endParaRPr sz="1900">
              <a:highlight>
                <a:srgbClr val="FFFFFF"/>
              </a:highlight>
            </a:endParaRPr>
          </a:p>
          <a:p>
            <a:pPr indent="0" lvl="0" marL="0" marR="0" rtl="0" algn="l">
              <a:spcBef>
                <a:spcPts val="0"/>
              </a:spcBef>
              <a:spcAft>
                <a:spcPts val="0"/>
              </a:spcAft>
              <a:buNone/>
            </a:pPr>
            <a:r>
              <a:rPr lang="en-US" sz="1900">
                <a:highlight>
                  <a:srgbClr val="FFFFFF"/>
                </a:highlight>
              </a:rPr>
              <a:t>4. Cross, A. W., Bishop, L. S., Sheldon, S., Nation, P. D., &amp; Gambetta, J. M. (2019). Validating quantum computers using randomized model circuits. Physical Review A, 100(3), 032328.</a:t>
            </a:r>
            <a:endParaRPr sz="1900">
              <a:highlight>
                <a:srgbClr val="FFFFFF"/>
              </a:highlight>
            </a:endParaRPr>
          </a:p>
          <a:p>
            <a:pPr indent="0" lvl="0" marL="0" marR="0" rtl="0" algn="l">
              <a:spcBef>
                <a:spcPts val="0"/>
              </a:spcBef>
              <a:spcAft>
                <a:spcPts val="0"/>
              </a:spcAft>
              <a:buNone/>
            </a:pPr>
            <a:r>
              <a:t/>
            </a:r>
            <a:endParaRPr sz="1900">
              <a:highlight>
                <a:srgbClr val="FFFFFF"/>
              </a:highlight>
            </a:endParaRPr>
          </a:p>
          <a:p>
            <a:pPr indent="0" lvl="0" marL="0" rtl="0" algn="l">
              <a:lnSpc>
                <a:spcPct val="115000"/>
              </a:lnSpc>
              <a:spcBef>
                <a:spcPts val="0"/>
              </a:spcBef>
              <a:spcAft>
                <a:spcPts val="0"/>
              </a:spcAft>
              <a:buNone/>
            </a:pPr>
            <a:r>
              <a:rPr lang="en-US" sz="1900">
                <a:highlight>
                  <a:srgbClr val="FFFFFF"/>
                </a:highlight>
              </a:rPr>
              <a:t>5. Kandala, A., et al. (2019). Error mitigation extends the computational reach of a noisy quantum processor. Nature, 567(7749), 491-495.</a:t>
            </a:r>
            <a:endParaRPr sz="1900">
              <a:solidFill>
                <a:srgbClr val="000000"/>
              </a:solidFill>
            </a:endParaRPr>
          </a:p>
        </p:txBody>
      </p:sp>
      <p:sp>
        <p:nvSpPr>
          <p:cNvPr id="33" name="Google Shape;33;p1"/>
          <p:cNvSpPr/>
          <p:nvPr/>
        </p:nvSpPr>
        <p:spPr>
          <a:xfrm>
            <a:off x="420056" y="5460329"/>
            <a:ext cx="11795760" cy="851218"/>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80">
                <a:solidFill>
                  <a:srgbClr val="121429"/>
                </a:solidFill>
              </a:rPr>
              <a:t>Introduction</a:t>
            </a:r>
            <a:endParaRPr b="1"/>
          </a:p>
        </p:txBody>
      </p:sp>
      <p:sp>
        <p:nvSpPr>
          <p:cNvPr id="34" name="Google Shape;34;p1"/>
          <p:cNvSpPr txBox="1"/>
          <p:nvPr/>
        </p:nvSpPr>
        <p:spPr>
          <a:xfrm>
            <a:off x="420050" y="6363474"/>
            <a:ext cx="11795700" cy="133053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900">
              <a:solidFill>
                <a:srgbClr val="000000"/>
              </a:solidFill>
            </a:endParaRPr>
          </a:p>
          <a:p>
            <a:pPr indent="0" lvl="0" marL="0" rtl="0" algn="l">
              <a:lnSpc>
                <a:spcPct val="115000"/>
              </a:lnSpc>
              <a:spcBef>
                <a:spcPts val="0"/>
              </a:spcBef>
              <a:spcAft>
                <a:spcPts val="0"/>
              </a:spcAft>
              <a:buNone/>
            </a:pPr>
            <a:r>
              <a:rPr b="1" lang="en-US" sz="2900">
                <a:highlight>
                  <a:srgbClr val="FFFFFF"/>
                </a:highlight>
              </a:rPr>
              <a:t>Quantum autoencoders</a:t>
            </a:r>
            <a:r>
              <a:rPr lang="en-US" sz="2900">
                <a:highlight>
                  <a:srgbClr val="FFFFFF"/>
                </a:highlight>
              </a:rPr>
              <a:t> represent a promising intersection of quantum computing and machine learning, offering a pathway to </a:t>
            </a:r>
            <a:r>
              <a:rPr b="1" lang="en-US" sz="2900">
                <a:highlight>
                  <a:srgbClr val="FFFFFF"/>
                </a:highlight>
              </a:rPr>
              <a:t>compress quantum information</a:t>
            </a:r>
            <a:r>
              <a:rPr lang="en-US" sz="2900">
                <a:highlight>
                  <a:srgbClr val="FFFFFF"/>
                </a:highlight>
              </a:rPr>
              <a:t> while </a:t>
            </a:r>
            <a:r>
              <a:rPr b="1" lang="en-US" sz="2900">
                <a:highlight>
                  <a:srgbClr val="FFFFFF"/>
                </a:highlight>
              </a:rPr>
              <a:t>preserving essential quantum features</a:t>
            </a:r>
            <a:r>
              <a:rPr lang="en-US" sz="2900">
                <a:highlight>
                  <a:srgbClr val="FFFFFF"/>
                </a:highlight>
              </a:rPr>
              <a:t>. This project implements a quantum autoencoder using IBM's Qiskit Runtime V2 primitives, designed to compress a 5-qubit domain wall state |00111⟩ into a 3-qubit latent space while maintaining high fidelity.</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a:p>
            <a:pPr indent="0" lvl="0" marL="0" rtl="0" algn="l">
              <a:lnSpc>
                <a:spcPct val="115000"/>
              </a:lnSpc>
              <a:spcBef>
                <a:spcPts val="0"/>
              </a:spcBef>
              <a:spcAft>
                <a:spcPts val="0"/>
              </a:spcAft>
              <a:buNone/>
            </a:pPr>
            <a:r>
              <a:rPr lang="en-US" sz="2900">
                <a:highlight>
                  <a:srgbClr val="FFFFFF"/>
                </a:highlight>
              </a:rPr>
              <a:t>Unlike classical autoencoders, quantum autoencoders must preserve quantum properties such as </a:t>
            </a:r>
            <a:r>
              <a:rPr b="1" lang="en-US" sz="2900">
                <a:highlight>
                  <a:srgbClr val="FFFFFF"/>
                </a:highlight>
              </a:rPr>
              <a:t>superposition</a:t>
            </a:r>
            <a:r>
              <a:rPr lang="en-US" sz="2900">
                <a:highlight>
                  <a:srgbClr val="FFFFFF"/>
                </a:highlight>
              </a:rPr>
              <a:t> and </a:t>
            </a:r>
            <a:r>
              <a:rPr b="1" lang="en-US" sz="2900">
                <a:highlight>
                  <a:srgbClr val="FFFFFF"/>
                </a:highlight>
              </a:rPr>
              <a:t>entanglement</a:t>
            </a:r>
            <a:r>
              <a:rPr lang="en-US" sz="2900">
                <a:highlight>
                  <a:srgbClr val="FFFFFF"/>
                </a:highlight>
              </a:rPr>
              <a:t> during compression. This makes them particularly valuable for quantum state preparation, quantum memory optimization, and quantum error correction applications.</a:t>
            </a:r>
            <a:endParaRPr sz="2900">
              <a:highlight>
                <a:srgbClr val="FFFFFF"/>
              </a:highlight>
            </a:endParaRPr>
          </a:p>
          <a:p>
            <a:pPr indent="0" lvl="0" marL="0" rtl="0" algn="l">
              <a:lnSpc>
                <a:spcPct val="115000"/>
              </a:lnSpc>
              <a:spcBef>
                <a:spcPts val="0"/>
              </a:spcBef>
              <a:spcAft>
                <a:spcPts val="0"/>
              </a:spcAft>
              <a:buNone/>
            </a:pPr>
            <a:r>
              <a:t/>
            </a:r>
            <a:endParaRPr sz="2900">
              <a:highlight>
                <a:srgbClr val="FFFFFF"/>
              </a:highlight>
            </a:endParaRPr>
          </a:p>
        </p:txBody>
      </p:sp>
      <p:sp>
        <p:nvSpPr>
          <p:cNvPr id="35" name="Google Shape;35;p1"/>
          <p:cNvSpPr/>
          <p:nvPr/>
        </p:nvSpPr>
        <p:spPr>
          <a:xfrm>
            <a:off x="26188984" y="5460329"/>
            <a:ext cx="11795760" cy="851218"/>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80">
                <a:solidFill>
                  <a:srgbClr val="121429"/>
                </a:solidFill>
              </a:rPr>
              <a:t>Methodology</a:t>
            </a:r>
            <a:endParaRPr b="1"/>
          </a:p>
        </p:txBody>
      </p:sp>
      <p:sp>
        <p:nvSpPr>
          <p:cNvPr id="36" name="Google Shape;36;p1"/>
          <p:cNvSpPr txBox="1"/>
          <p:nvPr/>
        </p:nvSpPr>
        <p:spPr>
          <a:xfrm>
            <a:off x="26188984" y="6363474"/>
            <a:ext cx="11795700" cy="85428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1. Circuit Design</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- 5-qubit input register for domain wall state |00111⟩</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- 3-qubit latent space for compressed representation</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RealAmplitudes ansatz for encoder (U) and decoder (V)</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SWAP test circuit for fidelity measurement</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2. Optimization Strategy</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SPSA optimizer with 200 iterations</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Learning rate: 0.15, Perturbation: 0.1</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Cost function based on SWAP test fidelity</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Parameter initialization in [0,1] range</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3. Error Mitigation</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Dynamical decoupling (XpXm sequence)</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Resilience level 1 enabled</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- 8192 shots per measurement</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Optimized circuit transpilation</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Hardware Configuration:</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IBM Quantum Kyiv backend</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Native gates: {ecr, id, rz, sx, x}</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Full connectivity between qubits</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p:txBody>
      </p:sp>
      <p:sp>
        <p:nvSpPr>
          <p:cNvPr id="37" name="Google Shape;37;p1"/>
          <p:cNvSpPr/>
          <p:nvPr/>
        </p:nvSpPr>
        <p:spPr>
          <a:xfrm>
            <a:off x="420056" y="20143441"/>
            <a:ext cx="11795760" cy="851218"/>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80">
                <a:solidFill>
                  <a:srgbClr val="121429"/>
                </a:solidFill>
              </a:rPr>
              <a:t>Hypothesis/Question</a:t>
            </a:r>
            <a:endParaRPr b="1"/>
          </a:p>
        </p:txBody>
      </p:sp>
      <p:sp>
        <p:nvSpPr>
          <p:cNvPr id="38" name="Google Shape;38;p1"/>
          <p:cNvSpPr txBox="1"/>
          <p:nvPr/>
        </p:nvSpPr>
        <p:spPr>
          <a:xfrm>
            <a:off x="420050" y="21046575"/>
            <a:ext cx="11795700" cy="73275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600">
                <a:highlight>
                  <a:srgbClr val="FFFFFF"/>
                </a:highlight>
              </a:rPr>
              <a:t>1. Can we effectively implement a quantum autoencoder using Qiskit Runtime V2 primitives that achieves </a:t>
            </a:r>
            <a:r>
              <a:rPr b="1" lang="en-US" sz="2600">
                <a:highlight>
                  <a:srgbClr val="FFFFFF"/>
                </a:highlight>
              </a:rPr>
              <a:t>high-fidelity compression</a:t>
            </a:r>
            <a:r>
              <a:rPr lang="en-US" sz="2600">
                <a:highlight>
                  <a:srgbClr val="FFFFFF"/>
                </a:highlight>
              </a:rPr>
              <a:t> of a 5-qubit domain wall state into a 3-qubit latent space?</a:t>
            </a:r>
            <a:endParaRPr sz="2600">
              <a:highlight>
                <a:srgbClr val="FFFFFF"/>
              </a:highlight>
            </a:endParaRPr>
          </a:p>
          <a:p>
            <a:pPr indent="0" lvl="0" marL="0" rtl="0" algn="l">
              <a:lnSpc>
                <a:spcPct val="115000"/>
              </a:lnSpc>
              <a:spcBef>
                <a:spcPts val="0"/>
              </a:spcBef>
              <a:spcAft>
                <a:spcPts val="0"/>
              </a:spcAft>
              <a:buNone/>
            </a:pPr>
            <a:r>
              <a:t/>
            </a:r>
            <a:endParaRPr sz="2600">
              <a:highlight>
                <a:srgbClr val="FFFFFF"/>
              </a:highlight>
            </a:endParaRPr>
          </a:p>
          <a:p>
            <a:pPr indent="0" lvl="0" marL="0" rtl="0" algn="l">
              <a:lnSpc>
                <a:spcPct val="115000"/>
              </a:lnSpc>
              <a:spcBef>
                <a:spcPts val="0"/>
              </a:spcBef>
              <a:spcAft>
                <a:spcPts val="0"/>
              </a:spcAft>
              <a:buNone/>
            </a:pPr>
            <a:r>
              <a:rPr lang="en-US" sz="2600">
                <a:highlight>
                  <a:srgbClr val="FFFFFF"/>
                </a:highlight>
              </a:rPr>
              <a:t>2. How does the performance of our quantum autoencoder compare between </a:t>
            </a:r>
            <a:r>
              <a:rPr b="1" lang="en-US" sz="2600">
                <a:highlight>
                  <a:srgbClr val="FFFFFF"/>
                </a:highlight>
              </a:rPr>
              <a:t>ideal simulation</a:t>
            </a:r>
            <a:r>
              <a:rPr lang="en-US" sz="2600">
                <a:highlight>
                  <a:srgbClr val="FFFFFF"/>
                </a:highlight>
              </a:rPr>
              <a:t> and </a:t>
            </a:r>
            <a:r>
              <a:rPr b="1" lang="en-US" sz="2600">
                <a:highlight>
                  <a:srgbClr val="FFFFFF"/>
                </a:highlight>
              </a:rPr>
              <a:t>real quantum hardware execution</a:t>
            </a:r>
            <a:r>
              <a:rPr lang="en-US" sz="2600">
                <a:highlight>
                  <a:srgbClr val="FFFFFF"/>
                </a:highlight>
              </a:rPr>
              <a:t>?</a:t>
            </a:r>
            <a:endParaRPr sz="2600">
              <a:highlight>
                <a:srgbClr val="FFFFFF"/>
              </a:highlight>
            </a:endParaRPr>
          </a:p>
          <a:p>
            <a:pPr indent="0" lvl="0" marL="0" rtl="0" algn="l">
              <a:lnSpc>
                <a:spcPct val="115000"/>
              </a:lnSpc>
              <a:spcBef>
                <a:spcPts val="0"/>
              </a:spcBef>
              <a:spcAft>
                <a:spcPts val="0"/>
              </a:spcAft>
              <a:buNone/>
            </a:pPr>
            <a:r>
              <a:t/>
            </a:r>
            <a:endParaRPr sz="2600">
              <a:highlight>
                <a:srgbClr val="FFFFFF"/>
              </a:highlight>
            </a:endParaRPr>
          </a:p>
          <a:p>
            <a:pPr indent="0" lvl="0" marL="0" rtl="0" algn="l">
              <a:lnSpc>
                <a:spcPct val="115000"/>
              </a:lnSpc>
              <a:spcBef>
                <a:spcPts val="0"/>
              </a:spcBef>
              <a:spcAft>
                <a:spcPts val="0"/>
              </a:spcAft>
              <a:buNone/>
            </a:pPr>
            <a:r>
              <a:rPr lang="en-US" sz="2600">
                <a:highlight>
                  <a:srgbClr val="FFFFFF"/>
                </a:highlight>
              </a:rPr>
              <a:t>3. What impact do error mitigation techniques (</a:t>
            </a:r>
            <a:r>
              <a:rPr b="1" lang="en-US" sz="2600">
                <a:highlight>
                  <a:srgbClr val="FFFFFF"/>
                </a:highlight>
              </a:rPr>
              <a:t>dynamical decoupling, resilience levels</a:t>
            </a:r>
            <a:r>
              <a:rPr lang="en-US" sz="2600">
                <a:highlight>
                  <a:srgbClr val="FFFFFF"/>
                </a:highlight>
              </a:rPr>
              <a:t>) have on the autoencoder's performance on real quantum hardware?</a:t>
            </a:r>
            <a:endParaRPr sz="2600">
              <a:highlight>
                <a:srgbClr val="FFFFFF"/>
              </a:highlight>
            </a:endParaRPr>
          </a:p>
          <a:p>
            <a:pPr indent="0" lvl="0" marL="0" rtl="0" algn="l">
              <a:lnSpc>
                <a:spcPct val="115000"/>
              </a:lnSpc>
              <a:spcBef>
                <a:spcPts val="0"/>
              </a:spcBef>
              <a:spcAft>
                <a:spcPts val="0"/>
              </a:spcAft>
              <a:buNone/>
            </a:pPr>
            <a:r>
              <a:t/>
            </a:r>
            <a:endParaRPr sz="2600">
              <a:highlight>
                <a:srgbClr val="FFFFFF"/>
              </a:highlight>
            </a:endParaRPr>
          </a:p>
          <a:p>
            <a:pPr indent="0" lvl="0" marL="0" rtl="0" algn="l">
              <a:lnSpc>
                <a:spcPct val="115000"/>
              </a:lnSpc>
              <a:spcBef>
                <a:spcPts val="0"/>
              </a:spcBef>
              <a:spcAft>
                <a:spcPts val="0"/>
              </a:spcAft>
              <a:buNone/>
            </a:pPr>
            <a:r>
              <a:rPr b="1" lang="en-US" sz="2600">
                <a:highlight>
                  <a:srgbClr val="FFFFFF"/>
                </a:highlight>
              </a:rPr>
              <a:t>Expected Outcomes:</a:t>
            </a:r>
            <a:endParaRPr b="1" sz="2600">
              <a:highlight>
                <a:srgbClr val="FFFFFF"/>
              </a:highlight>
            </a:endParaRPr>
          </a:p>
          <a:p>
            <a:pPr indent="0" lvl="0" marL="0" rtl="0" algn="l">
              <a:lnSpc>
                <a:spcPct val="115000"/>
              </a:lnSpc>
              <a:spcBef>
                <a:spcPts val="0"/>
              </a:spcBef>
              <a:spcAft>
                <a:spcPts val="0"/>
              </a:spcAft>
              <a:buNone/>
            </a:pPr>
            <a:r>
              <a:rPr lang="en-US" sz="2500">
                <a:highlight>
                  <a:srgbClr val="FFFFFF"/>
                </a:highlight>
              </a:rPr>
              <a:t>- Achieve </a:t>
            </a:r>
            <a:r>
              <a:rPr b="1" lang="en-US" sz="2500">
                <a:highlight>
                  <a:srgbClr val="FFFFFF"/>
                </a:highlight>
              </a:rPr>
              <a:t>&gt;90%</a:t>
            </a:r>
            <a:r>
              <a:rPr lang="en-US" sz="2500">
                <a:highlight>
                  <a:srgbClr val="FFFFFF"/>
                </a:highlight>
              </a:rPr>
              <a:t> fidelity in ideal simulation</a:t>
            </a:r>
            <a:endParaRPr sz="2500">
              <a:highlight>
                <a:srgbClr val="FFFFFF"/>
              </a:highlight>
            </a:endParaRPr>
          </a:p>
          <a:p>
            <a:pPr indent="0" lvl="0" marL="0" rtl="0" algn="l">
              <a:lnSpc>
                <a:spcPct val="115000"/>
              </a:lnSpc>
              <a:spcBef>
                <a:spcPts val="0"/>
              </a:spcBef>
              <a:spcAft>
                <a:spcPts val="0"/>
              </a:spcAft>
              <a:buNone/>
            </a:pPr>
            <a:r>
              <a:rPr lang="en-US" sz="2500">
                <a:highlight>
                  <a:srgbClr val="FFFFFF"/>
                </a:highlight>
              </a:rPr>
              <a:t>- Demonstrate successful compression on IBM Quantum hardware with error mitigation</a:t>
            </a:r>
            <a:endParaRPr sz="2500">
              <a:highlight>
                <a:srgbClr val="FFFFFF"/>
              </a:highlight>
            </a:endParaRPr>
          </a:p>
          <a:p>
            <a:pPr indent="0" lvl="0" marL="0" rtl="0" algn="l">
              <a:lnSpc>
                <a:spcPct val="115000"/>
              </a:lnSpc>
              <a:spcBef>
                <a:spcPts val="0"/>
              </a:spcBef>
              <a:spcAft>
                <a:spcPts val="0"/>
              </a:spcAft>
              <a:buNone/>
            </a:pPr>
            <a:r>
              <a:rPr lang="en-US" sz="2500">
                <a:highlight>
                  <a:srgbClr val="FFFFFF"/>
                </a:highlight>
              </a:rPr>
              <a:t>- Establish a framework for quantum data compression using modern Qiskit primitives</a:t>
            </a:r>
            <a:endParaRPr sz="2500">
              <a:highlight>
                <a:srgbClr val="FFFFFF"/>
              </a:highlight>
            </a:endParaRPr>
          </a:p>
        </p:txBody>
      </p:sp>
      <p:sp>
        <p:nvSpPr>
          <p:cNvPr id="39" name="Google Shape;39;p1"/>
          <p:cNvSpPr/>
          <p:nvPr/>
        </p:nvSpPr>
        <p:spPr>
          <a:xfrm>
            <a:off x="13320933" y="5460329"/>
            <a:ext cx="11795760" cy="851218"/>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80">
                <a:solidFill>
                  <a:srgbClr val="121429"/>
                </a:solidFill>
              </a:rPr>
              <a:t>Results</a:t>
            </a:r>
            <a:endParaRPr b="1"/>
          </a:p>
        </p:txBody>
      </p:sp>
      <p:sp>
        <p:nvSpPr>
          <p:cNvPr id="40" name="Google Shape;40;p1"/>
          <p:cNvSpPr txBox="1"/>
          <p:nvPr/>
        </p:nvSpPr>
        <p:spPr>
          <a:xfrm>
            <a:off x="13297000" y="6341674"/>
            <a:ext cx="11795700" cy="219957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2000">
                <a:highlight>
                  <a:srgbClr val="FFFFFF"/>
                </a:highlight>
              </a:rPr>
              <a:t>1. Simulation Performance</a:t>
            </a:r>
            <a:endParaRPr b="1"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2343150" rtl="0" algn="l">
              <a:lnSpc>
                <a:spcPct val="115000"/>
              </a:lnSpc>
              <a:spcBef>
                <a:spcPts val="0"/>
              </a:spcBef>
              <a:spcAft>
                <a:spcPts val="0"/>
              </a:spcAft>
              <a:buNone/>
            </a:pPr>
            <a:r>
              <a:rPr b="1" lang="en-US" sz="2000">
                <a:highlight>
                  <a:srgbClr val="FFFFFF"/>
                </a:highlight>
              </a:rPr>
              <a:t>- Achieved &gt;99% fidelity in ideal simulation</a:t>
            </a:r>
            <a:endParaRPr b="1" sz="2000">
              <a:highlight>
                <a:srgbClr val="FFFFFF"/>
              </a:highlight>
            </a:endParaRPr>
          </a:p>
          <a:p>
            <a:pPr indent="0" lvl="0" marL="2343150" rtl="0" algn="l">
              <a:lnSpc>
                <a:spcPct val="115000"/>
              </a:lnSpc>
              <a:spcBef>
                <a:spcPts val="0"/>
              </a:spcBef>
              <a:spcAft>
                <a:spcPts val="0"/>
              </a:spcAft>
              <a:buNone/>
            </a:pPr>
            <a:r>
              <a:rPr b="1" lang="en-US" sz="2000">
                <a:highlight>
                  <a:srgbClr val="FFFFFF"/>
                </a:highlight>
              </a:rPr>
              <a:t>- Successful compression of 5-qubit state into 3 qubits</a:t>
            </a:r>
            <a:endParaRPr b="1" sz="2000">
              <a:highlight>
                <a:srgbClr val="FFFFFF"/>
              </a:highlight>
            </a:endParaRPr>
          </a:p>
          <a:p>
            <a:pPr indent="0" lvl="0" marL="2343150" rtl="0" algn="l">
              <a:lnSpc>
                <a:spcPct val="115000"/>
              </a:lnSpc>
              <a:spcBef>
                <a:spcPts val="0"/>
              </a:spcBef>
              <a:spcAft>
                <a:spcPts val="0"/>
              </a:spcAft>
              <a:buNone/>
            </a:pPr>
            <a:r>
              <a:rPr b="1" lang="en-US" sz="2000">
                <a:highlight>
                  <a:srgbClr val="FFFFFF"/>
                </a:highlight>
              </a:rPr>
              <a:t>- Stable convergence after ~150 iterations</a:t>
            </a:r>
            <a:endParaRPr b="1" sz="2000">
              <a:highlight>
                <a:srgbClr val="FFFFFF"/>
              </a:highlight>
            </a:endParaRPr>
          </a:p>
          <a:p>
            <a:pPr indent="0" lvl="0" marL="2343150" rtl="0" algn="l">
              <a:lnSpc>
                <a:spcPct val="115000"/>
              </a:lnSpc>
              <a:spcBef>
                <a:spcPts val="0"/>
              </a:spcBef>
              <a:spcAft>
                <a:spcPts val="0"/>
              </a:spcAft>
              <a:buNone/>
            </a:pPr>
            <a:r>
              <a:rPr b="1" lang="en-US" sz="2000">
                <a:highlight>
                  <a:srgbClr val="FFFFFF"/>
                </a:highlight>
              </a:rPr>
              <a:t>- Perfect reconstruction of domain wall state |00111⟩</a:t>
            </a:r>
            <a:endParaRPr b="1"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2. Hardware Implementation Challenges</a:t>
            </a:r>
            <a:endParaRPr b="1"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1485900" rtl="0" algn="l">
              <a:lnSpc>
                <a:spcPct val="115000"/>
              </a:lnSpc>
              <a:spcBef>
                <a:spcPts val="0"/>
              </a:spcBef>
              <a:spcAft>
                <a:spcPts val="0"/>
              </a:spcAft>
              <a:buNone/>
            </a:pPr>
            <a:r>
              <a:rPr b="1" lang="en-US" sz="2000">
                <a:highlight>
                  <a:srgbClr val="FFFFFF"/>
                </a:highlight>
              </a:rPr>
              <a:t>- Circuit depth increased significantly after transpilation (359-898 gates)</a:t>
            </a:r>
            <a:endParaRPr b="1"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Original circuit: ~50 gates</a:t>
            </a:r>
            <a:endParaRPr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After mapping to hardware: 359-898 gates due to connectivity constraints</a:t>
            </a:r>
            <a:endParaRPr sz="2000">
              <a:highlight>
                <a:srgbClr val="FFFFFF"/>
              </a:highlight>
            </a:endParaRPr>
          </a:p>
          <a:p>
            <a:pPr indent="0" lvl="0" marL="1485900" rtl="0" algn="l">
              <a:lnSpc>
                <a:spcPct val="115000"/>
              </a:lnSpc>
              <a:spcBef>
                <a:spcPts val="0"/>
              </a:spcBef>
              <a:spcAft>
                <a:spcPts val="0"/>
              </a:spcAft>
              <a:buNone/>
            </a:pPr>
            <a:r>
              <a:rPr b="1" lang="en-US" sz="2000">
                <a:highlight>
                  <a:srgbClr val="FFFFFF"/>
                </a:highlight>
              </a:rPr>
              <a:t>- Decoherence time (T1, T2) limitations:</a:t>
            </a:r>
            <a:endParaRPr b="1"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Hardware coherence time: ~100μs</a:t>
            </a:r>
            <a:endParaRPr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Circuit execution time: ~50-70μs</a:t>
            </a:r>
            <a:endParaRPr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Quantum state degraded before completion</a:t>
            </a:r>
            <a:endParaRPr sz="2000">
              <a:highlight>
                <a:srgbClr val="FFFFFF"/>
              </a:highlight>
            </a:endParaRPr>
          </a:p>
          <a:p>
            <a:pPr indent="0" lvl="0" marL="1485900" rtl="0" algn="l">
              <a:lnSpc>
                <a:spcPct val="115000"/>
              </a:lnSpc>
              <a:spcBef>
                <a:spcPts val="0"/>
              </a:spcBef>
              <a:spcAft>
                <a:spcPts val="0"/>
              </a:spcAft>
              <a:buNone/>
            </a:pPr>
            <a:r>
              <a:rPr b="1" lang="en-US" sz="2000">
                <a:highlight>
                  <a:srgbClr val="FFFFFF"/>
                </a:highlight>
              </a:rPr>
              <a:t>- Hardware noise accumulation:</a:t>
            </a:r>
            <a:endParaRPr b="1"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Each additional gate introduces 0.1-1% error</a:t>
            </a:r>
            <a:endParaRPr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Multiplicative effect over 359+ gates</a:t>
            </a:r>
            <a:endParaRPr sz="2000">
              <a:highlight>
                <a:srgbClr val="FFFFFF"/>
              </a:highlight>
            </a:endParaRPr>
          </a:p>
          <a:p>
            <a:pPr indent="0" lvl="0" marL="1485900" rtl="0" algn="l">
              <a:lnSpc>
                <a:spcPct val="115000"/>
              </a:lnSpc>
              <a:spcBef>
                <a:spcPts val="0"/>
              </a:spcBef>
              <a:spcAft>
                <a:spcPts val="0"/>
              </a:spcAft>
              <a:buNone/>
            </a:pPr>
            <a:r>
              <a:rPr lang="en-US" sz="2000">
                <a:highlight>
                  <a:srgbClr val="FFFFFF"/>
                </a:highlight>
              </a:rPr>
              <a:t>  • Results in exponential fidelity decay</a:t>
            </a:r>
            <a:endParaRPr sz="2000">
              <a:highlight>
                <a:srgbClr val="FFFFFF"/>
              </a:highlight>
            </a:endParaRPr>
          </a:p>
          <a:p>
            <a:pPr indent="0" lvl="0" marL="1485900" rtl="0" algn="l">
              <a:lnSpc>
                <a:spcPct val="115000"/>
              </a:lnSpc>
              <a:spcBef>
                <a:spcPts val="0"/>
              </a:spcBef>
              <a:spcAft>
                <a:spcPts val="0"/>
              </a:spcAft>
              <a:buNone/>
            </a:pPr>
            <a:r>
              <a:rPr b="1" lang="en-US" sz="2000">
                <a:highlight>
                  <a:srgbClr val="FFFFFF"/>
                </a:highlight>
              </a:rPr>
              <a:t>- Final hardware fidelity: 0.5-11% depending on error mitigation</a:t>
            </a:r>
            <a:endParaRPr b="1"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3. Error Mitigation Analysis</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Dynamical decoupling showed promise but insufficient for deep circuits</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Increased shot count (8192) improved measurement statistics</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Resilience level 1 provided marginal improvements</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Identified need for circuit optimization strategies</a:t>
            </a:r>
            <a:endParaRPr sz="2000">
              <a:highlight>
                <a:srgbClr val="FFFFFF"/>
              </a:highlight>
            </a:endParaRPr>
          </a:p>
          <a:p>
            <a:pPr indent="0" lvl="0" marL="0" rtl="0" algn="l">
              <a:lnSpc>
                <a:spcPct val="115000"/>
              </a:lnSpc>
              <a:spcBef>
                <a:spcPts val="0"/>
              </a:spcBef>
              <a:spcAft>
                <a:spcPts val="0"/>
              </a:spcAft>
              <a:buNone/>
            </a:pPr>
            <a:r>
              <a:t/>
            </a:r>
            <a:endParaRPr sz="2000">
              <a:highlight>
                <a:srgbClr val="FFFFFF"/>
              </a:highlight>
            </a:endParaRPr>
          </a:p>
          <a:p>
            <a:pPr indent="0" lvl="0" marL="0" rtl="0" algn="l">
              <a:lnSpc>
                <a:spcPct val="115000"/>
              </a:lnSpc>
              <a:spcBef>
                <a:spcPts val="0"/>
              </a:spcBef>
              <a:spcAft>
                <a:spcPts val="0"/>
              </a:spcAft>
              <a:buNone/>
            </a:pPr>
            <a:r>
              <a:rPr b="1" lang="en-US" sz="2000">
                <a:highlight>
                  <a:srgbClr val="FFFFFF"/>
                </a:highlight>
              </a:rPr>
              <a:t>4. Key Insights for Future Work</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Circuit depth reduction crucial for </a:t>
            </a:r>
            <a:r>
              <a:rPr b="1" lang="en-US" sz="2000">
                <a:highlight>
                  <a:srgbClr val="FFFFFF"/>
                </a:highlight>
              </a:rPr>
              <a:t>NISQ hardware</a:t>
            </a:r>
            <a:endParaRPr b="1" sz="2000">
              <a:highlight>
                <a:srgbClr val="FFFFFF"/>
              </a:highlight>
            </a:endParaRPr>
          </a:p>
          <a:p>
            <a:pPr indent="0" lvl="0" marL="0" rtl="0" algn="l">
              <a:lnSpc>
                <a:spcPct val="115000"/>
              </a:lnSpc>
              <a:spcBef>
                <a:spcPts val="0"/>
              </a:spcBef>
              <a:spcAft>
                <a:spcPts val="0"/>
              </a:spcAft>
              <a:buNone/>
            </a:pPr>
            <a:r>
              <a:rPr lang="en-US" sz="2000">
                <a:highlight>
                  <a:srgbClr val="FFFFFF"/>
                </a:highlight>
              </a:rPr>
              <a:t>- Error mitigation needs to be </a:t>
            </a:r>
            <a:r>
              <a:rPr b="1" lang="en-US" sz="2000">
                <a:highlight>
                  <a:srgbClr val="FFFFFF"/>
                </a:highlight>
              </a:rPr>
              <a:t>balanced</a:t>
            </a:r>
            <a:r>
              <a:rPr lang="en-US" sz="2000">
                <a:highlight>
                  <a:srgbClr val="FFFFFF"/>
                </a:highlight>
              </a:rPr>
              <a:t> with circuit complexity</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Potential for shallow circuit alternatives</a:t>
            </a:r>
            <a:endParaRPr sz="2000">
              <a:highlight>
                <a:srgbClr val="FFFFFF"/>
              </a:highlight>
            </a:endParaRPr>
          </a:p>
          <a:p>
            <a:pPr indent="0" lvl="0" marL="0" rtl="0" algn="l">
              <a:lnSpc>
                <a:spcPct val="115000"/>
              </a:lnSpc>
              <a:spcBef>
                <a:spcPts val="0"/>
              </a:spcBef>
              <a:spcAft>
                <a:spcPts val="0"/>
              </a:spcAft>
              <a:buNone/>
            </a:pPr>
            <a:r>
              <a:rPr lang="en-US" sz="2000">
                <a:highlight>
                  <a:srgbClr val="FFFFFF"/>
                </a:highlight>
              </a:rPr>
              <a:t>- Importance of </a:t>
            </a:r>
            <a:r>
              <a:rPr b="1" lang="en-US" sz="2000">
                <a:highlight>
                  <a:srgbClr val="FFFFFF"/>
                </a:highlight>
              </a:rPr>
              <a:t>hardware-aware circuit design</a:t>
            </a:r>
            <a:endParaRPr b="1" sz="2000">
              <a:highlight>
                <a:srgbClr val="FFFFFF"/>
              </a:highlight>
            </a:endParaRPr>
          </a:p>
        </p:txBody>
      </p:sp>
      <p:sp>
        <p:nvSpPr>
          <p:cNvPr id="41" name="Google Shape;41;p1"/>
          <p:cNvSpPr/>
          <p:nvPr/>
        </p:nvSpPr>
        <p:spPr>
          <a:xfrm>
            <a:off x="420000" y="28858700"/>
            <a:ext cx="24672600" cy="851100"/>
          </a:xfrm>
          <a:prstGeom prst="rect">
            <a:avLst/>
          </a:prstGeom>
          <a:solidFill>
            <a:schemeClr val="lt2"/>
          </a:solid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80">
                <a:solidFill>
                  <a:srgbClr val="121429"/>
                </a:solidFill>
              </a:rPr>
              <a:t>Acknowledgements</a:t>
            </a:r>
            <a:endParaRPr b="1"/>
          </a:p>
        </p:txBody>
      </p:sp>
      <p:sp>
        <p:nvSpPr>
          <p:cNvPr id="42" name="Google Shape;42;p1"/>
          <p:cNvSpPr txBox="1"/>
          <p:nvPr/>
        </p:nvSpPr>
        <p:spPr>
          <a:xfrm>
            <a:off x="420050" y="29709925"/>
            <a:ext cx="24672600" cy="24780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171450" marR="0" rtl="0" algn="l">
              <a:spcBef>
                <a:spcPts val="0"/>
              </a:spcBef>
              <a:spcAft>
                <a:spcPts val="0"/>
              </a:spcAft>
              <a:buNone/>
            </a:pPr>
            <a:r>
              <a:rPr lang="en-US" sz="3100"/>
              <a:t>I would like to express my deepest gratitude to my mentor, Luke Miller, a graduate Computer Science student at UMKC and officer of the QSAIC. His expertise, guidance, and unwavering support were instrumental in bringing this project to fruition. Luke's passion for computer science not only inspired me to undertake this challenge but his insights and encouragement were crucial throughout the development process. His willingness to share his knowledge and time has profoundly impacted both this project and my growth as a student. I am truly fortunate to have had such a dedicated mentor whose influence extends far beyond the technical aspects of this work.</a:t>
            </a:r>
            <a:endParaRPr sz="3100">
              <a:solidFill>
                <a:srgbClr val="000000"/>
              </a:solidFill>
            </a:endParaRPr>
          </a:p>
        </p:txBody>
      </p:sp>
      <p:pic>
        <p:nvPicPr>
          <p:cNvPr id="43" name="Google Shape;43;p1"/>
          <p:cNvPicPr preferRelativeResize="0"/>
          <p:nvPr/>
        </p:nvPicPr>
        <p:blipFill rotWithShape="1">
          <a:blip r:embed="rId3">
            <a:alphaModFix/>
          </a:blip>
          <a:srcRect b="0" l="0" r="0" t="0"/>
          <a:stretch/>
        </p:blipFill>
        <p:spPr>
          <a:xfrm>
            <a:off x="32287055" y="153277"/>
            <a:ext cx="6117747" cy="4914994"/>
          </a:xfrm>
          <a:prstGeom prst="rect">
            <a:avLst/>
          </a:prstGeom>
          <a:noFill/>
          <a:ln>
            <a:noFill/>
          </a:ln>
        </p:spPr>
      </p:pic>
      <p:pic>
        <p:nvPicPr>
          <p:cNvPr id="44" name="Google Shape;44;p1"/>
          <p:cNvPicPr preferRelativeResize="0"/>
          <p:nvPr/>
        </p:nvPicPr>
        <p:blipFill>
          <a:blip r:embed="rId4">
            <a:alphaModFix/>
          </a:blip>
          <a:stretch>
            <a:fillRect/>
          </a:stretch>
        </p:blipFill>
        <p:spPr>
          <a:xfrm>
            <a:off x="6376398" y="10523388"/>
            <a:ext cx="5189178" cy="5408225"/>
          </a:xfrm>
          <a:prstGeom prst="rect">
            <a:avLst/>
          </a:prstGeom>
          <a:noFill/>
          <a:ln>
            <a:noFill/>
          </a:ln>
        </p:spPr>
      </p:pic>
      <p:pic>
        <p:nvPicPr>
          <p:cNvPr id="45" name="Google Shape;45;p1"/>
          <p:cNvPicPr preferRelativeResize="0"/>
          <p:nvPr/>
        </p:nvPicPr>
        <p:blipFill>
          <a:blip r:embed="rId5">
            <a:alphaModFix/>
          </a:blip>
          <a:stretch>
            <a:fillRect/>
          </a:stretch>
        </p:blipFill>
        <p:spPr>
          <a:xfrm>
            <a:off x="14775138" y="6762137"/>
            <a:ext cx="8397251" cy="5408200"/>
          </a:xfrm>
          <a:prstGeom prst="rect">
            <a:avLst/>
          </a:prstGeom>
          <a:noFill/>
          <a:ln>
            <a:noFill/>
          </a:ln>
        </p:spPr>
      </p:pic>
      <p:pic>
        <p:nvPicPr>
          <p:cNvPr id="46" name="Google Shape;46;p1"/>
          <p:cNvPicPr preferRelativeResize="0"/>
          <p:nvPr/>
        </p:nvPicPr>
        <p:blipFill>
          <a:blip r:embed="rId6">
            <a:alphaModFix/>
          </a:blip>
          <a:stretch>
            <a:fillRect/>
          </a:stretch>
        </p:blipFill>
        <p:spPr>
          <a:xfrm>
            <a:off x="14176345" y="14430425"/>
            <a:ext cx="9594860" cy="5190974"/>
          </a:xfrm>
          <a:prstGeom prst="rect">
            <a:avLst/>
          </a:prstGeom>
          <a:noFill/>
          <a:ln>
            <a:noFill/>
          </a:ln>
        </p:spPr>
      </p:pic>
      <p:pic>
        <p:nvPicPr>
          <p:cNvPr id="47" name="Google Shape;47;p1"/>
          <p:cNvPicPr preferRelativeResize="0"/>
          <p:nvPr/>
        </p:nvPicPr>
        <p:blipFill>
          <a:blip r:embed="rId7">
            <a:alphaModFix/>
          </a:blip>
          <a:stretch>
            <a:fillRect/>
          </a:stretch>
        </p:blipFill>
        <p:spPr>
          <a:xfrm>
            <a:off x="31357400" y="8741100"/>
            <a:ext cx="5887676" cy="5711025"/>
          </a:xfrm>
          <a:prstGeom prst="rect">
            <a:avLst/>
          </a:prstGeom>
          <a:noFill/>
          <a:ln>
            <a:noFill/>
          </a:ln>
        </p:spPr>
      </p:pic>
      <p:pic>
        <p:nvPicPr>
          <p:cNvPr id="48" name="Google Shape;48;p1"/>
          <p:cNvPicPr preferRelativeResize="0"/>
          <p:nvPr/>
        </p:nvPicPr>
        <p:blipFill rotWithShape="1">
          <a:blip r:embed="rId8">
            <a:alphaModFix/>
          </a:blip>
          <a:srcRect b="0" l="22112" r="22800" t="0"/>
          <a:stretch/>
        </p:blipFill>
        <p:spPr>
          <a:xfrm>
            <a:off x="573325" y="11477838"/>
            <a:ext cx="5460173" cy="3499324"/>
          </a:xfrm>
          <a:prstGeom prst="rect">
            <a:avLst/>
          </a:prstGeom>
          <a:solidFill>
            <a:srgbClr val="DCDCDC"/>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Custom 6">
      <a:dk1>
        <a:srgbClr val="FFFFFF"/>
      </a:dk1>
      <a:lt1>
        <a:srgbClr val="FFFFFF"/>
      </a:lt1>
      <a:dk2>
        <a:srgbClr val="242852"/>
      </a:dk2>
      <a:lt2>
        <a:srgbClr val="ACCBF9"/>
      </a:lt2>
      <a:accent1>
        <a:srgbClr val="4A66AC"/>
      </a:accent1>
      <a:accent2>
        <a:srgbClr val="629DD1"/>
      </a:accent2>
      <a:accent3>
        <a:srgbClr val="5795F3"/>
      </a:accent3>
      <a:accent4>
        <a:srgbClr val="7F8FA9"/>
      </a:accent4>
      <a:accent5>
        <a:srgbClr val="5AA2AE"/>
      </a:accent5>
      <a:accent6>
        <a:srgbClr val="9D90A0"/>
      </a:accent6>
      <a:hlink>
        <a:srgbClr val="4A66AC"/>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2023-05-09T14:13:55Z</dcterms:created>
  <dc:creator>Tran, Uyen</dc:creator>
</cp:coreProperties>
</file>