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8" r:id="rId2"/>
  </p:sldIdLst>
  <p:sldSz cx="32918400" cy="43891200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Libre Baskerville" panose="02000000000000000000" pitchFamily="2" charset="0"/>
      <p:regular r:id="rId5"/>
      <p:bold r:id="rId6"/>
      <p:italic r:id="rId7"/>
    </p:embeddedFont>
    <p:embeddedFont>
      <p:font typeface="Montserrat" pitchFamily="2" charset="77"/>
      <p:regular r:id="rId8"/>
      <p:bold r:id="rId9"/>
      <p:italic r:id="rId10"/>
      <p:boldItalic r:id="rId6"/>
    </p:embeddedFont>
    <p:embeddedFont>
      <p:font typeface="Montserrat Light" panose="020F0302020204030204" pitchFamily="34" charset="0"/>
      <p:regular r:id="rId4"/>
      <p:italic r:id="rId11"/>
    </p:embeddedFont>
  </p:embeddedFontLst>
  <p:custDataLst>
    <p:tags r:id="rId12"/>
  </p:custDataLst>
  <p:defaultTextStyle>
    <a:defPPr>
      <a:defRPr lang="en-US"/>
    </a:defPPr>
    <a:lvl1pPr marL="0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1pPr>
    <a:lvl2pPr marL="2340864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2pPr>
    <a:lvl3pPr marL="4681728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3pPr>
    <a:lvl4pPr marL="7022592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4pPr>
    <a:lvl5pPr marL="9363456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5pPr>
    <a:lvl6pPr marL="11704320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6pPr>
    <a:lvl7pPr marL="14045185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7pPr>
    <a:lvl8pPr marL="16386048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8pPr>
    <a:lvl9pPr marL="18726913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5C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/>
    <p:restoredTop sz="94709"/>
  </p:normalViewPr>
  <p:slideViewPr>
    <p:cSldViewPr>
      <p:cViewPr>
        <p:scale>
          <a:sx n="22" d="100"/>
          <a:sy n="22" d="100"/>
        </p:scale>
        <p:origin x="5040" y="1248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7FAC8-84B1-42FD-8D12-B3EFCEFF6C0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BA2C-AFB3-486F-B4F5-004FBC2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2340864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4681728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7022592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9363456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11704320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14045185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6386048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8726913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FBA2C-AFB3-486F-B4F5-004FBC2CA1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4"/>
            <a:ext cx="27980639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1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3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4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7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409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59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50992" y="7874009"/>
            <a:ext cx="41473757" cy="1677822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8301" y="7874009"/>
            <a:ext cx="123884048" cy="1677822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8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4"/>
            <a:ext cx="27980639" cy="8717280"/>
          </a:xfrm>
        </p:spPr>
        <p:txBody>
          <a:bodyPr anchor="t"/>
          <a:lstStyle>
            <a:lvl1pPr algn="l">
              <a:defRPr sz="1647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8"/>
            <a:ext cx="27980639" cy="9601197"/>
          </a:xfrm>
        </p:spPr>
        <p:txBody>
          <a:bodyPr anchor="b"/>
          <a:lstStyle>
            <a:lvl1pPr marL="0" indent="0">
              <a:buNone/>
              <a:defRPr sz="8195">
                <a:solidFill>
                  <a:schemeClr val="tx1">
                    <a:tint val="75000"/>
                  </a:schemeClr>
                </a:solidFill>
              </a:defRPr>
            </a:lvl1pPr>
            <a:lvl2pPr marL="1880961" indent="0">
              <a:buNone/>
              <a:defRPr sz="7392">
                <a:solidFill>
                  <a:schemeClr val="tx1">
                    <a:tint val="75000"/>
                  </a:schemeClr>
                </a:solidFill>
              </a:defRPr>
            </a:lvl2pPr>
            <a:lvl3pPr marL="3761922" indent="0">
              <a:buNone/>
              <a:defRPr sz="6589">
                <a:solidFill>
                  <a:schemeClr val="tx1">
                    <a:tint val="75000"/>
                  </a:schemeClr>
                </a:solidFill>
              </a:defRPr>
            </a:lvl3pPr>
            <a:lvl4pPr marL="5642883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4pPr>
            <a:lvl5pPr marL="7523843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5pPr>
            <a:lvl6pPr marL="9404806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6pPr>
            <a:lvl7pPr marL="11285766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7pPr>
            <a:lvl8pPr marL="13166727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8pPr>
            <a:lvl9pPr marL="15047688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51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8298" y="45882561"/>
            <a:ext cx="82678904" cy="129773685"/>
          </a:xfrm>
        </p:spPr>
        <p:txBody>
          <a:bodyPr/>
          <a:lstStyle>
            <a:lvl1pPr>
              <a:defRPr sz="11491"/>
            </a:lvl1pPr>
            <a:lvl2pPr>
              <a:defRPr sz="9883"/>
            </a:lvl2pPr>
            <a:lvl3pPr>
              <a:defRPr sz="8195"/>
            </a:lvl3pPr>
            <a:lvl4pPr>
              <a:defRPr sz="7392"/>
            </a:lvl4pPr>
            <a:lvl5pPr>
              <a:defRPr sz="7392"/>
            </a:lvl5pPr>
            <a:lvl6pPr>
              <a:defRPr sz="7392"/>
            </a:lvl6pPr>
            <a:lvl7pPr>
              <a:defRPr sz="7392"/>
            </a:lvl7pPr>
            <a:lvl8pPr>
              <a:defRPr sz="7392"/>
            </a:lvl8pPr>
            <a:lvl9pPr>
              <a:defRPr sz="73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45842" y="45882561"/>
            <a:ext cx="82678910" cy="129773685"/>
          </a:xfrm>
        </p:spPr>
        <p:txBody>
          <a:bodyPr/>
          <a:lstStyle>
            <a:lvl1pPr>
              <a:defRPr sz="11491"/>
            </a:lvl1pPr>
            <a:lvl2pPr>
              <a:defRPr sz="9883"/>
            </a:lvl2pPr>
            <a:lvl3pPr>
              <a:defRPr sz="8195"/>
            </a:lvl3pPr>
            <a:lvl4pPr>
              <a:defRPr sz="7392"/>
            </a:lvl4pPr>
            <a:lvl5pPr>
              <a:defRPr sz="7392"/>
            </a:lvl5pPr>
            <a:lvl6pPr>
              <a:defRPr sz="7392"/>
            </a:lvl6pPr>
            <a:lvl7pPr>
              <a:defRPr sz="7392"/>
            </a:lvl7pPr>
            <a:lvl8pPr>
              <a:defRPr sz="7392"/>
            </a:lvl8pPr>
            <a:lvl9pPr>
              <a:defRPr sz="73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85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4"/>
            <a:ext cx="29626561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23"/>
            <a:ext cx="14544677" cy="4094477"/>
          </a:xfrm>
        </p:spPr>
        <p:txBody>
          <a:bodyPr anchor="b"/>
          <a:lstStyle>
            <a:lvl1pPr marL="0" indent="0">
              <a:buNone/>
              <a:defRPr sz="9883" b="1"/>
            </a:lvl1pPr>
            <a:lvl2pPr marL="1880961" indent="0">
              <a:buNone/>
              <a:defRPr sz="8195" b="1"/>
            </a:lvl2pPr>
            <a:lvl3pPr marL="3761922" indent="0">
              <a:buNone/>
              <a:defRPr sz="7392" b="1"/>
            </a:lvl3pPr>
            <a:lvl4pPr marL="5642883" indent="0">
              <a:buNone/>
              <a:defRPr sz="6589" b="1"/>
            </a:lvl4pPr>
            <a:lvl5pPr marL="7523843" indent="0">
              <a:buNone/>
              <a:defRPr sz="6589" b="1"/>
            </a:lvl5pPr>
            <a:lvl6pPr marL="9404806" indent="0">
              <a:buNone/>
              <a:defRPr sz="6589" b="1"/>
            </a:lvl6pPr>
            <a:lvl7pPr marL="11285766" indent="0">
              <a:buNone/>
              <a:defRPr sz="6589" b="1"/>
            </a:lvl7pPr>
            <a:lvl8pPr marL="13166727" indent="0">
              <a:buNone/>
              <a:defRPr sz="6589" b="1"/>
            </a:lvl8pPr>
            <a:lvl9pPr marL="15047688" indent="0">
              <a:buNone/>
              <a:defRPr sz="6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00"/>
            <a:ext cx="14544677" cy="25288242"/>
          </a:xfrm>
        </p:spPr>
        <p:txBody>
          <a:bodyPr/>
          <a:lstStyle>
            <a:lvl1pPr>
              <a:defRPr sz="9883"/>
            </a:lvl1pPr>
            <a:lvl2pPr>
              <a:defRPr sz="8195"/>
            </a:lvl2pPr>
            <a:lvl3pPr>
              <a:defRPr sz="7392"/>
            </a:lvl3pPr>
            <a:lvl4pPr>
              <a:defRPr sz="6589"/>
            </a:lvl4pPr>
            <a:lvl5pPr>
              <a:defRPr sz="6589"/>
            </a:lvl5pPr>
            <a:lvl6pPr>
              <a:defRPr sz="6589"/>
            </a:lvl6pPr>
            <a:lvl7pPr>
              <a:defRPr sz="6589"/>
            </a:lvl7pPr>
            <a:lvl8pPr>
              <a:defRPr sz="6589"/>
            </a:lvl8pPr>
            <a:lvl9pPr>
              <a:defRPr sz="65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89" cy="4094477"/>
          </a:xfrm>
        </p:spPr>
        <p:txBody>
          <a:bodyPr anchor="b"/>
          <a:lstStyle>
            <a:lvl1pPr marL="0" indent="0">
              <a:buNone/>
              <a:defRPr sz="9883" b="1"/>
            </a:lvl1pPr>
            <a:lvl2pPr marL="1880961" indent="0">
              <a:buNone/>
              <a:defRPr sz="8195" b="1"/>
            </a:lvl2pPr>
            <a:lvl3pPr marL="3761922" indent="0">
              <a:buNone/>
              <a:defRPr sz="7392" b="1"/>
            </a:lvl3pPr>
            <a:lvl4pPr marL="5642883" indent="0">
              <a:buNone/>
              <a:defRPr sz="6589" b="1"/>
            </a:lvl4pPr>
            <a:lvl5pPr marL="7523843" indent="0">
              <a:buNone/>
              <a:defRPr sz="6589" b="1"/>
            </a:lvl5pPr>
            <a:lvl6pPr marL="9404806" indent="0">
              <a:buNone/>
              <a:defRPr sz="6589" b="1"/>
            </a:lvl6pPr>
            <a:lvl7pPr marL="11285766" indent="0">
              <a:buNone/>
              <a:defRPr sz="6589" b="1"/>
            </a:lvl7pPr>
            <a:lvl8pPr marL="13166727" indent="0">
              <a:buNone/>
              <a:defRPr sz="6589" b="1"/>
            </a:lvl8pPr>
            <a:lvl9pPr marL="15047688" indent="0">
              <a:buNone/>
              <a:defRPr sz="6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89" cy="25288242"/>
          </a:xfrm>
        </p:spPr>
        <p:txBody>
          <a:bodyPr/>
          <a:lstStyle>
            <a:lvl1pPr>
              <a:defRPr sz="9883"/>
            </a:lvl1pPr>
            <a:lvl2pPr>
              <a:defRPr sz="8195"/>
            </a:lvl2pPr>
            <a:lvl3pPr>
              <a:defRPr sz="7392"/>
            </a:lvl3pPr>
            <a:lvl4pPr>
              <a:defRPr sz="6589"/>
            </a:lvl4pPr>
            <a:lvl5pPr>
              <a:defRPr sz="6589"/>
            </a:lvl5pPr>
            <a:lvl6pPr>
              <a:defRPr sz="6589"/>
            </a:lvl6pPr>
            <a:lvl7pPr>
              <a:defRPr sz="6589"/>
            </a:lvl7pPr>
            <a:lvl8pPr>
              <a:defRPr sz="6589"/>
            </a:lvl8pPr>
            <a:lvl9pPr>
              <a:defRPr sz="65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01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63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40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747520"/>
            <a:ext cx="10829927" cy="7437120"/>
          </a:xfrm>
        </p:spPr>
        <p:txBody>
          <a:bodyPr anchor="b"/>
          <a:lstStyle>
            <a:lvl1pPr algn="l">
              <a:defRPr sz="81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0" cy="37459924"/>
          </a:xfrm>
        </p:spPr>
        <p:txBody>
          <a:bodyPr/>
          <a:lstStyle>
            <a:lvl1pPr>
              <a:defRPr sz="13178"/>
            </a:lvl1pPr>
            <a:lvl2pPr>
              <a:defRPr sz="11491"/>
            </a:lvl2pPr>
            <a:lvl3pPr>
              <a:defRPr sz="9883"/>
            </a:lvl3pPr>
            <a:lvl4pPr>
              <a:defRPr sz="8195"/>
            </a:lvl4pPr>
            <a:lvl5pPr>
              <a:defRPr sz="8195"/>
            </a:lvl5pPr>
            <a:lvl6pPr>
              <a:defRPr sz="8195"/>
            </a:lvl6pPr>
            <a:lvl7pPr>
              <a:defRPr sz="8195"/>
            </a:lvl7pPr>
            <a:lvl8pPr>
              <a:defRPr sz="8195"/>
            </a:lvl8pPr>
            <a:lvl9pPr>
              <a:defRPr sz="8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9184646"/>
            <a:ext cx="10829927" cy="30022803"/>
          </a:xfrm>
        </p:spPr>
        <p:txBody>
          <a:bodyPr/>
          <a:lstStyle>
            <a:lvl1pPr marL="0" indent="0">
              <a:buNone/>
              <a:defRPr sz="5786"/>
            </a:lvl1pPr>
            <a:lvl2pPr marL="1880961" indent="0">
              <a:buNone/>
              <a:defRPr sz="4902"/>
            </a:lvl2pPr>
            <a:lvl3pPr marL="3761922" indent="0">
              <a:buNone/>
              <a:defRPr sz="4098"/>
            </a:lvl3pPr>
            <a:lvl4pPr marL="5642883" indent="0">
              <a:buNone/>
              <a:defRPr sz="3696"/>
            </a:lvl4pPr>
            <a:lvl5pPr marL="7523843" indent="0">
              <a:buNone/>
              <a:defRPr sz="3696"/>
            </a:lvl5pPr>
            <a:lvl6pPr marL="9404806" indent="0">
              <a:buNone/>
              <a:defRPr sz="3696"/>
            </a:lvl6pPr>
            <a:lvl7pPr marL="11285766" indent="0">
              <a:buNone/>
              <a:defRPr sz="3696"/>
            </a:lvl7pPr>
            <a:lvl8pPr marL="13166727" indent="0">
              <a:buNone/>
              <a:defRPr sz="3696"/>
            </a:lvl8pPr>
            <a:lvl9pPr marL="15047688" indent="0">
              <a:buNone/>
              <a:defRPr sz="36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03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2"/>
            <a:ext cx="19751039" cy="3627124"/>
          </a:xfrm>
        </p:spPr>
        <p:txBody>
          <a:bodyPr anchor="b"/>
          <a:lstStyle>
            <a:lvl1pPr algn="l">
              <a:defRPr sz="81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3"/>
            <a:ext cx="19751039" cy="26334721"/>
          </a:xfrm>
        </p:spPr>
        <p:txBody>
          <a:bodyPr/>
          <a:lstStyle>
            <a:lvl1pPr marL="0" indent="0">
              <a:buNone/>
              <a:defRPr sz="13178"/>
            </a:lvl1pPr>
            <a:lvl2pPr marL="1880961" indent="0">
              <a:buNone/>
              <a:defRPr sz="11491"/>
            </a:lvl2pPr>
            <a:lvl3pPr marL="3761922" indent="0">
              <a:buNone/>
              <a:defRPr sz="9883"/>
            </a:lvl3pPr>
            <a:lvl4pPr marL="5642883" indent="0">
              <a:buNone/>
              <a:defRPr sz="8195"/>
            </a:lvl4pPr>
            <a:lvl5pPr marL="7523843" indent="0">
              <a:buNone/>
              <a:defRPr sz="8195"/>
            </a:lvl5pPr>
            <a:lvl6pPr marL="9404806" indent="0">
              <a:buNone/>
              <a:defRPr sz="8195"/>
            </a:lvl6pPr>
            <a:lvl7pPr marL="11285766" indent="0">
              <a:buNone/>
              <a:defRPr sz="8195"/>
            </a:lvl7pPr>
            <a:lvl8pPr marL="13166727" indent="0">
              <a:buNone/>
              <a:defRPr sz="8195"/>
            </a:lvl8pPr>
            <a:lvl9pPr marL="15047688" indent="0">
              <a:buNone/>
              <a:defRPr sz="81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4"/>
            <a:ext cx="19751039" cy="5151116"/>
          </a:xfrm>
        </p:spPr>
        <p:txBody>
          <a:bodyPr/>
          <a:lstStyle>
            <a:lvl1pPr marL="0" indent="0">
              <a:buNone/>
              <a:defRPr sz="5786"/>
            </a:lvl1pPr>
            <a:lvl2pPr marL="1880961" indent="0">
              <a:buNone/>
              <a:defRPr sz="4902"/>
            </a:lvl2pPr>
            <a:lvl3pPr marL="3761922" indent="0">
              <a:buNone/>
              <a:defRPr sz="4098"/>
            </a:lvl3pPr>
            <a:lvl4pPr marL="5642883" indent="0">
              <a:buNone/>
              <a:defRPr sz="3696"/>
            </a:lvl4pPr>
            <a:lvl5pPr marL="7523843" indent="0">
              <a:buNone/>
              <a:defRPr sz="3696"/>
            </a:lvl5pPr>
            <a:lvl6pPr marL="9404806" indent="0">
              <a:buNone/>
              <a:defRPr sz="3696"/>
            </a:lvl6pPr>
            <a:lvl7pPr marL="11285766" indent="0">
              <a:buNone/>
              <a:defRPr sz="3696"/>
            </a:lvl7pPr>
            <a:lvl8pPr marL="13166727" indent="0">
              <a:buNone/>
              <a:defRPr sz="3696"/>
            </a:lvl8pPr>
            <a:lvl9pPr marL="15047688" indent="0">
              <a:buNone/>
              <a:defRPr sz="36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952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4"/>
            <a:ext cx="29626561" cy="7315200"/>
          </a:xfrm>
          <a:prstGeom prst="rect">
            <a:avLst/>
          </a:prstGeom>
        </p:spPr>
        <p:txBody>
          <a:bodyPr vert="horz" lIns="468173" tIns="234086" rIns="468173" bIns="23408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1" cy="28966164"/>
          </a:xfrm>
          <a:prstGeom prst="rect">
            <a:avLst/>
          </a:prstGeom>
        </p:spPr>
        <p:txBody>
          <a:bodyPr vert="horz" lIns="468173" tIns="234086" rIns="468173" bIns="2340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2"/>
            <a:ext cx="7680960" cy="2336800"/>
          </a:xfrm>
          <a:prstGeom prst="rect">
            <a:avLst/>
          </a:prstGeom>
        </p:spPr>
        <p:txBody>
          <a:bodyPr vert="horz" lIns="468173" tIns="234086" rIns="468173" bIns="234086" rtlCol="0" anchor="ctr"/>
          <a:lstStyle>
            <a:lvl1pPr algn="l">
              <a:defRPr sz="4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2"/>
            <a:ext cx="10424160" cy="2336800"/>
          </a:xfrm>
          <a:prstGeom prst="rect">
            <a:avLst/>
          </a:prstGeom>
        </p:spPr>
        <p:txBody>
          <a:bodyPr vert="horz" lIns="468173" tIns="234086" rIns="468173" bIns="234086" rtlCol="0" anchor="ctr"/>
          <a:lstStyle>
            <a:lvl1pPr algn="ctr">
              <a:defRPr sz="4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2"/>
            <a:ext cx="7680960" cy="2336800"/>
          </a:xfrm>
          <a:prstGeom prst="rect">
            <a:avLst/>
          </a:prstGeom>
        </p:spPr>
        <p:txBody>
          <a:bodyPr vert="horz" lIns="468173" tIns="234086" rIns="468173" bIns="234086" rtlCol="0" anchor="ctr"/>
          <a:lstStyle>
            <a:lvl1pPr algn="r">
              <a:defRPr sz="4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21945600"/>
            <a:ext cx="14274800" cy="39370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21945600"/>
            <a:ext cx="14274800" cy="39370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0500" y="44399200"/>
            <a:ext cx="29997400" cy="14478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146050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speculativestone  Size: 36x48</a:t>
            </a:r>
          </a:p>
        </p:txBody>
      </p:sp>
    </p:spTree>
    <p:extLst>
      <p:ext uri="{BB962C8B-B14F-4D97-AF65-F5344CB8AC3E}">
        <p14:creationId xmlns:p14="http://schemas.microsoft.com/office/powerpoint/2010/main" val="51798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3761922" rtl="0" eaLnBrk="1" latinLnBrk="0" hangingPunct="1">
        <a:spcBef>
          <a:spcPct val="0"/>
        </a:spcBef>
        <a:buNone/>
        <a:defRPr sz="18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21" indent="-1410721" algn="l" defTabSz="3761922" rtl="0" eaLnBrk="1" latinLnBrk="0" hangingPunct="1">
        <a:spcBef>
          <a:spcPct val="20000"/>
        </a:spcBef>
        <a:buFont typeface="Arial" pitchFamily="34" charset="0"/>
        <a:buChar char="•"/>
        <a:defRPr sz="13178" kern="1200">
          <a:solidFill>
            <a:schemeClr val="tx1"/>
          </a:solidFill>
          <a:latin typeface="+mn-lt"/>
          <a:ea typeface="+mn-ea"/>
          <a:cs typeface="+mn-cs"/>
        </a:defRPr>
      </a:lvl1pPr>
      <a:lvl2pPr marL="3056561" indent="-1175601" algn="l" defTabSz="3761922" rtl="0" eaLnBrk="1" latinLnBrk="0" hangingPunct="1">
        <a:spcBef>
          <a:spcPct val="20000"/>
        </a:spcBef>
        <a:buFont typeface="Arial" pitchFamily="34" charset="0"/>
        <a:buChar char="–"/>
        <a:defRPr sz="11491" kern="1200">
          <a:solidFill>
            <a:schemeClr val="tx1"/>
          </a:solidFill>
          <a:latin typeface="+mn-lt"/>
          <a:ea typeface="+mn-ea"/>
          <a:cs typeface="+mn-cs"/>
        </a:defRPr>
      </a:lvl2pPr>
      <a:lvl3pPr marL="4702402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9883" kern="1200">
          <a:solidFill>
            <a:schemeClr val="tx1"/>
          </a:solidFill>
          <a:latin typeface="+mn-lt"/>
          <a:ea typeface="+mn-ea"/>
          <a:cs typeface="+mn-cs"/>
        </a:defRPr>
      </a:lvl3pPr>
      <a:lvl4pPr marL="6583364" indent="-940481" algn="l" defTabSz="3761922" rtl="0" eaLnBrk="1" latinLnBrk="0" hangingPunct="1">
        <a:spcBef>
          <a:spcPct val="20000"/>
        </a:spcBef>
        <a:buFont typeface="Arial" pitchFamily="34" charset="0"/>
        <a:buChar char="–"/>
        <a:defRPr sz="8195" kern="1200">
          <a:solidFill>
            <a:schemeClr val="tx1"/>
          </a:solidFill>
          <a:latin typeface="+mn-lt"/>
          <a:ea typeface="+mn-ea"/>
          <a:cs typeface="+mn-cs"/>
        </a:defRPr>
      </a:lvl4pPr>
      <a:lvl5pPr marL="8464324" indent="-940481" algn="l" defTabSz="3761922" rtl="0" eaLnBrk="1" latinLnBrk="0" hangingPunct="1">
        <a:spcBef>
          <a:spcPct val="20000"/>
        </a:spcBef>
        <a:buFont typeface="Arial" pitchFamily="34" charset="0"/>
        <a:buChar char="»"/>
        <a:defRPr sz="8195" kern="1200">
          <a:solidFill>
            <a:schemeClr val="tx1"/>
          </a:solidFill>
          <a:latin typeface="+mn-lt"/>
          <a:ea typeface="+mn-ea"/>
          <a:cs typeface="+mn-cs"/>
        </a:defRPr>
      </a:lvl5pPr>
      <a:lvl6pPr marL="10345286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8195" kern="1200">
          <a:solidFill>
            <a:schemeClr val="tx1"/>
          </a:solidFill>
          <a:latin typeface="+mn-lt"/>
          <a:ea typeface="+mn-ea"/>
          <a:cs typeface="+mn-cs"/>
        </a:defRPr>
      </a:lvl6pPr>
      <a:lvl7pPr marL="12226246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8195" kern="1200">
          <a:solidFill>
            <a:schemeClr val="tx1"/>
          </a:solidFill>
          <a:latin typeface="+mn-lt"/>
          <a:ea typeface="+mn-ea"/>
          <a:cs typeface="+mn-cs"/>
        </a:defRPr>
      </a:lvl7pPr>
      <a:lvl8pPr marL="14107209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8195" kern="1200">
          <a:solidFill>
            <a:schemeClr val="tx1"/>
          </a:solidFill>
          <a:latin typeface="+mn-lt"/>
          <a:ea typeface="+mn-ea"/>
          <a:cs typeface="+mn-cs"/>
        </a:defRPr>
      </a:lvl8pPr>
      <a:lvl9pPr marL="15988168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81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1pPr>
      <a:lvl2pPr marL="1880961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2pPr>
      <a:lvl3pPr marL="3761922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3pPr>
      <a:lvl4pPr marL="5642883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4pPr>
      <a:lvl5pPr marL="7523843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5pPr>
      <a:lvl6pPr marL="9404806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6pPr>
      <a:lvl7pPr marL="11285766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7pPr>
      <a:lvl8pPr marL="13166727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8pPr>
      <a:lvl9pPr marL="15047688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2400"/>
            <a:ext cx="1869396" cy="44043600"/>
          </a:xfrm>
          <a:prstGeom prst="rect">
            <a:avLst/>
          </a:prstGeom>
          <a:solidFill>
            <a:srgbClr val="294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92" dirty="0"/>
          </a:p>
        </p:txBody>
      </p:sp>
      <p:sp>
        <p:nvSpPr>
          <p:cNvPr id="5" name="Rectangle 4"/>
          <p:cNvSpPr/>
          <p:nvPr/>
        </p:nvSpPr>
        <p:spPr>
          <a:xfrm>
            <a:off x="1876926" y="16205386"/>
            <a:ext cx="485274" cy="22581898"/>
          </a:xfrm>
          <a:prstGeom prst="rect">
            <a:avLst/>
          </a:prstGeom>
          <a:solidFill>
            <a:srgbClr val="C5C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92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D6866F3-BE58-4692-9185-623520B88C81}"/>
              </a:ext>
            </a:extLst>
          </p:cNvPr>
          <p:cNvSpPr txBox="1"/>
          <p:nvPr/>
        </p:nvSpPr>
        <p:spPr>
          <a:xfrm>
            <a:off x="2888501" y="914400"/>
            <a:ext cx="24848299" cy="2360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022157">
              <a:spcBef>
                <a:spcPct val="20000"/>
              </a:spcBef>
              <a:defRPr/>
            </a:pPr>
            <a:r>
              <a:rPr lang="en-US" sz="6400" dirty="0">
                <a:solidFill>
                  <a:schemeClr val="tx1"/>
                </a:solidFill>
                <a:latin typeface="Libre Baskerville" panose="02000000000000000000" pitchFamily="2" charset="0"/>
              </a:rPr>
              <a:t>Investigating the Utility of Pharmaceutically Informed, Partitioned Type-2 Diabetes Mellitus Polygenic Scores in the UK Biobank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3D5F690-2108-4FD7-A708-326C08E837B7}"/>
              </a:ext>
            </a:extLst>
          </p:cNvPr>
          <p:cNvSpPr txBox="1"/>
          <p:nvPr/>
        </p:nvSpPr>
        <p:spPr>
          <a:xfrm>
            <a:off x="2888501" y="4030568"/>
            <a:ext cx="29390820" cy="6463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200" dirty="0">
                <a:solidFill>
                  <a:schemeClr val="tx1"/>
                </a:solidFill>
                <a:latin typeface="Montserrat Light" panose="00000400000000000000" pitchFamily="50" charset="0"/>
                <a:cs typeface="Arial" pitchFamily="34" charset="0"/>
              </a:rPr>
              <a:t>Luke Marques, Prof. Cathryn M. Lewis, Prof. Gerome Breen, Dr. Jonathan Coleman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1237" y="6099532"/>
            <a:ext cx="13274864" cy="368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</a:pPr>
            <a:r>
              <a:rPr lang="en-GB" sz="2400" b="1" dirty="0">
                <a:latin typeface="Montserrat Light" panose="00000400000000000000" pitchFamily="50" charset="0"/>
                <a:cs typeface="Arial" pitchFamily="34" charset="0"/>
              </a:rPr>
              <a:t>Inspiration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pPr marL="342900" indent="-34290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itchFamily="2" charset="77"/>
              </a:rPr>
              <a:t>Cost of developing novel pharmaceutics is high, driven by high failure rates.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MAGMA gene-set analysis: opportunities for drug repurposing in schizophrenia.</a:t>
            </a:r>
            <a:r>
              <a:rPr lang="en-GB" sz="2400" baseline="300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1, 2</a:t>
            </a:r>
            <a:endParaRPr lang="en-GB" sz="2400" dirty="0">
              <a:solidFill>
                <a:schemeClr val="accent6">
                  <a:lumMod val="75000"/>
                </a:schemeClr>
              </a:solidFill>
              <a:latin typeface="Montserrat" pitchFamily="2" charset="77"/>
            </a:endParaRPr>
          </a:p>
          <a:p>
            <a:pPr marL="342900" indent="-34290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MAGMA provides group level results, but no individual level information.</a:t>
            </a:r>
            <a:endParaRPr lang="en-GB" sz="24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itchFamily="2" charset="77"/>
            </a:endParaRPr>
          </a:p>
          <a:p>
            <a:pPr algn="l">
              <a:spcAft>
                <a:spcPts val="300"/>
              </a:spcAft>
            </a:pPr>
            <a:r>
              <a:rPr lang="en-US" sz="2400" b="1" dirty="0">
                <a:latin typeface="Montserrat Light" panose="00000400000000000000" pitchFamily="50" charset="0"/>
                <a:cs typeface="Arial" pitchFamily="34" charset="0"/>
              </a:rPr>
              <a:t>Goals</a:t>
            </a:r>
            <a:endParaRPr lang="en-GB" sz="24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itchFamily="2" charset="77"/>
            </a:endParaRPr>
          </a:p>
          <a:p>
            <a:pPr marL="342900" indent="-34290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Assess the utility of partitioned polygenic scores (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PGSs), generated using PRSet</a:t>
            </a:r>
            <a:r>
              <a:rPr lang="en-GB" sz="2400" baseline="300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3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, for identifying enriched target-indication pairs, for Type-2 Diabetes Mellitus (T2DM).</a:t>
            </a:r>
          </a:p>
          <a:p>
            <a:pPr marL="342900" indent="-34290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itchFamily="2" charset="77"/>
              </a:rPr>
              <a:t>Compare results to existing pathway analysis methods.</a:t>
            </a:r>
          </a:p>
          <a:p>
            <a:pPr marL="342900" indent="-34290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Suggest future directions for pharmaceutically informed 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PGSs. </a:t>
            </a:r>
            <a:endParaRPr lang="en-GB" sz="24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27EB9-A5BF-4553-A91F-6833EA2E46C9}"/>
              </a:ext>
            </a:extLst>
          </p:cNvPr>
          <p:cNvSpPr txBox="1"/>
          <p:nvPr/>
        </p:nvSpPr>
        <p:spPr>
          <a:xfrm>
            <a:off x="18265671" y="6097801"/>
            <a:ext cx="13380574" cy="1005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sz="2400" b="1" dirty="0">
                <a:latin typeface="Montserrat Light" panose="00000400000000000000" pitchFamily="50" charset="0"/>
                <a:cs typeface="Arial" pitchFamily="34" charset="0"/>
              </a:rPr>
              <a:t>UK Biobank (UKBB)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Over 500,000 individuals, aged 40-69 at recruitment (2006 – 2010).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Standard sample and SNP QC, removed relatives, filtered for European descent.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Identified cases (n=34,102) and controls (n=376,832) for T2DM, removing diagnoses at ages under 35 to avoid Type-1 diabetes contamination. </a:t>
            </a:r>
          </a:p>
          <a:p>
            <a:pPr algn="just">
              <a:spcAft>
                <a:spcPts val="300"/>
              </a:spcAft>
            </a:pPr>
            <a:endParaRPr lang="en-US" sz="2400" dirty="0">
              <a:latin typeface="Montserrat Light" panose="00000400000000000000" pitchFamily="50" charset="0"/>
              <a:cs typeface="Arial" pitchFamily="34" charset="0"/>
            </a:endParaRPr>
          </a:p>
          <a:p>
            <a:pPr algn="just">
              <a:spcAft>
                <a:spcPts val="300"/>
              </a:spcAft>
            </a:pPr>
            <a:r>
              <a:rPr lang="en-US" sz="2400" b="1" dirty="0">
                <a:latin typeface="Montserrat Light" panose="00000400000000000000" pitchFamily="50" charset="0"/>
                <a:cs typeface="Arial" pitchFamily="34" charset="0"/>
              </a:rPr>
              <a:t>Partitioned Polygenic Scores (</a:t>
            </a:r>
            <a:r>
              <a:rPr lang="en-US" sz="2400" b="1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b="1" dirty="0">
                <a:latin typeface="Montserrat Light" panose="00000400000000000000" pitchFamily="50" charset="0"/>
                <a:cs typeface="Arial" pitchFamily="34" charset="0"/>
              </a:rPr>
              <a:t>PGS)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Generated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for T2DM using PRSet, and extension of PRSice-2.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based on 762 and 1,723,previously developed, drug-class and drug gene-sets.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2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50" charset="0"/>
              <a:cs typeface="Arial" pitchFamily="34" charset="0"/>
            </a:endParaRP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Drug gene-sets mapped to WHO Anatomical Therapeutic Chemical (ATC) codes.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Competitive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-value of association between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and T2DM status obtained via PRSet’s competitive enrichment testing.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Competitive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-values bounded by the permutations (M = 10,000) performed comparing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against randomized scores from background set.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Montserrat Light" panose="00000400000000000000" pitchFamily="50" charset="0"/>
              <a:cs typeface="Arial" pitchFamily="34" charset="0"/>
            </a:endParaRPr>
          </a:p>
          <a:p>
            <a:pPr algn="just">
              <a:spcAft>
                <a:spcPts val="300"/>
              </a:spcAft>
            </a:pPr>
            <a:endParaRPr lang="en-US" sz="2400" dirty="0">
              <a:latin typeface="Montserrat Light" panose="00000400000000000000" pitchFamily="50" charset="0"/>
              <a:cs typeface="Arial" pitchFamily="34" charset="0"/>
            </a:endParaRPr>
          </a:p>
          <a:p>
            <a:pPr algn="just">
              <a:spcAft>
                <a:spcPts val="300"/>
              </a:spcAft>
            </a:pPr>
            <a:endParaRPr lang="en-US" sz="2400" dirty="0">
              <a:latin typeface="Montserrat Light" panose="00000400000000000000" pitchFamily="50" charset="0"/>
              <a:cs typeface="Arial" pitchFamily="34" charset="0"/>
            </a:endParaRPr>
          </a:p>
          <a:p>
            <a:pPr algn="just">
              <a:spcAft>
                <a:spcPts val="300"/>
              </a:spcAft>
            </a:pPr>
            <a:endParaRPr lang="en-US" sz="2400" dirty="0">
              <a:latin typeface="Montserrat Light" panose="00000400000000000000" pitchFamily="50" charset="0"/>
              <a:cs typeface="Arial" pitchFamily="34" charset="0"/>
            </a:endParaRPr>
          </a:p>
          <a:p>
            <a:pPr algn="just">
              <a:spcAft>
                <a:spcPts val="300"/>
              </a:spcAft>
            </a:pPr>
            <a:r>
              <a:rPr lang="en-US" sz="2400" b="1" dirty="0">
                <a:latin typeface="Montserrat Light" panose="00000400000000000000" pitchFamily="50" charset="0"/>
                <a:cs typeface="Arial" pitchFamily="34" charset="0"/>
              </a:rPr>
              <a:t>MAGMA Pathway Analysis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MAGMA’s competitive pathway analysis used as comparator to PRSet’s enrichment.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1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Summary statistics for T2DM in UKBB, used by MAGMA, computed using Regenie.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4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50" charset="0"/>
              <a:cs typeface="Arial" pitchFamily="34" charset="0"/>
            </a:endParaRP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Drug-class analysis differs from PRSet – tests compare drug-gene sets within one ATC class to those not present in that class.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Provides additional gene-level results showing GWAS signal captured by each gene.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86AC69-53F3-4FF0-853A-E13035C8A45B}"/>
              </a:ext>
            </a:extLst>
          </p:cNvPr>
          <p:cNvSpPr txBox="1"/>
          <p:nvPr/>
        </p:nvSpPr>
        <p:spPr>
          <a:xfrm>
            <a:off x="3506408" y="38787284"/>
            <a:ext cx="2813126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PRSet competitive testing for enriched drug/drug-class gene-sets not supported by existing methods.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Due to methodology of PRSet’s competitive testing, PRSet may not be suitable for high-throughput enrichment analyses for discovery purposes.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MAGMA gene level results point toward the clinical relevance for these gene-sets, and pharmaceutical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demonstrate an ability to capture genetic heterogeneity.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No gene effect annotation in drug sets limits ability to infer directionality from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Use of pharmaceutically informed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in further stratifying clinically relevant outcomes, or for improving on the predictive performance of the T2DM genome-wide PGS’s for treatment response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8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 remains for further investigation.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2A9E1-B3E8-4FB2-A910-4B8466EE5979}"/>
              </a:ext>
            </a:extLst>
          </p:cNvPr>
          <p:cNvSpPr txBox="1"/>
          <p:nvPr/>
        </p:nvSpPr>
        <p:spPr>
          <a:xfrm>
            <a:off x="40790446" y="40518579"/>
            <a:ext cx="1338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E73F1E-CAB3-4428-904F-B8DC0CFEE87C}"/>
              </a:ext>
            </a:extLst>
          </p:cNvPr>
          <p:cNvSpPr txBox="1"/>
          <p:nvPr/>
        </p:nvSpPr>
        <p:spPr>
          <a:xfrm>
            <a:off x="3506408" y="5247007"/>
            <a:ext cx="1281969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60" rtlCol="0">
            <a:spAutoFit/>
          </a:bodyPr>
          <a:lstStyle/>
          <a:p>
            <a:pPr defTabSz="3526941"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73C52-E8E5-4F42-BD28-8256F0C1D65E}"/>
              </a:ext>
            </a:extLst>
          </p:cNvPr>
          <p:cNvSpPr txBox="1"/>
          <p:nvPr/>
        </p:nvSpPr>
        <p:spPr>
          <a:xfrm>
            <a:off x="18715770" y="5245275"/>
            <a:ext cx="1293047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60" rtlCol="0">
            <a:spAutoFit/>
          </a:bodyPr>
          <a:lstStyle/>
          <a:p>
            <a:pPr defTabSz="3526941"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858780-4102-416E-A83A-B134E40A2291}"/>
              </a:ext>
            </a:extLst>
          </p:cNvPr>
          <p:cNvSpPr txBox="1"/>
          <p:nvPr/>
        </p:nvSpPr>
        <p:spPr>
          <a:xfrm>
            <a:off x="3506408" y="16205386"/>
            <a:ext cx="281398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60" rtlCol="0">
            <a:spAutoFit/>
          </a:bodyPr>
          <a:lstStyle/>
          <a:p>
            <a:pPr defTabSz="3526941"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D6EE76-6ABA-40F6-BC41-B86C00AB9E11}"/>
              </a:ext>
            </a:extLst>
          </p:cNvPr>
          <p:cNvSpPr txBox="1"/>
          <p:nvPr/>
        </p:nvSpPr>
        <p:spPr>
          <a:xfrm>
            <a:off x="3506409" y="37993477"/>
            <a:ext cx="28131268" cy="646331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60" rtlCol="0">
            <a:spAutoFit/>
          </a:bodyPr>
          <a:lstStyle/>
          <a:p>
            <a:pPr defTabSz="3526941"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6897C5-3039-4328-A139-0038374FD621}"/>
              </a:ext>
            </a:extLst>
          </p:cNvPr>
          <p:cNvSpPr txBox="1"/>
          <p:nvPr/>
        </p:nvSpPr>
        <p:spPr>
          <a:xfrm>
            <a:off x="3506408" y="42013646"/>
            <a:ext cx="27430792" cy="646331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60" rtlCol="0">
            <a:spAutoFit/>
          </a:bodyPr>
          <a:lstStyle/>
          <a:p>
            <a:pPr defTabSz="3526941"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Libre Baskerville" panose="02000000000000000000" pitchFamily="2" charset="0"/>
              </a:rPr>
              <a:t>Acknowledgements &amp; Conflicts of Interests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094111E-139D-6105-632B-F3F3F28F228C}"/>
                  </a:ext>
                </a:extLst>
              </p:cNvPr>
              <p:cNvSpPr txBox="1"/>
              <p:nvPr/>
            </p:nvSpPr>
            <p:spPr>
              <a:xfrm>
                <a:off x="20943673" y="11988306"/>
                <a:ext cx="8024569" cy="892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3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𝐶𝑜𝑚𝑝𝑒𝑡𝑖𝑡𝑖𝑣𝑒</m:t>
                        </m:r>
                      </m:sub>
                    </m:sSub>
                    <m:r>
                      <a:rPr lang="en-GB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l-GR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GB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GB" sz="3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𝑁𝑢𝑙𝑙</m:t>
                                    </m:r>
                                  </m:sub>
                                </m:sSub>
                                <m:r>
                                  <a:rPr lang="en-GB" sz="3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sSub>
                                  <m:sSubPr>
                                    <m:ctrlP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𝑂𝑏𝑠𝑒𝑟𝑣𝑒𝑑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+ 1</m:t>
                            </m:r>
                          </m:e>
                        </m:nary>
                      </m:num>
                      <m:den>
                        <m:r>
                          <a:rPr lang="en-GB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GB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094111E-139D-6105-632B-F3F3F28F2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673" y="11988306"/>
                <a:ext cx="8024569" cy="892809"/>
              </a:xfrm>
              <a:prstGeom prst="rect">
                <a:avLst/>
              </a:prstGeom>
              <a:blipFill>
                <a:blip r:embed="rId3"/>
                <a:stretch>
                  <a:fillRect l="-791" t="-70423" r="-316" b="-69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D0F504B2-6160-445C-BBC2-34421A40FD41}"/>
              </a:ext>
            </a:extLst>
          </p:cNvPr>
          <p:cNvGrpSpPr/>
          <p:nvPr/>
        </p:nvGrpSpPr>
        <p:grpSpPr>
          <a:xfrm>
            <a:off x="2929385" y="10045317"/>
            <a:ext cx="4479023" cy="2969756"/>
            <a:chOff x="2794696" y="24786562"/>
            <a:chExt cx="4479023" cy="29697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56CF23-9D3A-BFA4-C8EB-983C0DD6AED7}"/>
                </a:ext>
              </a:extLst>
            </p:cNvPr>
            <p:cNvSpPr txBox="1"/>
            <p:nvPr/>
          </p:nvSpPr>
          <p:spPr>
            <a:xfrm>
              <a:off x="2794696" y="27048432"/>
              <a:ext cx="25667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Montserrat Light" panose="00000400000000000000" pitchFamily="50" charset="0"/>
                  <a:cs typeface="Arial" pitchFamily="34" charset="0"/>
                </a:rPr>
                <a:t>T2DM Controls</a:t>
              </a:r>
            </a:p>
            <a:p>
              <a:pPr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Montserrat Light" panose="00000400000000000000" pitchFamily="50" charset="0"/>
                  <a:cs typeface="Arial" pitchFamily="34" charset="0"/>
                </a:rPr>
                <a:t>376,832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B47CBD4-C66D-BD17-F48F-B4F2AAC2E7E7}"/>
                </a:ext>
              </a:extLst>
            </p:cNvPr>
            <p:cNvGrpSpPr/>
            <p:nvPr/>
          </p:nvGrpSpPr>
          <p:grpSpPr>
            <a:xfrm>
              <a:off x="2933308" y="24786562"/>
              <a:ext cx="4340411" cy="2969756"/>
              <a:chOff x="2933308" y="24786562"/>
              <a:chExt cx="4340411" cy="2969756"/>
            </a:xfrm>
          </p:grpSpPr>
          <p:pic>
            <p:nvPicPr>
              <p:cNvPr id="7" name="Graphic 6" descr="Group of people with solid fill">
                <a:extLst>
                  <a:ext uri="{FF2B5EF4-FFF2-40B4-BE49-F238E27FC236}">
                    <a16:creationId xmlns:a16="http://schemas.microsoft.com/office/drawing/2014/main" id="{28161ECC-F9AB-B6C1-4A7D-D813436D3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33308" y="24786562"/>
                <a:ext cx="2289527" cy="2289527"/>
              </a:xfrm>
              <a:prstGeom prst="rect">
                <a:avLst/>
              </a:prstGeom>
            </p:spPr>
          </p:pic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D425CDE-4CA9-AAD4-0D8C-BA4D10847794}"/>
                  </a:ext>
                </a:extLst>
              </p:cNvPr>
              <p:cNvGrpSpPr/>
              <p:nvPr/>
            </p:nvGrpSpPr>
            <p:grpSpPr>
              <a:xfrm>
                <a:off x="5310799" y="25591252"/>
                <a:ext cx="1359089" cy="1383256"/>
                <a:chOff x="3377577" y="26503890"/>
                <a:chExt cx="1359089" cy="1383256"/>
              </a:xfrm>
              <a:solidFill>
                <a:schemeClr val="accent6"/>
              </a:solidFill>
            </p:grpSpPr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11B9B58C-1228-391A-2EBD-3906F217E423}"/>
                    </a:ext>
                  </a:extLst>
                </p:cNvPr>
                <p:cNvSpPr/>
                <p:nvPr/>
              </p:nvSpPr>
              <p:spPr>
                <a:xfrm>
                  <a:off x="4522172" y="27219368"/>
                  <a:ext cx="119246" cy="119246"/>
                </a:xfrm>
                <a:custGeom>
                  <a:avLst/>
                  <a:gdLst>
                    <a:gd name="connsiteX0" fmla="*/ 59623 w 119246"/>
                    <a:gd name="connsiteY0" fmla="*/ 119246 h 119246"/>
                    <a:gd name="connsiteX1" fmla="*/ 119246 w 119246"/>
                    <a:gd name="connsiteY1" fmla="*/ 59623 h 119246"/>
                    <a:gd name="connsiteX2" fmla="*/ 59623 w 119246"/>
                    <a:gd name="connsiteY2" fmla="*/ 0 h 119246"/>
                    <a:gd name="connsiteX3" fmla="*/ 0 w 119246"/>
                    <a:gd name="connsiteY3" fmla="*/ 59623 h 119246"/>
                    <a:gd name="connsiteX4" fmla="*/ 59623 w 119246"/>
                    <a:gd name="connsiteY4" fmla="*/ 119246 h 11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246" h="119246">
                      <a:moveTo>
                        <a:pt x="59623" y="119246"/>
                      </a:moveTo>
                      <a:cubicBezTo>
                        <a:pt x="92552" y="119246"/>
                        <a:pt x="119246" y="92552"/>
                        <a:pt x="119246" y="59623"/>
                      </a:cubicBezTo>
                      <a:cubicBezTo>
                        <a:pt x="119246" y="26694"/>
                        <a:pt x="92552" y="0"/>
                        <a:pt x="59623" y="0"/>
                      </a:cubicBezTo>
                      <a:cubicBezTo>
                        <a:pt x="26694" y="0"/>
                        <a:pt x="0" y="26694"/>
                        <a:pt x="0" y="59623"/>
                      </a:cubicBezTo>
                      <a:cubicBezTo>
                        <a:pt x="0" y="92552"/>
                        <a:pt x="26694" y="119246"/>
                        <a:pt x="59623" y="119246"/>
                      </a:cubicBezTo>
                      <a:close/>
                    </a:path>
                  </a:pathLst>
                </a:custGeom>
                <a:grpFill/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6CF44CEA-C498-730C-D084-9E877A62C0A3}"/>
                    </a:ext>
                  </a:extLst>
                </p:cNvPr>
                <p:cNvSpPr/>
                <p:nvPr/>
              </p:nvSpPr>
              <p:spPr>
                <a:xfrm>
                  <a:off x="3997489" y="27219368"/>
                  <a:ext cx="119246" cy="119246"/>
                </a:xfrm>
                <a:custGeom>
                  <a:avLst/>
                  <a:gdLst>
                    <a:gd name="connsiteX0" fmla="*/ 59623 w 119246"/>
                    <a:gd name="connsiteY0" fmla="*/ 119246 h 119246"/>
                    <a:gd name="connsiteX1" fmla="*/ 119246 w 119246"/>
                    <a:gd name="connsiteY1" fmla="*/ 59623 h 119246"/>
                    <a:gd name="connsiteX2" fmla="*/ 59623 w 119246"/>
                    <a:gd name="connsiteY2" fmla="*/ 0 h 119246"/>
                    <a:gd name="connsiteX3" fmla="*/ 0 w 119246"/>
                    <a:gd name="connsiteY3" fmla="*/ 59623 h 119246"/>
                    <a:gd name="connsiteX4" fmla="*/ 59623 w 119246"/>
                    <a:gd name="connsiteY4" fmla="*/ 119246 h 11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246" h="119246">
                      <a:moveTo>
                        <a:pt x="59623" y="119246"/>
                      </a:moveTo>
                      <a:cubicBezTo>
                        <a:pt x="92552" y="119246"/>
                        <a:pt x="119246" y="92552"/>
                        <a:pt x="119246" y="59623"/>
                      </a:cubicBezTo>
                      <a:cubicBezTo>
                        <a:pt x="119246" y="26694"/>
                        <a:pt x="92552" y="0"/>
                        <a:pt x="59623" y="0"/>
                      </a:cubicBezTo>
                      <a:cubicBezTo>
                        <a:pt x="26694" y="0"/>
                        <a:pt x="0" y="26694"/>
                        <a:pt x="0" y="59623"/>
                      </a:cubicBezTo>
                      <a:cubicBezTo>
                        <a:pt x="0" y="92552"/>
                        <a:pt x="26694" y="119246"/>
                        <a:pt x="59623" y="119246"/>
                      </a:cubicBezTo>
                      <a:close/>
                    </a:path>
                  </a:pathLst>
                </a:custGeom>
                <a:grpFill/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CE09CD8B-E4C3-0DC9-F381-A3E879D85A00}"/>
                    </a:ext>
                  </a:extLst>
                </p:cNvPr>
                <p:cNvSpPr/>
                <p:nvPr/>
              </p:nvSpPr>
              <p:spPr>
                <a:xfrm>
                  <a:off x="4259831" y="27219368"/>
                  <a:ext cx="119246" cy="119246"/>
                </a:xfrm>
                <a:custGeom>
                  <a:avLst/>
                  <a:gdLst>
                    <a:gd name="connsiteX0" fmla="*/ 59623 w 119246"/>
                    <a:gd name="connsiteY0" fmla="*/ 119246 h 119246"/>
                    <a:gd name="connsiteX1" fmla="*/ 119246 w 119246"/>
                    <a:gd name="connsiteY1" fmla="*/ 59623 h 119246"/>
                    <a:gd name="connsiteX2" fmla="*/ 59623 w 119246"/>
                    <a:gd name="connsiteY2" fmla="*/ 0 h 119246"/>
                    <a:gd name="connsiteX3" fmla="*/ 0 w 119246"/>
                    <a:gd name="connsiteY3" fmla="*/ 59623 h 119246"/>
                    <a:gd name="connsiteX4" fmla="*/ 59623 w 119246"/>
                    <a:gd name="connsiteY4" fmla="*/ 119246 h 11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246" h="119246">
                      <a:moveTo>
                        <a:pt x="59623" y="119246"/>
                      </a:moveTo>
                      <a:cubicBezTo>
                        <a:pt x="92552" y="119246"/>
                        <a:pt x="119246" y="92552"/>
                        <a:pt x="119246" y="59623"/>
                      </a:cubicBezTo>
                      <a:cubicBezTo>
                        <a:pt x="119246" y="26694"/>
                        <a:pt x="92552" y="0"/>
                        <a:pt x="59623" y="0"/>
                      </a:cubicBezTo>
                      <a:cubicBezTo>
                        <a:pt x="26694" y="0"/>
                        <a:pt x="0" y="26694"/>
                        <a:pt x="0" y="59623"/>
                      </a:cubicBezTo>
                      <a:cubicBezTo>
                        <a:pt x="0" y="92552"/>
                        <a:pt x="26694" y="119246"/>
                        <a:pt x="59623" y="119246"/>
                      </a:cubicBezTo>
                      <a:close/>
                    </a:path>
                  </a:pathLst>
                </a:custGeom>
                <a:grpFill/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EA75AB91-9062-E69C-7E26-244F708BEA97}"/>
                    </a:ext>
                  </a:extLst>
                </p:cNvPr>
                <p:cNvSpPr/>
                <p:nvPr/>
              </p:nvSpPr>
              <p:spPr>
                <a:xfrm>
                  <a:off x="3472806" y="27219368"/>
                  <a:ext cx="119246" cy="119246"/>
                </a:xfrm>
                <a:custGeom>
                  <a:avLst/>
                  <a:gdLst>
                    <a:gd name="connsiteX0" fmla="*/ 59623 w 119246"/>
                    <a:gd name="connsiteY0" fmla="*/ 119246 h 119246"/>
                    <a:gd name="connsiteX1" fmla="*/ 119246 w 119246"/>
                    <a:gd name="connsiteY1" fmla="*/ 59623 h 119246"/>
                    <a:gd name="connsiteX2" fmla="*/ 59623 w 119246"/>
                    <a:gd name="connsiteY2" fmla="*/ 0 h 119246"/>
                    <a:gd name="connsiteX3" fmla="*/ 0 w 119246"/>
                    <a:gd name="connsiteY3" fmla="*/ 59623 h 119246"/>
                    <a:gd name="connsiteX4" fmla="*/ 59623 w 119246"/>
                    <a:gd name="connsiteY4" fmla="*/ 119246 h 11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246" h="119246">
                      <a:moveTo>
                        <a:pt x="59623" y="119246"/>
                      </a:moveTo>
                      <a:cubicBezTo>
                        <a:pt x="92552" y="119246"/>
                        <a:pt x="119246" y="92552"/>
                        <a:pt x="119246" y="59623"/>
                      </a:cubicBezTo>
                      <a:cubicBezTo>
                        <a:pt x="119246" y="26694"/>
                        <a:pt x="92552" y="0"/>
                        <a:pt x="59623" y="0"/>
                      </a:cubicBezTo>
                      <a:cubicBezTo>
                        <a:pt x="26694" y="0"/>
                        <a:pt x="0" y="26694"/>
                        <a:pt x="0" y="59623"/>
                      </a:cubicBezTo>
                      <a:cubicBezTo>
                        <a:pt x="0" y="92552"/>
                        <a:pt x="26694" y="119246"/>
                        <a:pt x="59623" y="119246"/>
                      </a:cubicBezTo>
                      <a:close/>
                    </a:path>
                  </a:pathLst>
                </a:custGeom>
                <a:grpFill/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8CF987B8-8F01-D0CD-ACBC-6C4788F7B264}"/>
                    </a:ext>
                  </a:extLst>
                </p:cNvPr>
                <p:cNvSpPr/>
                <p:nvPr/>
              </p:nvSpPr>
              <p:spPr>
                <a:xfrm>
                  <a:off x="3735148" y="27219368"/>
                  <a:ext cx="119246" cy="119246"/>
                </a:xfrm>
                <a:custGeom>
                  <a:avLst/>
                  <a:gdLst>
                    <a:gd name="connsiteX0" fmla="*/ 59623 w 119246"/>
                    <a:gd name="connsiteY0" fmla="*/ 119246 h 119246"/>
                    <a:gd name="connsiteX1" fmla="*/ 119246 w 119246"/>
                    <a:gd name="connsiteY1" fmla="*/ 59623 h 119246"/>
                    <a:gd name="connsiteX2" fmla="*/ 59623 w 119246"/>
                    <a:gd name="connsiteY2" fmla="*/ 0 h 119246"/>
                    <a:gd name="connsiteX3" fmla="*/ 0 w 119246"/>
                    <a:gd name="connsiteY3" fmla="*/ 59623 h 119246"/>
                    <a:gd name="connsiteX4" fmla="*/ 59623 w 119246"/>
                    <a:gd name="connsiteY4" fmla="*/ 119246 h 11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246" h="119246">
                      <a:moveTo>
                        <a:pt x="59623" y="119246"/>
                      </a:moveTo>
                      <a:cubicBezTo>
                        <a:pt x="92552" y="119246"/>
                        <a:pt x="119246" y="92552"/>
                        <a:pt x="119246" y="59623"/>
                      </a:cubicBezTo>
                      <a:cubicBezTo>
                        <a:pt x="119246" y="26694"/>
                        <a:pt x="92552" y="0"/>
                        <a:pt x="59623" y="0"/>
                      </a:cubicBezTo>
                      <a:cubicBezTo>
                        <a:pt x="26694" y="0"/>
                        <a:pt x="0" y="26694"/>
                        <a:pt x="0" y="59623"/>
                      </a:cubicBezTo>
                      <a:cubicBezTo>
                        <a:pt x="0" y="92552"/>
                        <a:pt x="26694" y="119246"/>
                        <a:pt x="59623" y="119246"/>
                      </a:cubicBezTo>
                      <a:close/>
                    </a:path>
                  </a:pathLst>
                </a:custGeom>
                <a:grpFill/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240BDE0C-BF94-E34A-4780-2703EDDFDD97}"/>
                    </a:ext>
                  </a:extLst>
                </p:cNvPr>
                <p:cNvSpPr/>
                <p:nvPr/>
              </p:nvSpPr>
              <p:spPr>
                <a:xfrm>
                  <a:off x="3377577" y="27362411"/>
                  <a:ext cx="1359089" cy="524735"/>
                </a:xfrm>
                <a:custGeom>
                  <a:avLst/>
                  <a:gdLst>
                    <a:gd name="connsiteX0" fmla="*/ 1358046 w 1359089"/>
                    <a:gd name="connsiteY0" fmla="*/ 230436 h 524735"/>
                    <a:gd name="connsiteX1" fmla="*/ 1312017 w 1359089"/>
                    <a:gd name="connsiteY1" fmla="*/ 56814 h 524735"/>
                    <a:gd name="connsiteX2" fmla="*/ 1305101 w 1359089"/>
                    <a:gd name="connsiteY2" fmla="*/ 43458 h 524735"/>
                    <a:gd name="connsiteX3" fmla="*/ 1248339 w 1359089"/>
                    <a:gd name="connsiteY3" fmla="*/ 7446 h 524735"/>
                    <a:gd name="connsiteX4" fmla="*/ 1204218 w 1359089"/>
                    <a:gd name="connsiteY4" fmla="*/ 52 h 524735"/>
                    <a:gd name="connsiteX5" fmla="*/ 1159859 w 1359089"/>
                    <a:gd name="connsiteY5" fmla="*/ 7446 h 524735"/>
                    <a:gd name="connsiteX6" fmla="*/ 1103336 w 1359089"/>
                    <a:gd name="connsiteY6" fmla="*/ 43697 h 524735"/>
                    <a:gd name="connsiteX7" fmla="*/ 1096420 w 1359089"/>
                    <a:gd name="connsiteY7" fmla="*/ 57052 h 524735"/>
                    <a:gd name="connsiteX8" fmla="*/ 1073048 w 1359089"/>
                    <a:gd name="connsiteY8" fmla="*/ 143148 h 524735"/>
                    <a:gd name="connsiteX9" fmla="*/ 1049198 w 1359089"/>
                    <a:gd name="connsiteY9" fmla="*/ 56814 h 524735"/>
                    <a:gd name="connsiteX10" fmla="*/ 1042043 w 1359089"/>
                    <a:gd name="connsiteY10" fmla="*/ 43458 h 524735"/>
                    <a:gd name="connsiteX11" fmla="*/ 985521 w 1359089"/>
                    <a:gd name="connsiteY11" fmla="*/ 7446 h 524735"/>
                    <a:gd name="connsiteX12" fmla="*/ 941877 w 1359089"/>
                    <a:gd name="connsiteY12" fmla="*/ 52 h 524735"/>
                    <a:gd name="connsiteX13" fmla="*/ 897517 w 1359089"/>
                    <a:gd name="connsiteY13" fmla="*/ 7446 h 524735"/>
                    <a:gd name="connsiteX14" fmla="*/ 840756 w 1359089"/>
                    <a:gd name="connsiteY14" fmla="*/ 43697 h 524735"/>
                    <a:gd name="connsiteX15" fmla="*/ 834078 w 1359089"/>
                    <a:gd name="connsiteY15" fmla="*/ 57052 h 524735"/>
                    <a:gd name="connsiteX16" fmla="*/ 810229 w 1359089"/>
                    <a:gd name="connsiteY16" fmla="*/ 145771 h 524735"/>
                    <a:gd name="connsiteX17" fmla="*/ 786380 w 1359089"/>
                    <a:gd name="connsiteY17" fmla="*/ 57768 h 524735"/>
                    <a:gd name="connsiteX18" fmla="*/ 779463 w 1359089"/>
                    <a:gd name="connsiteY18" fmla="*/ 44412 h 524735"/>
                    <a:gd name="connsiteX19" fmla="*/ 722702 w 1359089"/>
                    <a:gd name="connsiteY19" fmla="*/ 8400 h 524735"/>
                    <a:gd name="connsiteX20" fmla="*/ 679535 w 1359089"/>
                    <a:gd name="connsiteY20" fmla="*/ 52 h 524735"/>
                    <a:gd name="connsiteX21" fmla="*/ 635175 w 1359089"/>
                    <a:gd name="connsiteY21" fmla="*/ 7446 h 524735"/>
                    <a:gd name="connsiteX22" fmla="*/ 578653 w 1359089"/>
                    <a:gd name="connsiteY22" fmla="*/ 43697 h 524735"/>
                    <a:gd name="connsiteX23" fmla="*/ 571736 w 1359089"/>
                    <a:gd name="connsiteY23" fmla="*/ 57052 h 524735"/>
                    <a:gd name="connsiteX24" fmla="*/ 548364 w 1359089"/>
                    <a:gd name="connsiteY24" fmla="*/ 143148 h 524735"/>
                    <a:gd name="connsiteX25" fmla="*/ 524515 w 1359089"/>
                    <a:gd name="connsiteY25" fmla="*/ 56814 h 524735"/>
                    <a:gd name="connsiteX26" fmla="*/ 517360 w 1359089"/>
                    <a:gd name="connsiteY26" fmla="*/ 43458 h 524735"/>
                    <a:gd name="connsiteX27" fmla="*/ 460838 w 1359089"/>
                    <a:gd name="connsiteY27" fmla="*/ 7446 h 524735"/>
                    <a:gd name="connsiteX28" fmla="*/ 417193 w 1359089"/>
                    <a:gd name="connsiteY28" fmla="*/ 52 h 524735"/>
                    <a:gd name="connsiteX29" fmla="*/ 372834 w 1359089"/>
                    <a:gd name="connsiteY29" fmla="*/ 7446 h 524735"/>
                    <a:gd name="connsiteX30" fmla="*/ 316073 w 1359089"/>
                    <a:gd name="connsiteY30" fmla="*/ 43697 h 524735"/>
                    <a:gd name="connsiteX31" fmla="*/ 309395 w 1359089"/>
                    <a:gd name="connsiteY31" fmla="*/ 57052 h 524735"/>
                    <a:gd name="connsiteX32" fmla="*/ 285546 w 1359089"/>
                    <a:gd name="connsiteY32" fmla="*/ 145771 h 524735"/>
                    <a:gd name="connsiteX33" fmla="*/ 261696 w 1359089"/>
                    <a:gd name="connsiteY33" fmla="*/ 57768 h 524735"/>
                    <a:gd name="connsiteX34" fmla="*/ 254780 w 1359089"/>
                    <a:gd name="connsiteY34" fmla="*/ 44412 h 524735"/>
                    <a:gd name="connsiteX35" fmla="*/ 198019 w 1359089"/>
                    <a:gd name="connsiteY35" fmla="*/ 8400 h 524735"/>
                    <a:gd name="connsiteX36" fmla="*/ 154852 w 1359089"/>
                    <a:gd name="connsiteY36" fmla="*/ 52 h 524735"/>
                    <a:gd name="connsiteX37" fmla="*/ 110492 w 1359089"/>
                    <a:gd name="connsiteY37" fmla="*/ 7446 h 524735"/>
                    <a:gd name="connsiteX38" fmla="*/ 53969 w 1359089"/>
                    <a:gd name="connsiteY38" fmla="*/ 43697 h 524735"/>
                    <a:gd name="connsiteX39" fmla="*/ 47053 w 1359089"/>
                    <a:gd name="connsiteY39" fmla="*/ 57052 h 524735"/>
                    <a:gd name="connsiteX40" fmla="*/ 786 w 1359089"/>
                    <a:gd name="connsiteY40" fmla="*/ 231390 h 524735"/>
                    <a:gd name="connsiteX41" fmla="*/ 17719 w 1359089"/>
                    <a:gd name="connsiteY41" fmla="*/ 260486 h 524735"/>
                    <a:gd name="connsiteX42" fmla="*/ 23919 w 1359089"/>
                    <a:gd name="connsiteY42" fmla="*/ 260486 h 524735"/>
                    <a:gd name="connsiteX43" fmla="*/ 47769 w 1359089"/>
                    <a:gd name="connsiteY43" fmla="*/ 242838 h 524735"/>
                    <a:gd name="connsiteX44" fmla="*/ 83304 w 1359089"/>
                    <a:gd name="connsiteY44" fmla="*/ 104274 h 524735"/>
                    <a:gd name="connsiteX45" fmla="*/ 83304 w 1359089"/>
                    <a:gd name="connsiteY45" fmla="*/ 524736 h 524735"/>
                    <a:gd name="connsiteX46" fmla="*/ 131003 w 1359089"/>
                    <a:gd name="connsiteY46" fmla="*/ 524736 h 524735"/>
                    <a:gd name="connsiteX47" fmla="*/ 131003 w 1359089"/>
                    <a:gd name="connsiteY47" fmla="*/ 262394 h 524735"/>
                    <a:gd name="connsiteX48" fmla="*/ 178701 w 1359089"/>
                    <a:gd name="connsiteY48" fmla="*/ 262394 h 524735"/>
                    <a:gd name="connsiteX49" fmla="*/ 178701 w 1359089"/>
                    <a:gd name="connsiteY49" fmla="*/ 524736 h 524735"/>
                    <a:gd name="connsiteX50" fmla="*/ 226399 w 1359089"/>
                    <a:gd name="connsiteY50" fmla="*/ 524736 h 524735"/>
                    <a:gd name="connsiteX51" fmla="*/ 226399 w 1359089"/>
                    <a:gd name="connsiteY51" fmla="*/ 105705 h 524735"/>
                    <a:gd name="connsiteX52" fmla="*/ 262650 w 1359089"/>
                    <a:gd name="connsiteY52" fmla="*/ 242599 h 524735"/>
                    <a:gd name="connsiteX53" fmla="*/ 286500 w 1359089"/>
                    <a:gd name="connsiteY53" fmla="*/ 266448 h 524735"/>
                    <a:gd name="connsiteX54" fmla="*/ 310349 w 1359089"/>
                    <a:gd name="connsiteY54" fmla="*/ 242599 h 524735"/>
                    <a:gd name="connsiteX55" fmla="*/ 345646 w 1359089"/>
                    <a:gd name="connsiteY55" fmla="*/ 105705 h 524735"/>
                    <a:gd name="connsiteX56" fmla="*/ 345646 w 1359089"/>
                    <a:gd name="connsiteY56" fmla="*/ 180830 h 524735"/>
                    <a:gd name="connsiteX57" fmla="*/ 304625 w 1359089"/>
                    <a:gd name="connsiteY57" fmla="*/ 333942 h 524735"/>
                    <a:gd name="connsiteX58" fmla="*/ 345646 w 1359089"/>
                    <a:gd name="connsiteY58" fmla="*/ 333942 h 524735"/>
                    <a:gd name="connsiteX59" fmla="*/ 345646 w 1359089"/>
                    <a:gd name="connsiteY59" fmla="*/ 524736 h 524735"/>
                    <a:gd name="connsiteX60" fmla="*/ 393344 w 1359089"/>
                    <a:gd name="connsiteY60" fmla="*/ 524736 h 524735"/>
                    <a:gd name="connsiteX61" fmla="*/ 393344 w 1359089"/>
                    <a:gd name="connsiteY61" fmla="*/ 333942 h 524735"/>
                    <a:gd name="connsiteX62" fmla="*/ 441043 w 1359089"/>
                    <a:gd name="connsiteY62" fmla="*/ 333942 h 524735"/>
                    <a:gd name="connsiteX63" fmla="*/ 441043 w 1359089"/>
                    <a:gd name="connsiteY63" fmla="*/ 524736 h 524735"/>
                    <a:gd name="connsiteX64" fmla="*/ 488741 w 1359089"/>
                    <a:gd name="connsiteY64" fmla="*/ 524736 h 524735"/>
                    <a:gd name="connsiteX65" fmla="*/ 488741 w 1359089"/>
                    <a:gd name="connsiteY65" fmla="*/ 333942 h 524735"/>
                    <a:gd name="connsiteX66" fmla="*/ 529762 w 1359089"/>
                    <a:gd name="connsiteY66" fmla="*/ 333942 h 524735"/>
                    <a:gd name="connsiteX67" fmla="*/ 488741 w 1359089"/>
                    <a:gd name="connsiteY67" fmla="*/ 180830 h 524735"/>
                    <a:gd name="connsiteX68" fmla="*/ 488741 w 1359089"/>
                    <a:gd name="connsiteY68" fmla="*/ 104274 h 524735"/>
                    <a:gd name="connsiteX69" fmla="*/ 525230 w 1359089"/>
                    <a:gd name="connsiteY69" fmla="*/ 242599 h 524735"/>
                    <a:gd name="connsiteX70" fmla="*/ 554162 w 1359089"/>
                    <a:gd name="connsiteY70" fmla="*/ 259935 h 524735"/>
                    <a:gd name="connsiteX71" fmla="*/ 571498 w 1359089"/>
                    <a:gd name="connsiteY71" fmla="*/ 242599 h 524735"/>
                    <a:gd name="connsiteX72" fmla="*/ 607987 w 1359089"/>
                    <a:gd name="connsiteY72" fmla="*/ 104274 h 524735"/>
                    <a:gd name="connsiteX73" fmla="*/ 607987 w 1359089"/>
                    <a:gd name="connsiteY73" fmla="*/ 524736 h 524735"/>
                    <a:gd name="connsiteX74" fmla="*/ 655686 w 1359089"/>
                    <a:gd name="connsiteY74" fmla="*/ 524736 h 524735"/>
                    <a:gd name="connsiteX75" fmla="*/ 655686 w 1359089"/>
                    <a:gd name="connsiteY75" fmla="*/ 262394 h 524735"/>
                    <a:gd name="connsiteX76" fmla="*/ 703384 w 1359089"/>
                    <a:gd name="connsiteY76" fmla="*/ 262394 h 524735"/>
                    <a:gd name="connsiteX77" fmla="*/ 703384 w 1359089"/>
                    <a:gd name="connsiteY77" fmla="*/ 524736 h 524735"/>
                    <a:gd name="connsiteX78" fmla="*/ 751083 w 1359089"/>
                    <a:gd name="connsiteY78" fmla="*/ 524736 h 524735"/>
                    <a:gd name="connsiteX79" fmla="*/ 751083 w 1359089"/>
                    <a:gd name="connsiteY79" fmla="*/ 105705 h 524735"/>
                    <a:gd name="connsiteX80" fmla="*/ 787334 w 1359089"/>
                    <a:gd name="connsiteY80" fmla="*/ 242599 h 524735"/>
                    <a:gd name="connsiteX81" fmla="*/ 811183 w 1359089"/>
                    <a:gd name="connsiteY81" fmla="*/ 266448 h 524735"/>
                    <a:gd name="connsiteX82" fmla="*/ 835032 w 1359089"/>
                    <a:gd name="connsiteY82" fmla="*/ 242599 h 524735"/>
                    <a:gd name="connsiteX83" fmla="*/ 870329 w 1359089"/>
                    <a:gd name="connsiteY83" fmla="*/ 105705 h 524735"/>
                    <a:gd name="connsiteX84" fmla="*/ 870329 w 1359089"/>
                    <a:gd name="connsiteY84" fmla="*/ 180830 h 524735"/>
                    <a:gd name="connsiteX85" fmla="*/ 829308 w 1359089"/>
                    <a:gd name="connsiteY85" fmla="*/ 333942 h 524735"/>
                    <a:gd name="connsiteX86" fmla="*/ 870329 w 1359089"/>
                    <a:gd name="connsiteY86" fmla="*/ 333942 h 524735"/>
                    <a:gd name="connsiteX87" fmla="*/ 870329 w 1359089"/>
                    <a:gd name="connsiteY87" fmla="*/ 524736 h 524735"/>
                    <a:gd name="connsiteX88" fmla="*/ 918027 w 1359089"/>
                    <a:gd name="connsiteY88" fmla="*/ 524736 h 524735"/>
                    <a:gd name="connsiteX89" fmla="*/ 918027 w 1359089"/>
                    <a:gd name="connsiteY89" fmla="*/ 333942 h 524735"/>
                    <a:gd name="connsiteX90" fmla="*/ 965726 w 1359089"/>
                    <a:gd name="connsiteY90" fmla="*/ 333942 h 524735"/>
                    <a:gd name="connsiteX91" fmla="*/ 965726 w 1359089"/>
                    <a:gd name="connsiteY91" fmla="*/ 524736 h 524735"/>
                    <a:gd name="connsiteX92" fmla="*/ 1013424 w 1359089"/>
                    <a:gd name="connsiteY92" fmla="*/ 524736 h 524735"/>
                    <a:gd name="connsiteX93" fmla="*/ 1013424 w 1359089"/>
                    <a:gd name="connsiteY93" fmla="*/ 333942 h 524735"/>
                    <a:gd name="connsiteX94" fmla="*/ 1054445 w 1359089"/>
                    <a:gd name="connsiteY94" fmla="*/ 333942 h 524735"/>
                    <a:gd name="connsiteX95" fmla="*/ 1013424 w 1359089"/>
                    <a:gd name="connsiteY95" fmla="*/ 180830 h 524735"/>
                    <a:gd name="connsiteX96" fmla="*/ 1013424 w 1359089"/>
                    <a:gd name="connsiteY96" fmla="*/ 104274 h 524735"/>
                    <a:gd name="connsiteX97" fmla="*/ 1049914 w 1359089"/>
                    <a:gd name="connsiteY97" fmla="*/ 242599 h 524735"/>
                    <a:gd name="connsiteX98" fmla="*/ 1078845 w 1359089"/>
                    <a:gd name="connsiteY98" fmla="*/ 259935 h 524735"/>
                    <a:gd name="connsiteX99" fmla="*/ 1096181 w 1359089"/>
                    <a:gd name="connsiteY99" fmla="*/ 242599 h 524735"/>
                    <a:gd name="connsiteX100" fmla="*/ 1132671 w 1359089"/>
                    <a:gd name="connsiteY100" fmla="*/ 104274 h 524735"/>
                    <a:gd name="connsiteX101" fmla="*/ 1132671 w 1359089"/>
                    <a:gd name="connsiteY101" fmla="*/ 524736 h 524735"/>
                    <a:gd name="connsiteX102" fmla="*/ 1180369 w 1359089"/>
                    <a:gd name="connsiteY102" fmla="*/ 524736 h 524735"/>
                    <a:gd name="connsiteX103" fmla="*/ 1180369 w 1359089"/>
                    <a:gd name="connsiteY103" fmla="*/ 262394 h 524735"/>
                    <a:gd name="connsiteX104" fmla="*/ 1228068 w 1359089"/>
                    <a:gd name="connsiteY104" fmla="*/ 262394 h 524735"/>
                    <a:gd name="connsiteX105" fmla="*/ 1228068 w 1359089"/>
                    <a:gd name="connsiteY105" fmla="*/ 524736 h 524735"/>
                    <a:gd name="connsiteX106" fmla="*/ 1275766 w 1359089"/>
                    <a:gd name="connsiteY106" fmla="*/ 524736 h 524735"/>
                    <a:gd name="connsiteX107" fmla="*/ 1275766 w 1359089"/>
                    <a:gd name="connsiteY107" fmla="*/ 105705 h 524735"/>
                    <a:gd name="connsiteX108" fmla="*/ 1312017 w 1359089"/>
                    <a:gd name="connsiteY108" fmla="*/ 242599 h 524735"/>
                    <a:gd name="connsiteX109" fmla="*/ 1335866 w 1359089"/>
                    <a:gd name="connsiteY109" fmla="*/ 260248 h 524735"/>
                    <a:gd name="connsiteX110" fmla="*/ 1342067 w 1359089"/>
                    <a:gd name="connsiteY110" fmla="*/ 260248 h 524735"/>
                    <a:gd name="connsiteX111" fmla="*/ 1358084 w 1359089"/>
                    <a:gd name="connsiteY111" fmla="*/ 230567 h 524735"/>
                    <a:gd name="connsiteX112" fmla="*/ 1358046 w 1359089"/>
                    <a:gd name="connsiteY112" fmla="*/ 230436 h 524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</a:cxnLst>
                  <a:rect l="l" t="t" r="r" b="b"/>
                  <a:pathLst>
                    <a:path w="1359089" h="524735">
                      <a:moveTo>
                        <a:pt x="1358046" y="230436"/>
                      </a:moveTo>
                      <a:lnTo>
                        <a:pt x="1312017" y="56814"/>
                      </a:lnTo>
                      <a:cubicBezTo>
                        <a:pt x="1310741" y="51901"/>
                        <a:pt x="1308378" y="47336"/>
                        <a:pt x="1305101" y="43458"/>
                      </a:cubicBezTo>
                      <a:cubicBezTo>
                        <a:pt x="1289308" y="27117"/>
                        <a:pt x="1269851" y="14772"/>
                        <a:pt x="1248339" y="7446"/>
                      </a:cubicBezTo>
                      <a:cubicBezTo>
                        <a:pt x="1234261" y="2111"/>
                        <a:pt x="1219267" y="-403"/>
                        <a:pt x="1204218" y="52"/>
                      </a:cubicBezTo>
                      <a:cubicBezTo>
                        <a:pt x="1189127" y="64"/>
                        <a:pt x="1174140" y="2561"/>
                        <a:pt x="1159859" y="7446"/>
                      </a:cubicBezTo>
                      <a:cubicBezTo>
                        <a:pt x="1138282" y="14612"/>
                        <a:pt x="1118850" y="27076"/>
                        <a:pt x="1103336" y="43697"/>
                      </a:cubicBezTo>
                      <a:cubicBezTo>
                        <a:pt x="1100197" y="47665"/>
                        <a:pt x="1097851" y="52199"/>
                        <a:pt x="1096420" y="57052"/>
                      </a:cubicBezTo>
                      <a:lnTo>
                        <a:pt x="1073048" y="143148"/>
                      </a:lnTo>
                      <a:lnTo>
                        <a:pt x="1049198" y="56814"/>
                      </a:lnTo>
                      <a:cubicBezTo>
                        <a:pt x="1047786" y="51905"/>
                        <a:pt x="1045349" y="47353"/>
                        <a:pt x="1042043" y="43458"/>
                      </a:cubicBezTo>
                      <a:cubicBezTo>
                        <a:pt x="1026353" y="27105"/>
                        <a:pt x="1006971" y="14756"/>
                        <a:pt x="985521" y="7446"/>
                      </a:cubicBezTo>
                      <a:cubicBezTo>
                        <a:pt x="971579" y="2211"/>
                        <a:pt x="956763" y="-298"/>
                        <a:pt x="941877" y="52"/>
                      </a:cubicBezTo>
                      <a:cubicBezTo>
                        <a:pt x="926780" y="24"/>
                        <a:pt x="911786" y="2523"/>
                        <a:pt x="897517" y="7446"/>
                      </a:cubicBezTo>
                      <a:cubicBezTo>
                        <a:pt x="875898" y="14667"/>
                        <a:pt x="856401" y="27121"/>
                        <a:pt x="840756" y="43697"/>
                      </a:cubicBezTo>
                      <a:cubicBezTo>
                        <a:pt x="837784" y="47734"/>
                        <a:pt x="835523" y="52251"/>
                        <a:pt x="834078" y="57052"/>
                      </a:cubicBezTo>
                      <a:lnTo>
                        <a:pt x="810229" y="145771"/>
                      </a:lnTo>
                      <a:lnTo>
                        <a:pt x="786380" y="57768"/>
                      </a:lnTo>
                      <a:cubicBezTo>
                        <a:pt x="785104" y="52855"/>
                        <a:pt x="782740" y="48290"/>
                        <a:pt x="779463" y="44412"/>
                      </a:cubicBezTo>
                      <a:cubicBezTo>
                        <a:pt x="763670" y="28071"/>
                        <a:pt x="744214" y="15726"/>
                        <a:pt x="722702" y="8400"/>
                      </a:cubicBezTo>
                      <a:cubicBezTo>
                        <a:pt x="708987" y="2860"/>
                        <a:pt x="694329" y="26"/>
                        <a:pt x="679535" y="52"/>
                      </a:cubicBezTo>
                      <a:cubicBezTo>
                        <a:pt x="664443" y="64"/>
                        <a:pt x="649456" y="2561"/>
                        <a:pt x="635175" y="7446"/>
                      </a:cubicBezTo>
                      <a:cubicBezTo>
                        <a:pt x="613599" y="14612"/>
                        <a:pt x="594167" y="27076"/>
                        <a:pt x="578653" y="43697"/>
                      </a:cubicBezTo>
                      <a:cubicBezTo>
                        <a:pt x="575514" y="47665"/>
                        <a:pt x="573167" y="52199"/>
                        <a:pt x="571736" y="57052"/>
                      </a:cubicBezTo>
                      <a:lnTo>
                        <a:pt x="548364" y="143148"/>
                      </a:lnTo>
                      <a:lnTo>
                        <a:pt x="524515" y="56814"/>
                      </a:lnTo>
                      <a:cubicBezTo>
                        <a:pt x="523103" y="51905"/>
                        <a:pt x="520666" y="47353"/>
                        <a:pt x="517360" y="43458"/>
                      </a:cubicBezTo>
                      <a:cubicBezTo>
                        <a:pt x="501670" y="27105"/>
                        <a:pt x="482288" y="14756"/>
                        <a:pt x="460838" y="7446"/>
                      </a:cubicBezTo>
                      <a:cubicBezTo>
                        <a:pt x="446898" y="2211"/>
                        <a:pt x="432080" y="-298"/>
                        <a:pt x="417193" y="52"/>
                      </a:cubicBezTo>
                      <a:cubicBezTo>
                        <a:pt x="402097" y="24"/>
                        <a:pt x="387103" y="2523"/>
                        <a:pt x="372834" y="7446"/>
                      </a:cubicBezTo>
                      <a:cubicBezTo>
                        <a:pt x="351217" y="14667"/>
                        <a:pt x="331718" y="27121"/>
                        <a:pt x="316073" y="43697"/>
                      </a:cubicBezTo>
                      <a:cubicBezTo>
                        <a:pt x="313101" y="47734"/>
                        <a:pt x="310842" y="52251"/>
                        <a:pt x="309395" y="57052"/>
                      </a:cubicBezTo>
                      <a:lnTo>
                        <a:pt x="285546" y="145771"/>
                      </a:lnTo>
                      <a:lnTo>
                        <a:pt x="261696" y="57768"/>
                      </a:lnTo>
                      <a:cubicBezTo>
                        <a:pt x="260420" y="52855"/>
                        <a:pt x="258057" y="48290"/>
                        <a:pt x="254780" y="44412"/>
                      </a:cubicBezTo>
                      <a:cubicBezTo>
                        <a:pt x="238987" y="28071"/>
                        <a:pt x="219531" y="15726"/>
                        <a:pt x="198019" y="8400"/>
                      </a:cubicBezTo>
                      <a:cubicBezTo>
                        <a:pt x="184303" y="2860"/>
                        <a:pt x="169645" y="26"/>
                        <a:pt x="154852" y="52"/>
                      </a:cubicBezTo>
                      <a:cubicBezTo>
                        <a:pt x="139760" y="64"/>
                        <a:pt x="124773" y="2561"/>
                        <a:pt x="110492" y="7446"/>
                      </a:cubicBezTo>
                      <a:cubicBezTo>
                        <a:pt x="88916" y="14612"/>
                        <a:pt x="69483" y="27076"/>
                        <a:pt x="53969" y="43697"/>
                      </a:cubicBezTo>
                      <a:cubicBezTo>
                        <a:pt x="50831" y="47665"/>
                        <a:pt x="48484" y="52199"/>
                        <a:pt x="47053" y="57052"/>
                      </a:cubicBezTo>
                      <a:lnTo>
                        <a:pt x="786" y="231390"/>
                      </a:lnTo>
                      <a:cubicBezTo>
                        <a:pt x="-2546" y="244097"/>
                        <a:pt x="5024" y="257107"/>
                        <a:pt x="17719" y="260486"/>
                      </a:cubicBezTo>
                      <a:lnTo>
                        <a:pt x="23919" y="260486"/>
                      </a:lnTo>
                      <a:cubicBezTo>
                        <a:pt x="35007" y="260865"/>
                        <a:pt x="44890" y="253551"/>
                        <a:pt x="47769" y="242838"/>
                      </a:cubicBezTo>
                      <a:lnTo>
                        <a:pt x="83304" y="104274"/>
                      </a:lnTo>
                      <a:lnTo>
                        <a:pt x="83304" y="524736"/>
                      </a:lnTo>
                      <a:lnTo>
                        <a:pt x="131003" y="524736"/>
                      </a:lnTo>
                      <a:lnTo>
                        <a:pt x="131003" y="262394"/>
                      </a:lnTo>
                      <a:lnTo>
                        <a:pt x="178701" y="262394"/>
                      </a:lnTo>
                      <a:lnTo>
                        <a:pt x="178701" y="524736"/>
                      </a:lnTo>
                      <a:lnTo>
                        <a:pt x="226399" y="524736"/>
                      </a:lnTo>
                      <a:lnTo>
                        <a:pt x="226399" y="105705"/>
                      </a:lnTo>
                      <a:lnTo>
                        <a:pt x="262650" y="242599"/>
                      </a:lnTo>
                      <a:cubicBezTo>
                        <a:pt x="262650" y="255771"/>
                        <a:pt x="273328" y="266448"/>
                        <a:pt x="286500" y="266448"/>
                      </a:cubicBezTo>
                      <a:cubicBezTo>
                        <a:pt x="299672" y="266448"/>
                        <a:pt x="310349" y="255771"/>
                        <a:pt x="310349" y="242599"/>
                      </a:cubicBezTo>
                      <a:lnTo>
                        <a:pt x="345646" y="105705"/>
                      </a:lnTo>
                      <a:lnTo>
                        <a:pt x="345646" y="180830"/>
                      </a:lnTo>
                      <a:lnTo>
                        <a:pt x="304625" y="333942"/>
                      </a:lnTo>
                      <a:lnTo>
                        <a:pt x="345646" y="333942"/>
                      </a:lnTo>
                      <a:lnTo>
                        <a:pt x="345646" y="524736"/>
                      </a:lnTo>
                      <a:lnTo>
                        <a:pt x="393344" y="524736"/>
                      </a:lnTo>
                      <a:lnTo>
                        <a:pt x="393344" y="333942"/>
                      </a:lnTo>
                      <a:lnTo>
                        <a:pt x="441043" y="333942"/>
                      </a:lnTo>
                      <a:lnTo>
                        <a:pt x="441043" y="524736"/>
                      </a:lnTo>
                      <a:lnTo>
                        <a:pt x="488741" y="524736"/>
                      </a:lnTo>
                      <a:lnTo>
                        <a:pt x="488741" y="333942"/>
                      </a:lnTo>
                      <a:lnTo>
                        <a:pt x="529762" y="333942"/>
                      </a:lnTo>
                      <a:lnTo>
                        <a:pt x="488741" y="180830"/>
                      </a:lnTo>
                      <a:lnTo>
                        <a:pt x="488741" y="104274"/>
                      </a:lnTo>
                      <a:lnTo>
                        <a:pt x="525230" y="242599"/>
                      </a:lnTo>
                      <a:cubicBezTo>
                        <a:pt x="528433" y="255375"/>
                        <a:pt x="541386" y="263138"/>
                        <a:pt x="554162" y="259935"/>
                      </a:cubicBezTo>
                      <a:cubicBezTo>
                        <a:pt x="562695" y="257796"/>
                        <a:pt x="569359" y="251133"/>
                        <a:pt x="571498" y="242599"/>
                      </a:cubicBezTo>
                      <a:lnTo>
                        <a:pt x="607987" y="104274"/>
                      </a:lnTo>
                      <a:lnTo>
                        <a:pt x="607987" y="524736"/>
                      </a:lnTo>
                      <a:lnTo>
                        <a:pt x="655686" y="524736"/>
                      </a:lnTo>
                      <a:lnTo>
                        <a:pt x="655686" y="262394"/>
                      </a:lnTo>
                      <a:lnTo>
                        <a:pt x="703384" y="262394"/>
                      </a:lnTo>
                      <a:lnTo>
                        <a:pt x="703384" y="524736"/>
                      </a:lnTo>
                      <a:lnTo>
                        <a:pt x="751083" y="524736"/>
                      </a:lnTo>
                      <a:lnTo>
                        <a:pt x="751083" y="105705"/>
                      </a:lnTo>
                      <a:lnTo>
                        <a:pt x="787334" y="242599"/>
                      </a:lnTo>
                      <a:cubicBezTo>
                        <a:pt x="787334" y="255771"/>
                        <a:pt x="798011" y="266448"/>
                        <a:pt x="811183" y="266448"/>
                      </a:cubicBezTo>
                      <a:cubicBezTo>
                        <a:pt x="824355" y="266448"/>
                        <a:pt x="835032" y="255771"/>
                        <a:pt x="835032" y="242599"/>
                      </a:cubicBezTo>
                      <a:lnTo>
                        <a:pt x="870329" y="105705"/>
                      </a:lnTo>
                      <a:lnTo>
                        <a:pt x="870329" y="180830"/>
                      </a:lnTo>
                      <a:lnTo>
                        <a:pt x="829308" y="333942"/>
                      </a:lnTo>
                      <a:lnTo>
                        <a:pt x="870329" y="333942"/>
                      </a:lnTo>
                      <a:lnTo>
                        <a:pt x="870329" y="524736"/>
                      </a:lnTo>
                      <a:lnTo>
                        <a:pt x="918027" y="524736"/>
                      </a:lnTo>
                      <a:lnTo>
                        <a:pt x="918027" y="333942"/>
                      </a:lnTo>
                      <a:lnTo>
                        <a:pt x="965726" y="333942"/>
                      </a:lnTo>
                      <a:lnTo>
                        <a:pt x="965726" y="524736"/>
                      </a:lnTo>
                      <a:lnTo>
                        <a:pt x="1013424" y="524736"/>
                      </a:lnTo>
                      <a:lnTo>
                        <a:pt x="1013424" y="333942"/>
                      </a:lnTo>
                      <a:lnTo>
                        <a:pt x="1054445" y="333942"/>
                      </a:lnTo>
                      <a:lnTo>
                        <a:pt x="1013424" y="180830"/>
                      </a:lnTo>
                      <a:lnTo>
                        <a:pt x="1013424" y="104274"/>
                      </a:lnTo>
                      <a:lnTo>
                        <a:pt x="1049914" y="242599"/>
                      </a:lnTo>
                      <a:cubicBezTo>
                        <a:pt x="1053117" y="255375"/>
                        <a:pt x="1066069" y="263138"/>
                        <a:pt x="1078845" y="259935"/>
                      </a:cubicBezTo>
                      <a:cubicBezTo>
                        <a:pt x="1087379" y="257796"/>
                        <a:pt x="1094042" y="251133"/>
                        <a:pt x="1096181" y="242599"/>
                      </a:cubicBezTo>
                      <a:lnTo>
                        <a:pt x="1132671" y="104274"/>
                      </a:lnTo>
                      <a:lnTo>
                        <a:pt x="1132671" y="524736"/>
                      </a:lnTo>
                      <a:lnTo>
                        <a:pt x="1180369" y="524736"/>
                      </a:lnTo>
                      <a:lnTo>
                        <a:pt x="1180369" y="262394"/>
                      </a:lnTo>
                      <a:lnTo>
                        <a:pt x="1228068" y="262394"/>
                      </a:lnTo>
                      <a:lnTo>
                        <a:pt x="1228068" y="524736"/>
                      </a:lnTo>
                      <a:lnTo>
                        <a:pt x="1275766" y="524736"/>
                      </a:lnTo>
                      <a:lnTo>
                        <a:pt x="1275766" y="105705"/>
                      </a:lnTo>
                      <a:lnTo>
                        <a:pt x="1312017" y="242599"/>
                      </a:lnTo>
                      <a:cubicBezTo>
                        <a:pt x="1314896" y="253312"/>
                        <a:pt x="1324779" y="260627"/>
                        <a:pt x="1335866" y="260248"/>
                      </a:cubicBezTo>
                      <a:cubicBezTo>
                        <a:pt x="1337927" y="260481"/>
                        <a:pt x="1340006" y="260481"/>
                        <a:pt x="1342067" y="260248"/>
                      </a:cubicBezTo>
                      <a:cubicBezTo>
                        <a:pt x="1354686" y="256475"/>
                        <a:pt x="1361857" y="243186"/>
                        <a:pt x="1358084" y="230567"/>
                      </a:cubicBezTo>
                      <a:cubicBezTo>
                        <a:pt x="1358072" y="230522"/>
                        <a:pt x="1358060" y="230479"/>
                        <a:pt x="1358046" y="230436"/>
                      </a:cubicBezTo>
                      <a:close/>
                    </a:path>
                  </a:pathLst>
                </a:custGeom>
                <a:grpFill/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538797E2-C427-F6DF-8884-27A4ED1CA699}"/>
                    </a:ext>
                  </a:extLst>
                </p:cNvPr>
                <p:cNvSpPr/>
                <p:nvPr/>
              </p:nvSpPr>
              <p:spPr>
                <a:xfrm>
                  <a:off x="3997489" y="26503890"/>
                  <a:ext cx="119246" cy="119246"/>
                </a:xfrm>
                <a:custGeom>
                  <a:avLst/>
                  <a:gdLst>
                    <a:gd name="connsiteX0" fmla="*/ 59623 w 119246"/>
                    <a:gd name="connsiteY0" fmla="*/ 119246 h 119246"/>
                    <a:gd name="connsiteX1" fmla="*/ 119246 w 119246"/>
                    <a:gd name="connsiteY1" fmla="*/ 59623 h 119246"/>
                    <a:gd name="connsiteX2" fmla="*/ 59623 w 119246"/>
                    <a:gd name="connsiteY2" fmla="*/ 0 h 119246"/>
                    <a:gd name="connsiteX3" fmla="*/ 0 w 119246"/>
                    <a:gd name="connsiteY3" fmla="*/ 59623 h 119246"/>
                    <a:gd name="connsiteX4" fmla="*/ 59623 w 119246"/>
                    <a:gd name="connsiteY4" fmla="*/ 119246 h 11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246" h="119246">
                      <a:moveTo>
                        <a:pt x="59623" y="119246"/>
                      </a:moveTo>
                      <a:cubicBezTo>
                        <a:pt x="92552" y="119246"/>
                        <a:pt x="119246" y="92552"/>
                        <a:pt x="119246" y="59623"/>
                      </a:cubicBezTo>
                      <a:cubicBezTo>
                        <a:pt x="119246" y="26694"/>
                        <a:pt x="92552" y="0"/>
                        <a:pt x="59623" y="0"/>
                      </a:cubicBezTo>
                      <a:cubicBezTo>
                        <a:pt x="26694" y="0"/>
                        <a:pt x="0" y="26694"/>
                        <a:pt x="0" y="59623"/>
                      </a:cubicBezTo>
                      <a:cubicBezTo>
                        <a:pt x="0" y="92552"/>
                        <a:pt x="26694" y="119246"/>
                        <a:pt x="59623" y="119246"/>
                      </a:cubicBezTo>
                      <a:close/>
                    </a:path>
                  </a:pathLst>
                </a:custGeom>
                <a:grpFill/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CDE0DC12-145D-184B-1FBA-1C9586C36125}"/>
                    </a:ext>
                  </a:extLst>
                </p:cNvPr>
                <p:cNvSpPr/>
                <p:nvPr/>
              </p:nvSpPr>
              <p:spPr>
                <a:xfrm>
                  <a:off x="4259831" y="26503890"/>
                  <a:ext cx="119246" cy="119246"/>
                </a:xfrm>
                <a:custGeom>
                  <a:avLst/>
                  <a:gdLst>
                    <a:gd name="connsiteX0" fmla="*/ 59623 w 119246"/>
                    <a:gd name="connsiteY0" fmla="*/ 119246 h 119246"/>
                    <a:gd name="connsiteX1" fmla="*/ 119246 w 119246"/>
                    <a:gd name="connsiteY1" fmla="*/ 59623 h 119246"/>
                    <a:gd name="connsiteX2" fmla="*/ 59623 w 119246"/>
                    <a:gd name="connsiteY2" fmla="*/ 0 h 119246"/>
                    <a:gd name="connsiteX3" fmla="*/ 0 w 119246"/>
                    <a:gd name="connsiteY3" fmla="*/ 59623 h 119246"/>
                    <a:gd name="connsiteX4" fmla="*/ 59623 w 119246"/>
                    <a:gd name="connsiteY4" fmla="*/ 119246 h 11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246" h="119246">
                      <a:moveTo>
                        <a:pt x="59623" y="119246"/>
                      </a:moveTo>
                      <a:cubicBezTo>
                        <a:pt x="92552" y="119246"/>
                        <a:pt x="119246" y="92552"/>
                        <a:pt x="119246" y="59623"/>
                      </a:cubicBezTo>
                      <a:cubicBezTo>
                        <a:pt x="119246" y="26694"/>
                        <a:pt x="92552" y="0"/>
                        <a:pt x="59623" y="0"/>
                      </a:cubicBezTo>
                      <a:cubicBezTo>
                        <a:pt x="26694" y="0"/>
                        <a:pt x="0" y="26694"/>
                        <a:pt x="0" y="59623"/>
                      </a:cubicBezTo>
                      <a:cubicBezTo>
                        <a:pt x="0" y="92552"/>
                        <a:pt x="26694" y="119246"/>
                        <a:pt x="59623" y="119246"/>
                      </a:cubicBezTo>
                      <a:close/>
                    </a:path>
                  </a:pathLst>
                </a:custGeom>
                <a:grpFill/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6F947193-88C2-038C-1E07-7F42B23E607D}"/>
                    </a:ext>
                  </a:extLst>
                </p:cNvPr>
                <p:cNvSpPr/>
                <p:nvPr/>
              </p:nvSpPr>
              <p:spPr>
                <a:xfrm>
                  <a:off x="3735148" y="26503890"/>
                  <a:ext cx="119246" cy="119246"/>
                </a:xfrm>
                <a:custGeom>
                  <a:avLst/>
                  <a:gdLst>
                    <a:gd name="connsiteX0" fmla="*/ 59623 w 119246"/>
                    <a:gd name="connsiteY0" fmla="*/ 119246 h 119246"/>
                    <a:gd name="connsiteX1" fmla="*/ 119246 w 119246"/>
                    <a:gd name="connsiteY1" fmla="*/ 59623 h 119246"/>
                    <a:gd name="connsiteX2" fmla="*/ 59623 w 119246"/>
                    <a:gd name="connsiteY2" fmla="*/ 0 h 119246"/>
                    <a:gd name="connsiteX3" fmla="*/ 0 w 119246"/>
                    <a:gd name="connsiteY3" fmla="*/ 59623 h 119246"/>
                    <a:gd name="connsiteX4" fmla="*/ 59623 w 119246"/>
                    <a:gd name="connsiteY4" fmla="*/ 119246 h 11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246" h="119246">
                      <a:moveTo>
                        <a:pt x="59623" y="119246"/>
                      </a:moveTo>
                      <a:cubicBezTo>
                        <a:pt x="92552" y="119246"/>
                        <a:pt x="119246" y="92552"/>
                        <a:pt x="119246" y="59623"/>
                      </a:cubicBezTo>
                      <a:cubicBezTo>
                        <a:pt x="119246" y="26694"/>
                        <a:pt x="92552" y="0"/>
                        <a:pt x="59623" y="0"/>
                      </a:cubicBezTo>
                      <a:cubicBezTo>
                        <a:pt x="26694" y="0"/>
                        <a:pt x="0" y="26694"/>
                        <a:pt x="0" y="59623"/>
                      </a:cubicBezTo>
                      <a:cubicBezTo>
                        <a:pt x="0" y="92552"/>
                        <a:pt x="26694" y="119246"/>
                        <a:pt x="59623" y="119246"/>
                      </a:cubicBezTo>
                      <a:close/>
                    </a:path>
                  </a:pathLst>
                </a:custGeom>
                <a:grpFill/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F369461B-F549-C149-25FF-72778F601374}"/>
                    </a:ext>
                  </a:extLst>
                </p:cNvPr>
                <p:cNvSpPr/>
                <p:nvPr/>
              </p:nvSpPr>
              <p:spPr>
                <a:xfrm>
                  <a:off x="3639919" y="26646929"/>
                  <a:ext cx="834864" cy="524739"/>
                </a:xfrm>
                <a:custGeom>
                  <a:avLst/>
                  <a:gdLst>
                    <a:gd name="connsiteX0" fmla="*/ 833840 w 834864"/>
                    <a:gd name="connsiteY0" fmla="*/ 230440 h 524739"/>
                    <a:gd name="connsiteX1" fmla="*/ 787811 w 834864"/>
                    <a:gd name="connsiteY1" fmla="*/ 56818 h 524739"/>
                    <a:gd name="connsiteX2" fmla="*/ 780656 w 834864"/>
                    <a:gd name="connsiteY2" fmla="*/ 43462 h 524739"/>
                    <a:gd name="connsiteX3" fmla="*/ 724133 w 834864"/>
                    <a:gd name="connsiteY3" fmla="*/ 7450 h 524739"/>
                    <a:gd name="connsiteX4" fmla="*/ 679535 w 834864"/>
                    <a:gd name="connsiteY4" fmla="*/ 57 h 524739"/>
                    <a:gd name="connsiteX5" fmla="*/ 635175 w 834864"/>
                    <a:gd name="connsiteY5" fmla="*/ 7450 h 524739"/>
                    <a:gd name="connsiteX6" fmla="*/ 578414 w 834864"/>
                    <a:gd name="connsiteY6" fmla="*/ 43701 h 524739"/>
                    <a:gd name="connsiteX7" fmla="*/ 571736 w 834864"/>
                    <a:gd name="connsiteY7" fmla="*/ 57056 h 524739"/>
                    <a:gd name="connsiteX8" fmla="*/ 547887 w 834864"/>
                    <a:gd name="connsiteY8" fmla="*/ 145775 h 524739"/>
                    <a:gd name="connsiteX9" fmla="*/ 524038 w 834864"/>
                    <a:gd name="connsiteY9" fmla="*/ 57772 h 524739"/>
                    <a:gd name="connsiteX10" fmla="*/ 517122 w 834864"/>
                    <a:gd name="connsiteY10" fmla="*/ 44416 h 524739"/>
                    <a:gd name="connsiteX11" fmla="*/ 460361 w 834864"/>
                    <a:gd name="connsiteY11" fmla="*/ 8404 h 524739"/>
                    <a:gd name="connsiteX12" fmla="*/ 417193 w 834864"/>
                    <a:gd name="connsiteY12" fmla="*/ 57 h 524739"/>
                    <a:gd name="connsiteX13" fmla="*/ 372834 w 834864"/>
                    <a:gd name="connsiteY13" fmla="*/ 7450 h 524739"/>
                    <a:gd name="connsiteX14" fmla="*/ 316311 w 834864"/>
                    <a:gd name="connsiteY14" fmla="*/ 43701 h 524739"/>
                    <a:gd name="connsiteX15" fmla="*/ 309395 w 834864"/>
                    <a:gd name="connsiteY15" fmla="*/ 57056 h 524739"/>
                    <a:gd name="connsiteX16" fmla="*/ 286023 w 834864"/>
                    <a:gd name="connsiteY16" fmla="*/ 143152 h 524739"/>
                    <a:gd name="connsiteX17" fmla="*/ 262173 w 834864"/>
                    <a:gd name="connsiteY17" fmla="*/ 56818 h 524739"/>
                    <a:gd name="connsiteX18" fmla="*/ 255019 w 834864"/>
                    <a:gd name="connsiteY18" fmla="*/ 43462 h 524739"/>
                    <a:gd name="connsiteX19" fmla="*/ 198496 w 834864"/>
                    <a:gd name="connsiteY19" fmla="*/ 7450 h 524739"/>
                    <a:gd name="connsiteX20" fmla="*/ 154852 w 834864"/>
                    <a:gd name="connsiteY20" fmla="*/ 57 h 524739"/>
                    <a:gd name="connsiteX21" fmla="*/ 110492 w 834864"/>
                    <a:gd name="connsiteY21" fmla="*/ 7450 h 524739"/>
                    <a:gd name="connsiteX22" fmla="*/ 53731 w 834864"/>
                    <a:gd name="connsiteY22" fmla="*/ 43701 h 524739"/>
                    <a:gd name="connsiteX23" fmla="*/ 47053 w 834864"/>
                    <a:gd name="connsiteY23" fmla="*/ 57056 h 524739"/>
                    <a:gd name="connsiteX24" fmla="*/ 786 w 834864"/>
                    <a:gd name="connsiteY24" fmla="*/ 231394 h 524739"/>
                    <a:gd name="connsiteX25" fmla="*/ 17719 w 834864"/>
                    <a:gd name="connsiteY25" fmla="*/ 260490 h 524739"/>
                    <a:gd name="connsiteX26" fmla="*/ 23919 w 834864"/>
                    <a:gd name="connsiteY26" fmla="*/ 260490 h 524739"/>
                    <a:gd name="connsiteX27" fmla="*/ 47769 w 834864"/>
                    <a:gd name="connsiteY27" fmla="*/ 242842 h 524739"/>
                    <a:gd name="connsiteX28" fmla="*/ 83304 w 834864"/>
                    <a:gd name="connsiteY28" fmla="*/ 105709 h 524739"/>
                    <a:gd name="connsiteX29" fmla="*/ 83304 w 834864"/>
                    <a:gd name="connsiteY29" fmla="*/ 180834 h 524739"/>
                    <a:gd name="connsiteX30" fmla="*/ 42283 w 834864"/>
                    <a:gd name="connsiteY30" fmla="*/ 333946 h 524739"/>
                    <a:gd name="connsiteX31" fmla="*/ 83304 w 834864"/>
                    <a:gd name="connsiteY31" fmla="*/ 333946 h 524739"/>
                    <a:gd name="connsiteX32" fmla="*/ 83304 w 834864"/>
                    <a:gd name="connsiteY32" fmla="*/ 524740 h 524739"/>
                    <a:gd name="connsiteX33" fmla="*/ 131003 w 834864"/>
                    <a:gd name="connsiteY33" fmla="*/ 524740 h 524739"/>
                    <a:gd name="connsiteX34" fmla="*/ 131003 w 834864"/>
                    <a:gd name="connsiteY34" fmla="*/ 333946 h 524739"/>
                    <a:gd name="connsiteX35" fmla="*/ 178701 w 834864"/>
                    <a:gd name="connsiteY35" fmla="*/ 333946 h 524739"/>
                    <a:gd name="connsiteX36" fmla="*/ 178701 w 834864"/>
                    <a:gd name="connsiteY36" fmla="*/ 524740 h 524739"/>
                    <a:gd name="connsiteX37" fmla="*/ 226399 w 834864"/>
                    <a:gd name="connsiteY37" fmla="*/ 524740 h 524739"/>
                    <a:gd name="connsiteX38" fmla="*/ 226399 w 834864"/>
                    <a:gd name="connsiteY38" fmla="*/ 333946 h 524739"/>
                    <a:gd name="connsiteX39" fmla="*/ 267420 w 834864"/>
                    <a:gd name="connsiteY39" fmla="*/ 333946 h 524739"/>
                    <a:gd name="connsiteX40" fmla="*/ 226399 w 834864"/>
                    <a:gd name="connsiteY40" fmla="*/ 180834 h 524739"/>
                    <a:gd name="connsiteX41" fmla="*/ 226399 w 834864"/>
                    <a:gd name="connsiteY41" fmla="*/ 104278 h 524739"/>
                    <a:gd name="connsiteX42" fmla="*/ 262889 w 834864"/>
                    <a:gd name="connsiteY42" fmla="*/ 242603 h 524739"/>
                    <a:gd name="connsiteX43" fmla="*/ 291820 w 834864"/>
                    <a:gd name="connsiteY43" fmla="*/ 259939 h 524739"/>
                    <a:gd name="connsiteX44" fmla="*/ 309156 w 834864"/>
                    <a:gd name="connsiteY44" fmla="*/ 242603 h 524739"/>
                    <a:gd name="connsiteX45" fmla="*/ 345646 w 834864"/>
                    <a:gd name="connsiteY45" fmla="*/ 104278 h 524739"/>
                    <a:gd name="connsiteX46" fmla="*/ 345646 w 834864"/>
                    <a:gd name="connsiteY46" fmla="*/ 524740 h 524739"/>
                    <a:gd name="connsiteX47" fmla="*/ 393344 w 834864"/>
                    <a:gd name="connsiteY47" fmla="*/ 524740 h 524739"/>
                    <a:gd name="connsiteX48" fmla="*/ 393344 w 834864"/>
                    <a:gd name="connsiteY48" fmla="*/ 262398 h 524739"/>
                    <a:gd name="connsiteX49" fmla="*/ 441043 w 834864"/>
                    <a:gd name="connsiteY49" fmla="*/ 262398 h 524739"/>
                    <a:gd name="connsiteX50" fmla="*/ 441043 w 834864"/>
                    <a:gd name="connsiteY50" fmla="*/ 524740 h 524739"/>
                    <a:gd name="connsiteX51" fmla="*/ 488741 w 834864"/>
                    <a:gd name="connsiteY51" fmla="*/ 524740 h 524739"/>
                    <a:gd name="connsiteX52" fmla="*/ 488741 w 834864"/>
                    <a:gd name="connsiteY52" fmla="*/ 105709 h 524739"/>
                    <a:gd name="connsiteX53" fmla="*/ 524992 w 834864"/>
                    <a:gd name="connsiteY53" fmla="*/ 242603 h 524739"/>
                    <a:gd name="connsiteX54" fmla="*/ 548841 w 834864"/>
                    <a:gd name="connsiteY54" fmla="*/ 266453 h 524739"/>
                    <a:gd name="connsiteX55" fmla="*/ 572690 w 834864"/>
                    <a:gd name="connsiteY55" fmla="*/ 242603 h 524739"/>
                    <a:gd name="connsiteX56" fmla="*/ 607987 w 834864"/>
                    <a:gd name="connsiteY56" fmla="*/ 105709 h 524739"/>
                    <a:gd name="connsiteX57" fmla="*/ 607987 w 834864"/>
                    <a:gd name="connsiteY57" fmla="*/ 180834 h 524739"/>
                    <a:gd name="connsiteX58" fmla="*/ 566967 w 834864"/>
                    <a:gd name="connsiteY58" fmla="*/ 333946 h 524739"/>
                    <a:gd name="connsiteX59" fmla="*/ 607987 w 834864"/>
                    <a:gd name="connsiteY59" fmla="*/ 333946 h 524739"/>
                    <a:gd name="connsiteX60" fmla="*/ 607987 w 834864"/>
                    <a:gd name="connsiteY60" fmla="*/ 524740 h 524739"/>
                    <a:gd name="connsiteX61" fmla="*/ 655686 w 834864"/>
                    <a:gd name="connsiteY61" fmla="*/ 524740 h 524739"/>
                    <a:gd name="connsiteX62" fmla="*/ 655686 w 834864"/>
                    <a:gd name="connsiteY62" fmla="*/ 333946 h 524739"/>
                    <a:gd name="connsiteX63" fmla="*/ 703384 w 834864"/>
                    <a:gd name="connsiteY63" fmla="*/ 333946 h 524739"/>
                    <a:gd name="connsiteX64" fmla="*/ 703384 w 834864"/>
                    <a:gd name="connsiteY64" fmla="*/ 524740 h 524739"/>
                    <a:gd name="connsiteX65" fmla="*/ 751083 w 834864"/>
                    <a:gd name="connsiteY65" fmla="*/ 524740 h 524739"/>
                    <a:gd name="connsiteX66" fmla="*/ 751083 w 834864"/>
                    <a:gd name="connsiteY66" fmla="*/ 333946 h 524739"/>
                    <a:gd name="connsiteX67" fmla="*/ 792103 w 834864"/>
                    <a:gd name="connsiteY67" fmla="*/ 333946 h 524739"/>
                    <a:gd name="connsiteX68" fmla="*/ 751083 w 834864"/>
                    <a:gd name="connsiteY68" fmla="*/ 180834 h 524739"/>
                    <a:gd name="connsiteX69" fmla="*/ 751083 w 834864"/>
                    <a:gd name="connsiteY69" fmla="*/ 104278 h 524739"/>
                    <a:gd name="connsiteX70" fmla="*/ 787572 w 834864"/>
                    <a:gd name="connsiteY70" fmla="*/ 242603 h 524739"/>
                    <a:gd name="connsiteX71" fmla="*/ 811421 w 834864"/>
                    <a:gd name="connsiteY71" fmla="*/ 260252 h 524739"/>
                    <a:gd name="connsiteX72" fmla="*/ 817622 w 834864"/>
                    <a:gd name="connsiteY72" fmla="*/ 260252 h 524739"/>
                    <a:gd name="connsiteX73" fmla="*/ 833923 w 834864"/>
                    <a:gd name="connsiteY73" fmla="*/ 230724 h 524739"/>
                    <a:gd name="connsiteX74" fmla="*/ 833840 w 834864"/>
                    <a:gd name="connsiteY74" fmla="*/ 230440 h 52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834864" h="524739">
                      <a:moveTo>
                        <a:pt x="833840" y="230440"/>
                      </a:moveTo>
                      <a:lnTo>
                        <a:pt x="787811" y="56818"/>
                      </a:lnTo>
                      <a:cubicBezTo>
                        <a:pt x="786399" y="51910"/>
                        <a:pt x="783961" y="47357"/>
                        <a:pt x="780656" y="43462"/>
                      </a:cubicBezTo>
                      <a:cubicBezTo>
                        <a:pt x="764965" y="27111"/>
                        <a:pt x="745583" y="14760"/>
                        <a:pt x="724133" y="7450"/>
                      </a:cubicBezTo>
                      <a:cubicBezTo>
                        <a:pt x="709893" y="2093"/>
                        <a:pt x="694741" y="-418"/>
                        <a:pt x="679535" y="57"/>
                      </a:cubicBezTo>
                      <a:cubicBezTo>
                        <a:pt x="664438" y="28"/>
                        <a:pt x="649444" y="2527"/>
                        <a:pt x="635175" y="7450"/>
                      </a:cubicBezTo>
                      <a:cubicBezTo>
                        <a:pt x="613559" y="14671"/>
                        <a:pt x="594059" y="27125"/>
                        <a:pt x="578414" y="43701"/>
                      </a:cubicBezTo>
                      <a:cubicBezTo>
                        <a:pt x="575443" y="47738"/>
                        <a:pt x="573184" y="52255"/>
                        <a:pt x="571736" y="57056"/>
                      </a:cubicBezTo>
                      <a:lnTo>
                        <a:pt x="547887" y="145775"/>
                      </a:lnTo>
                      <a:lnTo>
                        <a:pt x="524038" y="57772"/>
                      </a:lnTo>
                      <a:cubicBezTo>
                        <a:pt x="522762" y="52859"/>
                        <a:pt x="520399" y="48294"/>
                        <a:pt x="517122" y="44416"/>
                      </a:cubicBezTo>
                      <a:cubicBezTo>
                        <a:pt x="501329" y="28075"/>
                        <a:pt x="481873" y="15730"/>
                        <a:pt x="460361" y="8404"/>
                      </a:cubicBezTo>
                      <a:cubicBezTo>
                        <a:pt x="446645" y="2864"/>
                        <a:pt x="431987" y="30"/>
                        <a:pt x="417193" y="57"/>
                      </a:cubicBezTo>
                      <a:cubicBezTo>
                        <a:pt x="402102" y="68"/>
                        <a:pt x="387115" y="2565"/>
                        <a:pt x="372834" y="7450"/>
                      </a:cubicBezTo>
                      <a:cubicBezTo>
                        <a:pt x="351257" y="14617"/>
                        <a:pt x="331825" y="27080"/>
                        <a:pt x="316311" y="43701"/>
                      </a:cubicBezTo>
                      <a:cubicBezTo>
                        <a:pt x="313173" y="47669"/>
                        <a:pt x="310826" y="52203"/>
                        <a:pt x="309395" y="57056"/>
                      </a:cubicBezTo>
                      <a:lnTo>
                        <a:pt x="286023" y="143152"/>
                      </a:lnTo>
                      <a:lnTo>
                        <a:pt x="262173" y="56818"/>
                      </a:lnTo>
                      <a:cubicBezTo>
                        <a:pt x="260761" y="51910"/>
                        <a:pt x="258324" y="47357"/>
                        <a:pt x="255019" y="43462"/>
                      </a:cubicBezTo>
                      <a:cubicBezTo>
                        <a:pt x="239328" y="27111"/>
                        <a:pt x="219946" y="14760"/>
                        <a:pt x="198496" y="7450"/>
                      </a:cubicBezTo>
                      <a:cubicBezTo>
                        <a:pt x="184556" y="2215"/>
                        <a:pt x="169738" y="-294"/>
                        <a:pt x="154852" y="57"/>
                      </a:cubicBezTo>
                      <a:cubicBezTo>
                        <a:pt x="139755" y="28"/>
                        <a:pt x="124761" y="2527"/>
                        <a:pt x="110492" y="7450"/>
                      </a:cubicBezTo>
                      <a:cubicBezTo>
                        <a:pt x="88875" y="14671"/>
                        <a:pt x="69376" y="27125"/>
                        <a:pt x="53731" y="43701"/>
                      </a:cubicBezTo>
                      <a:cubicBezTo>
                        <a:pt x="50759" y="47738"/>
                        <a:pt x="48501" y="52255"/>
                        <a:pt x="47053" y="57056"/>
                      </a:cubicBezTo>
                      <a:lnTo>
                        <a:pt x="786" y="231394"/>
                      </a:lnTo>
                      <a:cubicBezTo>
                        <a:pt x="-2546" y="244101"/>
                        <a:pt x="5024" y="257111"/>
                        <a:pt x="17719" y="260490"/>
                      </a:cubicBezTo>
                      <a:cubicBezTo>
                        <a:pt x="19779" y="260724"/>
                        <a:pt x="21859" y="260724"/>
                        <a:pt x="23919" y="260490"/>
                      </a:cubicBezTo>
                      <a:cubicBezTo>
                        <a:pt x="35007" y="260869"/>
                        <a:pt x="44890" y="253555"/>
                        <a:pt x="47769" y="242842"/>
                      </a:cubicBezTo>
                      <a:lnTo>
                        <a:pt x="83304" y="105709"/>
                      </a:lnTo>
                      <a:lnTo>
                        <a:pt x="83304" y="180834"/>
                      </a:lnTo>
                      <a:lnTo>
                        <a:pt x="42283" y="333946"/>
                      </a:lnTo>
                      <a:lnTo>
                        <a:pt x="83304" y="333946"/>
                      </a:lnTo>
                      <a:lnTo>
                        <a:pt x="83304" y="524740"/>
                      </a:lnTo>
                      <a:lnTo>
                        <a:pt x="131003" y="524740"/>
                      </a:lnTo>
                      <a:lnTo>
                        <a:pt x="131003" y="333946"/>
                      </a:lnTo>
                      <a:lnTo>
                        <a:pt x="178701" y="333946"/>
                      </a:lnTo>
                      <a:lnTo>
                        <a:pt x="178701" y="524740"/>
                      </a:lnTo>
                      <a:lnTo>
                        <a:pt x="226399" y="524740"/>
                      </a:lnTo>
                      <a:lnTo>
                        <a:pt x="226399" y="333946"/>
                      </a:lnTo>
                      <a:lnTo>
                        <a:pt x="267420" y="333946"/>
                      </a:lnTo>
                      <a:lnTo>
                        <a:pt x="226399" y="180834"/>
                      </a:lnTo>
                      <a:lnTo>
                        <a:pt x="226399" y="104278"/>
                      </a:lnTo>
                      <a:lnTo>
                        <a:pt x="262889" y="242603"/>
                      </a:lnTo>
                      <a:cubicBezTo>
                        <a:pt x="266092" y="255379"/>
                        <a:pt x="279044" y="263142"/>
                        <a:pt x="291820" y="259939"/>
                      </a:cubicBezTo>
                      <a:cubicBezTo>
                        <a:pt x="300354" y="257800"/>
                        <a:pt x="307017" y="251137"/>
                        <a:pt x="309156" y="242603"/>
                      </a:cubicBezTo>
                      <a:lnTo>
                        <a:pt x="345646" y="104278"/>
                      </a:lnTo>
                      <a:lnTo>
                        <a:pt x="345646" y="524740"/>
                      </a:lnTo>
                      <a:lnTo>
                        <a:pt x="393344" y="524740"/>
                      </a:lnTo>
                      <a:lnTo>
                        <a:pt x="393344" y="262398"/>
                      </a:lnTo>
                      <a:lnTo>
                        <a:pt x="441043" y="262398"/>
                      </a:lnTo>
                      <a:lnTo>
                        <a:pt x="441043" y="524740"/>
                      </a:lnTo>
                      <a:lnTo>
                        <a:pt x="488741" y="524740"/>
                      </a:lnTo>
                      <a:lnTo>
                        <a:pt x="488741" y="105709"/>
                      </a:lnTo>
                      <a:lnTo>
                        <a:pt x="524992" y="242603"/>
                      </a:lnTo>
                      <a:cubicBezTo>
                        <a:pt x="524992" y="255775"/>
                        <a:pt x="535669" y="266453"/>
                        <a:pt x="548841" y="266453"/>
                      </a:cubicBezTo>
                      <a:cubicBezTo>
                        <a:pt x="562013" y="266453"/>
                        <a:pt x="572690" y="255775"/>
                        <a:pt x="572690" y="242603"/>
                      </a:cubicBezTo>
                      <a:lnTo>
                        <a:pt x="607987" y="105709"/>
                      </a:lnTo>
                      <a:lnTo>
                        <a:pt x="607987" y="180834"/>
                      </a:lnTo>
                      <a:lnTo>
                        <a:pt x="566967" y="333946"/>
                      </a:lnTo>
                      <a:lnTo>
                        <a:pt x="607987" y="333946"/>
                      </a:lnTo>
                      <a:lnTo>
                        <a:pt x="607987" y="524740"/>
                      </a:lnTo>
                      <a:lnTo>
                        <a:pt x="655686" y="524740"/>
                      </a:lnTo>
                      <a:lnTo>
                        <a:pt x="655686" y="333946"/>
                      </a:lnTo>
                      <a:lnTo>
                        <a:pt x="703384" y="333946"/>
                      </a:lnTo>
                      <a:lnTo>
                        <a:pt x="703384" y="524740"/>
                      </a:lnTo>
                      <a:lnTo>
                        <a:pt x="751083" y="524740"/>
                      </a:lnTo>
                      <a:lnTo>
                        <a:pt x="751083" y="333946"/>
                      </a:lnTo>
                      <a:lnTo>
                        <a:pt x="792103" y="333946"/>
                      </a:lnTo>
                      <a:lnTo>
                        <a:pt x="751083" y="180834"/>
                      </a:lnTo>
                      <a:lnTo>
                        <a:pt x="751083" y="104278"/>
                      </a:lnTo>
                      <a:lnTo>
                        <a:pt x="787572" y="242603"/>
                      </a:lnTo>
                      <a:cubicBezTo>
                        <a:pt x="790451" y="253316"/>
                        <a:pt x="800334" y="260631"/>
                        <a:pt x="811421" y="260252"/>
                      </a:cubicBezTo>
                      <a:lnTo>
                        <a:pt x="817622" y="260252"/>
                      </a:lnTo>
                      <a:cubicBezTo>
                        <a:pt x="830277" y="256600"/>
                        <a:pt x="837577" y="243381"/>
                        <a:pt x="833923" y="230724"/>
                      </a:cubicBezTo>
                      <a:cubicBezTo>
                        <a:pt x="833897" y="230631"/>
                        <a:pt x="833868" y="230536"/>
                        <a:pt x="833840" y="230440"/>
                      </a:cubicBezTo>
                      <a:close/>
                    </a:path>
                  </a:pathLst>
                </a:custGeom>
                <a:grpFill/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07A7CD3-A7FB-8667-C5C2-F1CCFF71F6D0}"/>
                  </a:ext>
                </a:extLst>
              </p:cNvPr>
              <p:cNvSpPr txBox="1"/>
              <p:nvPr/>
            </p:nvSpPr>
            <p:spPr>
              <a:xfrm>
                <a:off x="4706969" y="27048432"/>
                <a:ext cx="256675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  <a:latin typeface="Montserrat Light" panose="00000400000000000000" pitchFamily="50" charset="0"/>
                    <a:cs typeface="Arial" pitchFamily="34" charset="0"/>
                  </a:rPr>
                  <a:t>T2DM Cases</a:t>
                </a:r>
              </a:p>
              <a:p>
                <a:pPr algn="ctr"/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  <a:latin typeface="Montserrat Light" panose="00000400000000000000" pitchFamily="50" charset="0"/>
                    <a:cs typeface="Arial" pitchFamily="34" charset="0"/>
                  </a:rPr>
                  <a:t>34,102</a:t>
                </a:r>
                <a:endParaRPr 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04D8445-FE38-35A9-8D4D-B5BDD7558298}"/>
              </a:ext>
            </a:extLst>
          </p:cNvPr>
          <p:cNvGrpSpPr/>
          <p:nvPr/>
        </p:nvGrpSpPr>
        <p:grpSpPr>
          <a:xfrm>
            <a:off x="2751609" y="13460015"/>
            <a:ext cx="5211830" cy="2246769"/>
            <a:chOff x="2684184" y="28270523"/>
            <a:chExt cx="5211830" cy="224676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A074629-1A3E-5E0E-01D2-795F02B17035}"/>
                </a:ext>
              </a:extLst>
            </p:cNvPr>
            <p:cNvSpPr txBox="1"/>
            <p:nvPr/>
          </p:nvSpPr>
          <p:spPr>
            <a:xfrm>
              <a:off x="4175930" y="28270523"/>
              <a:ext cx="3720084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77"/>
                </a:rPr>
                <a:t>762 Drug-class Gene-Sets </a:t>
              </a:r>
            </a:p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77"/>
                </a:rPr>
                <a:t>(ATC Levels 1-4)</a:t>
              </a:r>
            </a:p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77"/>
                </a:rPr>
                <a:t>e.g. Sulfonylureas </a:t>
              </a:r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  <a:latin typeface="Montserrat" pitchFamily="2" charset="77"/>
                </a:rPr>
                <a:t>A10BB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endParaRPr>
            </a:p>
            <a:p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endParaRPr>
            </a:p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77"/>
                </a:rPr>
                <a:t>1,723 Drug Gene-Sets </a:t>
              </a:r>
            </a:p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77"/>
                </a:rPr>
                <a:t>(ATC Level 5)</a:t>
              </a:r>
            </a:p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77"/>
                </a:rPr>
                <a:t>e.g. Gliclazide </a:t>
              </a:r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  <a:latin typeface="Montserrat" pitchFamily="2" charset="77"/>
                </a:rPr>
                <a:t>A10BB09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31D968F-FC50-6A9F-E589-C624E882E0F4}"/>
                </a:ext>
              </a:extLst>
            </p:cNvPr>
            <p:cNvGrpSpPr/>
            <p:nvPr/>
          </p:nvGrpSpPr>
          <p:grpSpPr>
            <a:xfrm>
              <a:off x="2684184" y="28622093"/>
              <a:ext cx="1462965" cy="1543628"/>
              <a:chOff x="2733287" y="28404977"/>
              <a:chExt cx="1462965" cy="1543628"/>
            </a:xfrm>
          </p:grpSpPr>
          <p:pic>
            <p:nvPicPr>
              <p:cNvPr id="47" name="Graphic 46" descr="Medicine with solid fill">
                <a:extLst>
                  <a:ext uri="{FF2B5EF4-FFF2-40B4-BE49-F238E27FC236}">
                    <a16:creationId xmlns:a16="http://schemas.microsoft.com/office/drawing/2014/main" id="{9A1F3589-36B6-C18C-0392-203512858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04281" y="28956634"/>
                <a:ext cx="991971" cy="991971"/>
              </a:xfrm>
              <a:prstGeom prst="rect">
                <a:avLst/>
              </a:prstGeom>
            </p:spPr>
          </p:pic>
          <p:pic>
            <p:nvPicPr>
              <p:cNvPr id="52" name="Graphic 51" descr="Medicine outline">
                <a:extLst>
                  <a:ext uri="{FF2B5EF4-FFF2-40B4-BE49-F238E27FC236}">
                    <a16:creationId xmlns:a16="http://schemas.microsoft.com/office/drawing/2014/main" id="{1A6A231B-07E5-8A66-ED82-F1A28B3F0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143300" y="28404977"/>
                <a:ext cx="580560" cy="580560"/>
              </a:xfrm>
              <a:prstGeom prst="rect">
                <a:avLst/>
              </a:prstGeom>
            </p:spPr>
          </p:pic>
          <p:pic>
            <p:nvPicPr>
              <p:cNvPr id="53" name="Graphic 52" descr="Medicine outline">
                <a:extLst>
                  <a:ext uri="{FF2B5EF4-FFF2-40B4-BE49-F238E27FC236}">
                    <a16:creationId xmlns:a16="http://schemas.microsoft.com/office/drawing/2014/main" id="{BDD429A5-70A9-FB2F-79D4-4A25143B5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33287" y="28843225"/>
                <a:ext cx="759046" cy="759046"/>
              </a:xfrm>
              <a:prstGeom prst="rect">
                <a:avLst/>
              </a:prstGeom>
            </p:spPr>
          </p:pic>
        </p:grpSp>
      </p:grpSp>
      <p:sp>
        <p:nvSpPr>
          <p:cNvPr id="57" name="Right Brace 56">
            <a:extLst>
              <a:ext uri="{FF2B5EF4-FFF2-40B4-BE49-F238E27FC236}">
                <a16:creationId xmlns:a16="http://schemas.microsoft.com/office/drawing/2014/main" id="{77061AEC-0EE2-9FC6-BAE5-B2765EA67D99}"/>
              </a:ext>
            </a:extLst>
          </p:cNvPr>
          <p:cNvSpPr/>
          <p:nvPr/>
        </p:nvSpPr>
        <p:spPr>
          <a:xfrm>
            <a:off x="7885714" y="10078872"/>
            <a:ext cx="578897" cy="5627911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F1D573-D13E-68F7-AD4B-D9B840818953}"/>
              </a:ext>
            </a:extLst>
          </p:cNvPr>
          <p:cNvSpPr txBox="1"/>
          <p:nvPr/>
        </p:nvSpPr>
        <p:spPr>
          <a:xfrm rot="16200000">
            <a:off x="8293745" y="11168647"/>
            <a:ext cx="1032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PRSet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F1BA7DD-ACE4-B739-8DF6-1AAB31D11668}"/>
              </a:ext>
            </a:extLst>
          </p:cNvPr>
          <p:cNvGrpSpPr/>
          <p:nvPr/>
        </p:nvGrpSpPr>
        <p:grpSpPr>
          <a:xfrm>
            <a:off x="14355079" y="10407884"/>
            <a:ext cx="2156332" cy="2051211"/>
            <a:chOff x="9524655" y="26740028"/>
            <a:chExt cx="2196611" cy="213168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BF4BB29-05A5-1CCD-AF52-FFD970F7D419}"/>
                </a:ext>
              </a:extLst>
            </p:cNvPr>
            <p:cNvSpPr/>
            <p:nvPr/>
          </p:nvSpPr>
          <p:spPr>
            <a:xfrm>
              <a:off x="9525163" y="27667609"/>
              <a:ext cx="1097569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A10BB02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7D6954F-AAE2-A9DB-C1C9-A17874ABC8ED}"/>
                </a:ext>
              </a:extLst>
            </p:cNvPr>
            <p:cNvSpPr/>
            <p:nvPr/>
          </p:nvSpPr>
          <p:spPr>
            <a:xfrm>
              <a:off x="9525163" y="27281568"/>
              <a:ext cx="1097569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A10BB01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20D7E32-574F-FD4D-22BB-DF5EFAAEB076}"/>
                </a:ext>
              </a:extLst>
            </p:cNvPr>
            <p:cNvSpPr/>
            <p:nvPr/>
          </p:nvSpPr>
          <p:spPr>
            <a:xfrm>
              <a:off x="9525163" y="28471598"/>
              <a:ext cx="1097569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A10BB31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5ED9DC9-C3F0-45F0-0479-5BD93936D659}"/>
                </a:ext>
              </a:extLst>
            </p:cNvPr>
            <p:cNvSpPr/>
            <p:nvPr/>
          </p:nvSpPr>
          <p:spPr>
            <a:xfrm>
              <a:off x="9524655" y="26740028"/>
              <a:ext cx="1097569" cy="539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Drug Gene Set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D76FAD8-0A5A-E9EC-D2F9-1C050ED156AB}"/>
                </a:ext>
              </a:extLst>
            </p:cNvPr>
            <p:cNvSpPr/>
            <p:nvPr/>
          </p:nvSpPr>
          <p:spPr>
            <a:xfrm>
              <a:off x="10623697" y="26740028"/>
              <a:ext cx="1097569" cy="539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Competitive P-value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BBE22EE-2C6C-DBEC-3AED-B50916165DB5}"/>
                </a:ext>
              </a:extLst>
            </p:cNvPr>
            <p:cNvSpPr/>
            <p:nvPr/>
          </p:nvSpPr>
          <p:spPr>
            <a:xfrm>
              <a:off x="10623697" y="27279684"/>
              <a:ext cx="1097569" cy="40011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0.004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764AD74-D8DF-AE38-B10E-3E65FA0D61AA}"/>
                </a:ext>
              </a:extLst>
            </p:cNvPr>
            <p:cNvSpPr/>
            <p:nvPr/>
          </p:nvSpPr>
          <p:spPr>
            <a:xfrm>
              <a:off x="10620677" y="27674644"/>
              <a:ext cx="1097569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0.072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8F6328A-0CA8-F91B-0629-A417778FF1AF}"/>
                </a:ext>
              </a:extLst>
            </p:cNvPr>
            <p:cNvSpPr/>
            <p:nvPr/>
          </p:nvSpPr>
          <p:spPr>
            <a:xfrm>
              <a:off x="10620677" y="28469714"/>
              <a:ext cx="1097569" cy="4001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0.024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8C46D2-18C9-B31C-09BA-8DEB1762FE48}"/>
                </a:ext>
              </a:extLst>
            </p:cNvPr>
            <p:cNvSpPr/>
            <p:nvPr/>
          </p:nvSpPr>
          <p:spPr>
            <a:xfrm>
              <a:off x="10617657" y="28072179"/>
              <a:ext cx="109756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8E14D98-C635-280C-F34A-6B9D4957F04B}"/>
                </a:ext>
              </a:extLst>
            </p:cNvPr>
            <p:cNvSpPr/>
            <p:nvPr/>
          </p:nvSpPr>
          <p:spPr>
            <a:xfrm>
              <a:off x="9525162" y="28067720"/>
              <a:ext cx="109756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710D8FA-FD8E-0132-1DA9-2AFAF8CE7D3F}"/>
              </a:ext>
            </a:extLst>
          </p:cNvPr>
          <p:cNvSpPr txBox="1"/>
          <p:nvPr/>
        </p:nvSpPr>
        <p:spPr>
          <a:xfrm rot="16200000">
            <a:off x="8092651" y="14317076"/>
            <a:ext cx="143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MAGMA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77A0374-D778-6978-DFCB-AACE6B09D319}"/>
              </a:ext>
            </a:extLst>
          </p:cNvPr>
          <p:cNvGrpSpPr/>
          <p:nvPr/>
        </p:nvGrpSpPr>
        <p:grpSpPr>
          <a:xfrm>
            <a:off x="9111024" y="13491525"/>
            <a:ext cx="2156332" cy="2051211"/>
            <a:chOff x="9524655" y="26740028"/>
            <a:chExt cx="2196611" cy="213168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3290A3-D1E8-74CA-9711-3C847A5D664D}"/>
                </a:ext>
              </a:extLst>
            </p:cNvPr>
            <p:cNvSpPr/>
            <p:nvPr/>
          </p:nvSpPr>
          <p:spPr>
            <a:xfrm>
              <a:off x="9525163" y="27667609"/>
              <a:ext cx="1097569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 ID 2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9D3375D-69A6-36B0-60E1-32769572ABF4}"/>
                </a:ext>
              </a:extLst>
            </p:cNvPr>
            <p:cNvSpPr/>
            <p:nvPr/>
          </p:nvSpPr>
          <p:spPr>
            <a:xfrm>
              <a:off x="9525163" y="27281568"/>
              <a:ext cx="1097569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 ID 1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4CAF1E6-1A85-259C-792C-6C4064A51704}"/>
                </a:ext>
              </a:extLst>
            </p:cNvPr>
            <p:cNvSpPr/>
            <p:nvPr/>
          </p:nvSpPr>
          <p:spPr>
            <a:xfrm>
              <a:off x="9525163" y="28471598"/>
              <a:ext cx="1097569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 ID M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5F06EE8-97FC-1C54-1350-F2022F83EA62}"/>
                </a:ext>
              </a:extLst>
            </p:cNvPr>
            <p:cNvSpPr/>
            <p:nvPr/>
          </p:nvSpPr>
          <p:spPr>
            <a:xfrm>
              <a:off x="9524655" y="26740028"/>
              <a:ext cx="1097569" cy="539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0047FA-D4D9-8DE0-2C44-C7B705A30D81}"/>
                </a:ext>
              </a:extLst>
            </p:cNvPr>
            <p:cNvSpPr/>
            <p:nvPr/>
          </p:nvSpPr>
          <p:spPr>
            <a:xfrm>
              <a:off x="10623697" y="26740028"/>
              <a:ext cx="1097569" cy="539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P-value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F7D4B7-BCD1-6BDB-5057-16AD260905B3}"/>
                </a:ext>
              </a:extLst>
            </p:cNvPr>
            <p:cNvSpPr/>
            <p:nvPr/>
          </p:nvSpPr>
          <p:spPr>
            <a:xfrm>
              <a:off x="10623697" y="27279684"/>
              <a:ext cx="1097569" cy="40011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0.002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A12C3F8-647D-9D9F-DDCD-214A87C3FE8D}"/>
                </a:ext>
              </a:extLst>
            </p:cNvPr>
            <p:cNvSpPr/>
            <p:nvPr/>
          </p:nvSpPr>
          <p:spPr>
            <a:xfrm>
              <a:off x="10620677" y="27674644"/>
              <a:ext cx="1097569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0.072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7102917-C666-D417-A4F5-CEC87C791485}"/>
                </a:ext>
              </a:extLst>
            </p:cNvPr>
            <p:cNvSpPr/>
            <p:nvPr/>
          </p:nvSpPr>
          <p:spPr>
            <a:xfrm>
              <a:off x="10620677" y="28469714"/>
              <a:ext cx="1097569" cy="40011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0.004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04E64FB-C9E3-58B6-34A0-8CCE4A697F99}"/>
                </a:ext>
              </a:extLst>
            </p:cNvPr>
            <p:cNvSpPr/>
            <p:nvPr/>
          </p:nvSpPr>
          <p:spPr>
            <a:xfrm>
              <a:off x="10617657" y="28072179"/>
              <a:ext cx="109756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A0D241-8704-831D-91FB-0C7582108CC7}"/>
                </a:ext>
              </a:extLst>
            </p:cNvPr>
            <p:cNvSpPr/>
            <p:nvPr/>
          </p:nvSpPr>
          <p:spPr>
            <a:xfrm>
              <a:off x="9525162" y="28067720"/>
              <a:ext cx="109756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AF0AB7D-9AC4-C050-C8B5-98E232940A84}"/>
              </a:ext>
            </a:extLst>
          </p:cNvPr>
          <p:cNvCxnSpPr>
            <a:cxnSpLocks/>
          </p:cNvCxnSpPr>
          <p:nvPr/>
        </p:nvCxnSpPr>
        <p:spPr>
          <a:xfrm>
            <a:off x="11358972" y="14581550"/>
            <a:ext cx="46690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932CF3F-7D4C-2A85-63EA-29C1326D77B5}"/>
              </a:ext>
            </a:extLst>
          </p:cNvPr>
          <p:cNvSpPr txBox="1"/>
          <p:nvPr/>
        </p:nvSpPr>
        <p:spPr>
          <a:xfrm>
            <a:off x="9107885" y="13183747"/>
            <a:ext cx="214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Gene Level Results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71CFA08-12E8-E8C7-3486-D885DFB4B86C}"/>
              </a:ext>
            </a:extLst>
          </p:cNvPr>
          <p:cNvGrpSpPr/>
          <p:nvPr/>
        </p:nvGrpSpPr>
        <p:grpSpPr>
          <a:xfrm>
            <a:off x="11825875" y="13184575"/>
            <a:ext cx="2350635" cy="2356348"/>
            <a:chOff x="12164431" y="25576306"/>
            <a:chExt cx="2350635" cy="2356348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27D68F5-7249-3534-3898-AA0CE2BBC450}"/>
                </a:ext>
              </a:extLst>
            </p:cNvPr>
            <p:cNvGrpSpPr/>
            <p:nvPr/>
          </p:nvGrpSpPr>
          <p:grpSpPr>
            <a:xfrm>
              <a:off x="12255476" y="25881443"/>
              <a:ext cx="2156330" cy="2051211"/>
              <a:chOff x="9524657" y="26740028"/>
              <a:chExt cx="2196609" cy="2131680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E1923DD-EA91-7329-757D-BD23439380DE}"/>
                  </a:ext>
                </a:extLst>
              </p:cNvPr>
              <p:cNvSpPr/>
              <p:nvPr/>
            </p:nvSpPr>
            <p:spPr>
              <a:xfrm>
                <a:off x="9525163" y="27667609"/>
                <a:ext cx="1097569" cy="4001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A10BB02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FF63C1F-3A96-6D22-BE3F-644CBC0F6103}"/>
                  </a:ext>
                </a:extLst>
              </p:cNvPr>
              <p:cNvSpPr/>
              <p:nvPr/>
            </p:nvSpPr>
            <p:spPr>
              <a:xfrm>
                <a:off x="9525163" y="27281568"/>
                <a:ext cx="1097569" cy="4001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A10BB01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14A22F7-9288-DC22-CCAA-09DF576EC516}"/>
                  </a:ext>
                </a:extLst>
              </p:cNvPr>
              <p:cNvSpPr/>
              <p:nvPr/>
            </p:nvSpPr>
            <p:spPr>
              <a:xfrm>
                <a:off x="9525163" y="28471598"/>
                <a:ext cx="1097569" cy="4001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A10BB31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A7412EE-087E-AB6E-B687-65185D46ED5A}"/>
                  </a:ext>
                </a:extLst>
              </p:cNvPr>
              <p:cNvSpPr/>
              <p:nvPr/>
            </p:nvSpPr>
            <p:spPr>
              <a:xfrm>
                <a:off x="9524657" y="26740028"/>
                <a:ext cx="1097569" cy="5396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Drug Gene Set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C54B214-997E-9450-0352-C4CA2435C215}"/>
                  </a:ext>
                </a:extLst>
              </p:cNvPr>
              <p:cNvSpPr/>
              <p:nvPr/>
            </p:nvSpPr>
            <p:spPr>
              <a:xfrm>
                <a:off x="10623697" y="26740028"/>
                <a:ext cx="1097569" cy="5396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P-Value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40F53F4-E7C4-899A-286F-FFF1C9B8EA1C}"/>
                  </a:ext>
                </a:extLst>
              </p:cNvPr>
              <p:cNvSpPr/>
              <p:nvPr/>
            </p:nvSpPr>
            <p:spPr>
              <a:xfrm>
                <a:off x="10623697" y="27279684"/>
                <a:ext cx="1097569" cy="4001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0.011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88F49D6-B349-49D0-AEE3-6FB21B45AD4E}"/>
                  </a:ext>
                </a:extLst>
              </p:cNvPr>
              <p:cNvSpPr/>
              <p:nvPr/>
            </p:nvSpPr>
            <p:spPr>
              <a:xfrm>
                <a:off x="10620677" y="27674644"/>
                <a:ext cx="1097569" cy="40011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0.007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B2B6E5C-8697-BC61-A350-363CD8CD275B}"/>
                  </a:ext>
                </a:extLst>
              </p:cNvPr>
              <p:cNvSpPr/>
              <p:nvPr/>
            </p:nvSpPr>
            <p:spPr>
              <a:xfrm>
                <a:off x="10620677" y="28469714"/>
                <a:ext cx="1097569" cy="40011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0.024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E372536-E442-E77F-8EB9-9081D3DEAC03}"/>
                  </a:ext>
                </a:extLst>
              </p:cNvPr>
              <p:cNvSpPr/>
              <p:nvPr/>
            </p:nvSpPr>
            <p:spPr>
              <a:xfrm>
                <a:off x="10617657" y="28072179"/>
                <a:ext cx="1097569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97665CB-2772-13F4-4CA6-C6CA87B30D9E}"/>
                  </a:ext>
                </a:extLst>
              </p:cNvPr>
              <p:cNvSpPr/>
              <p:nvPr/>
            </p:nvSpPr>
            <p:spPr>
              <a:xfrm>
                <a:off x="9525162" y="28067720"/>
                <a:ext cx="1097569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68DD3A0-9D14-DB78-7DE9-2DABD6C4F535}"/>
                </a:ext>
              </a:extLst>
            </p:cNvPr>
            <p:cNvSpPr txBox="1"/>
            <p:nvPr/>
          </p:nvSpPr>
          <p:spPr>
            <a:xfrm>
              <a:off x="12164431" y="25576306"/>
              <a:ext cx="23506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Light" panose="00000400000000000000" pitchFamily="50" charset="0"/>
                  <a:cs typeface="Arial" pitchFamily="34" charset="0"/>
                </a:rPr>
                <a:t>Gene-Set Level Results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BD8B10D-6C4A-EFF6-01AF-0B89C40361BC}"/>
              </a:ext>
            </a:extLst>
          </p:cNvPr>
          <p:cNvCxnSpPr>
            <a:cxnSpLocks/>
          </p:cNvCxnSpPr>
          <p:nvPr/>
        </p:nvCxnSpPr>
        <p:spPr>
          <a:xfrm>
            <a:off x="13832592" y="11433490"/>
            <a:ext cx="46690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233B2CB-2059-0194-9699-E49C2ED62B89}"/>
              </a:ext>
            </a:extLst>
          </p:cNvPr>
          <p:cNvSpPr txBox="1"/>
          <p:nvPr/>
        </p:nvSpPr>
        <p:spPr>
          <a:xfrm>
            <a:off x="14006716" y="10107037"/>
            <a:ext cx="2842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Gene-Set Enrichment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879FFCF-56D0-1017-7531-C4EE531A5FFC}"/>
              </a:ext>
            </a:extLst>
          </p:cNvPr>
          <p:cNvGrpSpPr/>
          <p:nvPr/>
        </p:nvGrpSpPr>
        <p:grpSpPr>
          <a:xfrm>
            <a:off x="9103210" y="10102658"/>
            <a:ext cx="4673299" cy="2354614"/>
            <a:chOff x="24812909" y="18986270"/>
            <a:chExt cx="4673299" cy="2354614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59021A4-2579-4FBE-CDAF-8A7C8208D3D7}"/>
                </a:ext>
              </a:extLst>
            </p:cNvPr>
            <p:cNvSpPr txBox="1"/>
            <p:nvPr/>
          </p:nvSpPr>
          <p:spPr>
            <a:xfrm>
              <a:off x="25727073" y="18986270"/>
              <a:ext cx="28426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Light" panose="00000400000000000000" pitchFamily="50" charset="0"/>
                  <a:cs typeface="Arial" pitchFamily="34" charset="0"/>
                </a:rPr>
                <a:t>Individual Level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Light" panose="00000400000000000000" pitchFamily="50" charset="0"/>
                  <a:cs typeface="Arial" pitchFamily="34" charset="0"/>
                </a:rPr>
                <a:t>p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Light" panose="00000400000000000000" pitchFamily="50" charset="0"/>
                  <a:cs typeface="Arial" pitchFamily="34" charset="0"/>
                </a:rPr>
                <a:t>PGSs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D378FE0-B66E-88DB-03DE-6359D1944290}"/>
                </a:ext>
              </a:extLst>
            </p:cNvPr>
            <p:cNvGrpSpPr/>
            <p:nvPr/>
          </p:nvGrpSpPr>
          <p:grpSpPr>
            <a:xfrm>
              <a:off x="24812909" y="19303897"/>
              <a:ext cx="4673299" cy="2036987"/>
              <a:chOff x="24815800" y="19611166"/>
              <a:chExt cx="4673872" cy="201962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C2BC655-77FE-4534-CA8E-C2BEEFEB6A77}"/>
                  </a:ext>
                </a:extLst>
              </p:cNvPr>
              <p:cNvSpPr/>
              <p:nvPr/>
            </p:nvSpPr>
            <p:spPr>
              <a:xfrm>
                <a:off x="24816414" y="19611166"/>
                <a:ext cx="933808" cy="515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99F8633-2F8E-6A87-5453-E3B16DC6D972}"/>
                  </a:ext>
                </a:extLst>
              </p:cNvPr>
              <p:cNvSpPr/>
              <p:nvPr/>
            </p:nvSpPr>
            <p:spPr>
              <a:xfrm>
                <a:off x="25751474" y="19611166"/>
                <a:ext cx="933808" cy="515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A10BB01 </a:t>
                </a:r>
                <a:r>
                  <a:rPr lang="en-US" sz="1400" i="1" dirty="0"/>
                  <a:t>p</a:t>
                </a:r>
                <a:r>
                  <a:rPr lang="en-US" sz="1400" dirty="0"/>
                  <a:t>PGS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8F3895-96AB-93C6-CCF2-7924E8F4A16C}"/>
                  </a:ext>
                </a:extLst>
              </p:cNvPr>
              <p:cNvSpPr/>
              <p:nvPr/>
            </p:nvSpPr>
            <p:spPr>
              <a:xfrm>
                <a:off x="26685283" y="19611166"/>
                <a:ext cx="933808" cy="515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A10BB02 </a:t>
                </a:r>
                <a:r>
                  <a:rPr lang="en-US" sz="1400" i="1" dirty="0"/>
                  <a:t>p</a:t>
                </a:r>
                <a:r>
                  <a:rPr lang="en-US" sz="1400" dirty="0"/>
                  <a:t>PGS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16D4FD3-65C4-7B8B-FF77-6F4F189DC7F7}"/>
                  </a:ext>
                </a:extLst>
              </p:cNvPr>
              <p:cNvSpPr/>
              <p:nvPr/>
            </p:nvSpPr>
            <p:spPr>
              <a:xfrm>
                <a:off x="27619091" y="19611166"/>
                <a:ext cx="933808" cy="515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572B4A7-920E-9BF8-12B1-BC1DBEEBC92E}"/>
                  </a:ext>
                </a:extLst>
              </p:cNvPr>
              <p:cNvSpPr/>
              <p:nvPr/>
            </p:nvSpPr>
            <p:spPr>
              <a:xfrm>
                <a:off x="28552899" y="19611166"/>
                <a:ext cx="933808" cy="515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Genome Wide PGS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95D39C8-7E3F-FD7E-4614-955668F6B001}"/>
                  </a:ext>
                </a:extLst>
              </p:cNvPr>
              <p:cNvSpPr/>
              <p:nvPr/>
            </p:nvSpPr>
            <p:spPr>
              <a:xfrm>
                <a:off x="24816414" y="20126182"/>
                <a:ext cx="933808" cy="3818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6D98D8C-6034-50D3-F956-6BEF9AB9DE62}"/>
                  </a:ext>
                </a:extLst>
              </p:cNvPr>
              <p:cNvSpPr/>
              <p:nvPr/>
            </p:nvSpPr>
            <p:spPr>
              <a:xfrm>
                <a:off x="25751474" y="20126182"/>
                <a:ext cx="933808" cy="38184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0.20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9BFA14F-8CE7-C546-5697-4180797C0C7D}"/>
                  </a:ext>
                </a:extLst>
              </p:cNvPr>
              <p:cNvSpPr/>
              <p:nvPr/>
            </p:nvSpPr>
            <p:spPr>
              <a:xfrm>
                <a:off x="26685283" y="20126182"/>
                <a:ext cx="933808" cy="38184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0.45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153233B-CAD8-65E7-4247-0B2918F30E71}"/>
                  </a:ext>
                </a:extLst>
              </p:cNvPr>
              <p:cNvSpPr/>
              <p:nvPr/>
            </p:nvSpPr>
            <p:spPr>
              <a:xfrm>
                <a:off x="27619091" y="20126182"/>
                <a:ext cx="933808" cy="381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033B24A-8FCD-2D14-987A-5BCA0336B3C1}"/>
                  </a:ext>
                </a:extLst>
              </p:cNvPr>
              <p:cNvSpPr/>
              <p:nvPr/>
            </p:nvSpPr>
            <p:spPr>
              <a:xfrm>
                <a:off x="28552899" y="20126182"/>
                <a:ext cx="933808" cy="38184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0.30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46D604-E78C-0A6C-708C-4F51F2E93CA2}"/>
                  </a:ext>
                </a:extLst>
              </p:cNvPr>
              <p:cNvSpPr/>
              <p:nvPr/>
            </p:nvSpPr>
            <p:spPr>
              <a:xfrm>
                <a:off x="24816414" y="20511620"/>
                <a:ext cx="933808" cy="3818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DFD56BB-A9B1-DA0C-CC23-751AC157C275}"/>
                  </a:ext>
                </a:extLst>
              </p:cNvPr>
              <p:cNvSpPr/>
              <p:nvPr/>
            </p:nvSpPr>
            <p:spPr>
              <a:xfrm>
                <a:off x="25751474" y="20511620"/>
                <a:ext cx="933808" cy="381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0.90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7062BA5-9E67-0C34-E97E-ABD45E8B85F1}"/>
                  </a:ext>
                </a:extLst>
              </p:cNvPr>
              <p:cNvSpPr/>
              <p:nvPr/>
            </p:nvSpPr>
            <p:spPr>
              <a:xfrm>
                <a:off x="26685283" y="20511620"/>
                <a:ext cx="933808" cy="38184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0.82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92FD0A9-7AD5-609A-17A8-C5579A42FA73}"/>
                  </a:ext>
                </a:extLst>
              </p:cNvPr>
              <p:cNvSpPr/>
              <p:nvPr/>
            </p:nvSpPr>
            <p:spPr>
              <a:xfrm>
                <a:off x="27619091" y="20511620"/>
                <a:ext cx="933808" cy="381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4DD6BD-B81E-6196-7A5C-4FDF15376268}"/>
                  </a:ext>
                </a:extLst>
              </p:cNvPr>
              <p:cNvSpPr/>
              <p:nvPr/>
            </p:nvSpPr>
            <p:spPr>
              <a:xfrm>
                <a:off x="28552899" y="20511620"/>
                <a:ext cx="933808" cy="38184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0.75</a:t>
                </a:r>
              </a:p>
            </p:txBody>
          </p:sp>
          <p:pic>
            <p:nvPicPr>
              <p:cNvPr id="123" name="Graphic 122" descr="Man with solid fill">
                <a:extLst>
                  <a:ext uri="{FF2B5EF4-FFF2-40B4-BE49-F238E27FC236}">
                    <a16:creationId xmlns:a16="http://schemas.microsoft.com/office/drawing/2014/main" id="{A5789991-244D-21D3-2E47-216DF9634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5070609" y="19651799"/>
                <a:ext cx="425417" cy="425417"/>
              </a:xfrm>
              <a:prstGeom prst="rect">
                <a:avLst/>
              </a:prstGeom>
            </p:spPr>
          </p:pic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D8DF0AA-2E97-1F06-E3A5-B797955C0A0F}"/>
                  </a:ext>
                </a:extLst>
              </p:cNvPr>
              <p:cNvSpPr/>
              <p:nvPr/>
            </p:nvSpPr>
            <p:spPr>
              <a:xfrm>
                <a:off x="24816184" y="20895274"/>
                <a:ext cx="933808" cy="381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DD28A74-EF1C-0770-56AB-67DE383BA029}"/>
                  </a:ext>
                </a:extLst>
              </p:cNvPr>
              <p:cNvSpPr/>
              <p:nvPr/>
            </p:nvSpPr>
            <p:spPr>
              <a:xfrm>
                <a:off x="25753571" y="20897419"/>
                <a:ext cx="933808" cy="381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55CDE56-89F8-4101-AF80-86C405322947}"/>
                  </a:ext>
                </a:extLst>
              </p:cNvPr>
              <p:cNvSpPr/>
              <p:nvPr/>
            </p:nvSpPr>
            <p:spPr>
              <a:xfrm>
                <a:off x="26688246" y="20900230"/>
                <a:ext cx="933808" cy="381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8AE3EE9-1D0F-7244-4F1F-E39543F52C4E}"/>
                  </a:ext>
                </a:extLst>
              </p:cNvPr>
              <p:cNvSpPr/>
              <p:nvPr/>
            </p:nvSpPr>
            <p:spPr>
              <a:xfrm>
                <a:off x="27625633" y="20902043"/>
                <a:ext cx="933808" cy="381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9961B31-CBF9-C1BF-D382-54EDDF89A8E4}"/>
                  </a:ext>
                </a:extLst>
              </p:cNvPr>
              <p:cNvSpPr/>
              <p:nvPr/>
            </p:nvSpPr>
            <p:spPr>
              <a:xfrm>
                <a:off x="28555864" y="20900218"/>
                <a:ext cx="933808" cy="381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CB6C948-1281-0F6C-9897-0041AB8210E1}"/>
                  </a:ext>
                </a:extLst>
              </p:cNvPr>
              <p:cNvSpPr/>
              <p:nvPr/>
            </p:nvSpPr>
            <p:spPr>
              <a:xfrm>
                <a:off x="24815800" y="21248952"/>
                <a:ext cx="933808" cy="3818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2700D5A-A09B-5A40-F978-72628FA607FE}"/>
                  </a:ext>
                </a:extLst>
              </p:cNvPr>
              <p:cNvSpPr/>
              <p:nvPr/>
            </p:nvSpPr>
            <p:spPr>
              <a:xfrm>
                <a:off x="25750860" y="21248952"/>
                <a:ext cx="933808" cy="38184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0.78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00DB9EA-9DDD-9A52-358C-F6CF8A888634}"/>
                  </a:ext>
                </a:extLst>
              </p:cNvPr>
              <p:cNvSpPr/>
              <p:nvPr/>
            </p:nvSpPr>
            <p:spPr>
              <a:xfrm>
                <a:off x="26684669" y="21248952"/>
                <a:ext cx="933808" cy="381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0.97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B7A4017-83A0-8127-98F3-0102440420E0}"/>
                  </a:ext>
                </a:extLst>
              </p:cNvPr>
              <p:cNvSpPr/>
              <p:nvPr/>
            </p:nvSpPr>
            <p:spPr>
              <a:xfrm>
                <a:off x="27618477" y="21248952"/>
                <a:ext cx="933808" cy="381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8331678-A37E-E2FA-FE93-B1D02C8557A2}"/>
                  </a:ext>
                </a:extLst>
              </p:cNvPr>
              <p:cNvSpPr/>
              <p:nvPr/>
            </p:nvSpPr>
            <p:spPr>
              <a:xfrm>
                <a:off x="28552285" y="21248952"/>
                <a:ext cx="933808" cy="381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0.50</a:t>
                </a:r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0C56F1EA-643A-AF70-D672-504908F35D10}"/>
              </a:ext>
            </a:extLst>
          </p:cNvPr>
          <p:cNvSpPr txBox="1"/>
          <p:nvPr/>
        </p:nvSpPr>
        <p:spPr>
          <a:xfrm>
            <a:off x="3065947" y="23728116"/>
            <a:ext cx="1319353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PRSet: No gene-sets reached statistical significance for enrichment due to bounded competitive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-value.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108 gene-sets reached minimal competitive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-value achievable (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 = 10</a:t>
            </a:r>
            <a:r>
              <a:rPr lang="en-US" sz="2400" baseline="30000" dirty="0">
                <a:latin typeface="Montserrat Light" panose="00000400000000000000" pitchFamily="50" charset="0"/>
                <a:cs typeface="Arial" pitchFamily="34" charset="0"/>
              </a:rPr>
              <a:t>-4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).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Inflation of competitive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-values for broader sets observed, despite PRSet’s control for set size differences in its competitive testing methodology. 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Inflation could be due to increased residual LD in larger sets compared to the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null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 set, as genes in pathways likely to have non-random gene proximities. 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2FA6BB6-FB6D-F25A-53F9-AACD0F92E327}"/>
              </a:ext>
            </a:extLst>
          </p:cNvPr>
          <p:cNvSpPr txBox="1"/>
          <p:nvPr/>
        </p:nvSpPr>
        <p:spPr>
          <a:xfrm>
            <a:off x="3123129" y="22811218"/>
            <a:ext cx="13212406" cy="707886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Figure 1. (a)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Distributions of gene-set size across ATC levels.</a:t>
            </a:r>
            <a:r>
              <a:rPr lang="en-US" sz="2000" b="1" i="1" dirty="0">
                <a:latin typeface="Montserrat Light" panose="00000400000000000000" pitchFamily="50" charset="0"/>
                <a:cs typeface="Arial" pitchFamily="34" charset="0"/>
              </a:rPr>
              <a:t>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(b)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Proportion of gene sets showing nominal or minimal competitive p-values from PRSet’s competitive analysis.</a:t>
            </a:r>
            <a:endParaRPr lang="en-US" sz="2000" b="1" i="1" dirty="0">
              <a:latin typeface="Montserrat Light" panose="00000400000000000000" pitchFamily="50" charset="0"/>
              <a:cs typeface="Arial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7147710-8530-291E-BD56-D80579F57AF4}"/>
              </a:ext>
            </a:extLst>
          </p:cNvPr>
          <p:cNvSpPr txBox="1"/>
          <p:nvPr/>
        </p:nvSpPr>
        <p:spPr>
          <a:xfrm>
            <a:off x="18262784" y="23300605"/>
            <a:ext cx="13380574" cy="707886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Figure 2.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Comparison of PRSet and MAGMA competitive pathway analysis for drug/drug-class gene-sets. Bonferroni corrected significance thresholds are marked by red dashed lines.</a:t>
            </a:r>
            <a:endParaRPr lang="en-US" sz="2000" b="1" i="1" dirty="0">
              <a:latin typeface="Montserrat Light" panose="00000400000000000000" pitchFamily="50" charset="0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B2FA12-F916-14F7-1AAC-18A92FC6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898" y="12021"/>
            <a:ext cx="2888501" cy="22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cal Research Council (United Kingdom) - Wikipedia">
            <a:extLst>
              <a:ext uri="{FF2B5EF4-FFF2-40B4-BE49-F238E27FC236}">
                <a16:creationId xmlns:a16="http://schemas.microsoft.com/office/drawing/2014/main" id="{5EDDDEAD-8A1D-D3D4-685F-DDB8B1486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7"/>
          <a:stretch/>
        </p:blipFill>
        <p:spPr bwMode="auto">
          <a:xfrm>
            <a:off x="30022800" y="2011736"/>
            <a:ext cx="2908981" cy="16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Medical Research Council (United Kingdom) - Wikipedia">
            <a:extLst>
              <a:ext uri="{FF2B5EF4-FFF2-40B4-BE49-F238E27FC236}">
                <a16:creationId xmlns:a16="http://schemas.microsoft.com/office/drawing/2014/main" id="{1FD43EDB-5DE6-55B8-EC59-136CA28C0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1" r="-788"/>
          <a:stretch/>
        </p:blipFill>
        <p:spPr bwMode="auto">
          <a:xfrm>
            <a:off x="28217823" y="2023335"/>
            <a:ext cx="1784161" cy="163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A2033554-0F24-C1D0-DC12-978731EAE575}"/>
              </a:ext>
            </a:extLst>
          </p:cNvPr>
          <p:cNvSpPr txBox="1"/>
          <p:nvPr/>
        </p:nvSpPr>
        <p:spPr>
          <a:xfrm>
            <a:off x="18257102" y="24304128"/>
            <a:ext cx="1338057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MAGMA’s pathway analysis demonstrated greater specificity.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5 drug and 3 drug-class gene-sets with statistically significant enrichment for T2DM, including Sulfonylureas at ATC Level 4. 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One approved T2DM treatment gene-set enriched: Gliclazide, a sulfonylurea.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Sulfonylurea drug class result is supported by existing literature, identifying insulin secretagogues as enriched for T2DM signal through similar methods.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5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Enriched sets from MAGMA do not achieve minimal p-value from PRSet, suggesting PRSet not supported by existing methods, in this context.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79F84E5-A0D5-C13C-3C58-4C2CAA15C8E4}"/>
              </a:ext>
            </a:extLst>
          </p:cNvPr>
          <p:cNvSpPr txBox="1"/>
          <p:nvPr/>
        </p:nvSpPr>
        <p:spPr>
          <a:xfrm>
            <a:off x="3012604" y="33343119"/>
            <a:ext cx="13212407" cy="704254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Figure 3.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MAGMA gene-level association results for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(a)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enriched drug gene-sets and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(b)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drug gene-sets belonging to the sulfonylurea drug-class. Grey genes were missing from MAGMA analyses.</a:t>
            </a:r>
            <a:endParaRPr lang="en-US" sz="2000" b="1" i="1" dirty="0">
              <a:latin typeface="Montserrat Light" panose="00000400000000000000" pitchFamily="50" charset="0"/>
              <a:cs typeface="Arial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CBCF9D-7471-5C0B-4CC4-3C131598C619}"/>
              </a:ext>
            </a:extLst>
          </p:cNvPr>
          <p:cNvSpPr txBox="1"/>
          <p:nvPr/>
        </p:nvSpPr>
        <p:spPr>
          <a:xfrm>
            <a:off x="3012604" y="34270134"/>
            <a:ext cx="1321244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1800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MAGMA gene-level results highlight key genes driving pathway enrichment.</a:t>
            </a:r>
          </a:p>
          <a:p>
            <a:pPr marL="882650" lvl="1" indent="-342900" algn="just" defTabSz="1800000">
              <a:spcAft>
                <a:spcPts val="300"/>
              </a:spcAft>
              <a:buSzPct val="7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Gliclazide’s enrichment is mainly due to two genes: ABBC8 and KCNJ11, which encode subunits of the sulfonylurea 1 receptor.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50" charset="0"/>
              <a:cs typeface="Arial" pitchFamily="34" charset="0"/>
            </a:endParaRPr>
          </a:p>
          <a:p>
            <a:pPr marL="882650" lvl="1" indent="-342900" algn="just" defTabSz="1800000">
              <a:spcAft>
                <a:spcPts val="300"/>
              </a:spcAft>
              <a:buSzPct val="7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Variants in these genes are linked to increased sensitivity to sulfonylureas.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6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50" charset="0"/>
              <a:cs typeface="Arial" pitchFamily="34" charset="0"/>
            </a:endParaRPr>
          </a:p>
          <a:p>
            <a:pPr marL="342900" indent="-342900" algn="just" defTabSz="1800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Sulfonylurea drug sets also derive enrichment from ABBC8 and KCNJ11 primarily.</a:t>
            </a:r>
          </a:p>
          <a:p>
            <a:pPr marL="342900" indent="-342900" algn="just" defTabSz="1800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Pranoprofen primarily driven by PPARG: encodes the PPAR</a:t>
            </a:r>
            <a:r>
              <a:rPr lang="el-GR" sz="2400" dirty="0">
                <a:latin typeface="Montserrat Light" panose="00000400000000000000" pitchFamily="50" charset="0"/>
                <a:cs typeface="Arial" pitchFamily="34" charset="0"/>
              </a:rPr>
              <a:t>γ 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transcription factor.</a:t>
            </a:r>
          </a:p>
          <a:p>
            <a:pPr marL="882650" lvl="1" indent="-342900" algn="just" defTabSz="1800000">
              <a:spcAft>
                <a:spcPts val="300"/>
              </a:spcAft>
              <a:buSzPct val="7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Increased expression is associated with increased risk of T2DM development.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7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50" charset="0"/>
              <a:cs typeface="Arial" pitchFamily="34" charset="0"/>
            </a:endParaRPr>
          </a:p>
          <a:p>
            <a:pPr marL="882650" lvl="1" indent="-342900" algn="just" defTabSz="1800000">
              <a:spcAft>
                <a:spcPts val="300"/>
              </a:spcAft>
              <a:buSzPct val="70000"/>
              <a:buFont typeface="Courier New" panose="02070309020205020404" pitchFamily="49" charset="0"/>
              <a:buChar char="o"/>
            </a:pPr>
            <a:r>
              <a:rPr lang="en-GB" sz="2400" dirty="0">
                <a:latin typeface="Montserrat Light" panose="00000400000000000000" pitchFamily="50" charset="0"/>
                <a:cs typeface="Arial" pitchFamily="34" charset="0"/>
              </a:rPr>
              <a:t>Main target of T2DM treatment drug-class thiazolidinediones.</a:t>
            </a:r>
            <a:endParaRPr lang="en-US" sz="2400" dirty="0">
              <a:latin typeface="Montserrat Light" panose="00000400000000000000" pitchFamily="50" charset="0"/>
              <a:cs typeface="Arial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41BA667-BB14-FEE2-BB7D-A902F59E2724}"/>
              </a:ext>
            </a:extLst>
          </p:cNvPr>
          <p:cNvSpPr txBox="1"/>
          <p:nvPr/>
        </p:nvSpPr>
        <p:spPr>
          <a:xfrm>
            <a:off x="18257102" y="33997850"/>
            <a:ext cx="13380574" cy="707886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Figure 4. (a)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Sulfonylurea and genome-wide T2DM PGS’s distributions and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(b)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 T2DM prevalence across sulfonylurea partitioned and genome-wide PGS (Z-scores) deciles.</a:t>
            </a:r>
            <a:endParaRPr lang="en-US" sz="2000" b="1" i="1" dirty="0">
              <a:latin typeface="Montserrat Light" panose="00000400000000000000" pitchFamily="50" charset="0"/>
              <a:cs typeface="Arial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2F73C59-F08D-3356-E2DF-B7BC8972F41A}"/>
              </a:ext>
            </a:extLst>
          </p:cNvPr>
          <p:cNvSpPr txBox="1"/>
          <p:nvPr/>
        </p:nvSpPr>
        <p:spPr>
          <a:xfrm>
            <a:off x="18231052" y="34897737"/>
            <a:ext cx="13431327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1800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Some individuals exhibit uneven distribution of risk alleles across the sets, and when compared to the T2DM genome-wide PGS. </a:t>
            </a:r>
          </a:p>
          <a:p>
            <a:pPr marL="342900" indent="-342900" algn="just" defTabSz="1800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Individuals in the top decile for both the sulfonylurea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 and genome-wide PGS were of higher risk for T2DM than those only in the top decile of the genome-wide score. </a:t>
            </a:r>
          </a:p>
          <a:p>
            <a:pPr marL="342900" indent="-342900" algn="just" defTabSz="1800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Such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could be used to further stratify individuals with regards to T2DM clinically relevant outcomes, such as treatment response.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345E6C3-6918-2767-135F-9BF13C4BEA26}"/>
              </a:ext>
            </a:extLst>
          </p:cNvPr>
          <p:cNvSpPr txBox="1"/>
          <p:nvPr/>
        </p:nvSpPr>
        <p:spPr>
          <a:xfrm>
            <a:off x="3067110" y="42851978"/>
            <a:ext cx="2877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0"/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Research funded by The Medical Research Council Doctoral Training Partnership (MRC DTP) iCASE Programme and the PhD industrial partner UCB.</a:t>
            </a:r>
          </a:p>
        </p:txBody>
      </p:sp>
      <p:pic>
        <p:nvPicPr>
          <p:cNvPr id="3" name="Picture 2" descr="A graph of blood glucose level&#10;&#10;Description automatically generated">
            <a:extLst>
              <a:ext uri="{FF2B5EF4-FFF2-40B4-BE49-F238E27FC236}">
                <a16:creationId xmlns:a16="http://schemas.microsoft.com/office/drawing/2014/main" id="{AA5CCC27-8BA2-F667-BCE3-8265F8AEFC8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" r="4173"/>
          <a:stretch/>
        </p:blipFill>
        <p:spPr>
          <a:xfrm>
            <a:off x="18265671" y="17221200"/>
            <a:ext cx="13396037" cy="6077248"/>
          </a:xfrm>
          <a:prstGeom prst="rect">
            <a:avLst/>
          </a:prstGeom>
        </p:spPr>
      </p:pic>
      <p:pic>
        <p:nvPicPr>
          <p:cNvPr id="8" name="Picture 7" descr="A graph of a drug gene sets&#10;&#10;Description automatically generated with medium confidence">
            <a:extLst>
              <a:ext uri="{FF2B5EF4-FFF2-40B4-BE49-F238E27FC236}">
                <a16:creationId xmlns:a16="http://schemas.microsoft.com/office/drawing/2014/main" id="{CE9CAF1A-3799-363B-F34E-01E3239B8E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31" y="17297400"/>
            <a:ext cx="13181695" cy="5500861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989701E9-8FCB-8686-4B5D-A03A1CB6CD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671" y="28049963"/>
            <a:ext cx="13362091" cy="594788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9F64CF-C8E0-C9B2-AF95-2A43B55503EC}"/>
              </a:ext>
            </a:extLst>
          </p:cNvPr>
          <p:cNvGrpSpPr/>
          <p:nvPr/>
        </p:nvGrpSpPr>
        <p:grpSpPr>
          <a:xfrm>
            <a:off x="3333442" y="27188193"/>
            <a:ext cx="13406924" cy="5947886"/>
            <a:chOff x="2928611" y="27342085"/>
            <a:chExt cx="13406924" cy="5947886"/>
          </a:xfrm>
        </p:grpSpPr>
        <p:pic>
          <p:nvPicPr>
            <p:cNvPr id="18" name="Picture 1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C2514452-7139-5662-6064-1E2FB8134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145"/>
            <a:stretch/>
          </p:blipFill>
          <p:spPr>
            <a:xfrm>
              <a:off x="2928611" y="27342085"/>
              <a:ext cx="12006589" cy="5947886"/>
            </a:xfrm>
            <a:prstGeom prst="rect">
              <a:avLst/>
            </a:prstGeom>
          </p:spPr>
        </p:pic>
        <p:pic>
          <p:nvPicPr>
            <p:cNvPr id="20" name="Picture 19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47C1FDC7-787E-EA65-5399-FB41FDB9C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55" t="43084" b="15779"/>
            <a:stretch/>
          </p:blipFill>
          <p:spPr>
            <a:xfrm>
              <a:off x="15006632" y="28708759"/>
              <a:ext cx="1328903" cy="2446788"/>
            </a:xfrm>
            <a:prstGeom prst="rect">
              <a:avLst/>
            </a:prstGeom>
          </p:spPr>
        </p:pic>
      </p:grpSp>
      <p:pic>
        <p:nvPicPr>
          <p:cNvPr id="26" name="Picture 25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86D6E650-252E-D925-0AB2-DAB98AC92F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4" y="42160833"/>
            <a:ext cx="1607897" cy="160789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865ECB4-E5B6-75ED-D76E-23D7D10BDA80}"/>
              </a:ext>
            </a:extLst>
          </p:cNvPr>
          <p:cNvSpPr txBox="1"/>
          <p:nvPr/>
        </p:nvSpPr>
        <p:spPr>
          <a:xfrm>
            <a:off x="-55902" y="418135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00000"/>
            <a:r>
              <a:rPr lang="en-US" sz="2000" i="1" dirty="0">
                <a:solidFill>
                  <a:schemeClr val="bg1"/>
                </a:solidFill>
                <a:latin typeface="Montserrat Light" panose="00000400000000000000" pitchFamily="50" charset="0"/>
                <a:cs typeface="Arial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8379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speculativestone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13570</TotalTime>
  <Words>1053</Words>
  <Application>Microsoft Macintosh PowerPoint</Application>
  <PresentationFormat>Custom</PresentationFormat>
  <Paragraphs>139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Libre Baskerville</vt:lpstr>
      <vt:lpstr>Arial</vt:lpstr>
      <vt:lpstr>Cambria Math</vt:lpstr>
      <vt:lpstr>Calibri</vt:lpstr>
      <vt:lpstr>Montserrat Light</vt:lpstr>
      <vt:lpstr>Courier New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Luke Marques</cp:lastModifiedBy>
  <cp:revision>71</cp:revision>
  <dcterms:created xsi:type="dcterms:W3CDTF">2013-10-23T18:28:44Z</dcterms:created>
  <dcterms:modified xsi:type="dcterms:W3CDTF">2024-05-29T21:31:43Z</dcterms:modified>
</cp:coreProperties>
</file>