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4" r:id="rId5"/>
    <p:sldId id="268" r:id="rId6"/>
    <p:sldId id="257" r:id="rId7"/>
    <p:sldId id="260" r:id="rId8"/>
    <p:sldId id="261" r:id="rId9"/>
    <p:sldId id="262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ava Katz" initials="SK" lastIdx="6" clrIdx="0">
    <p:extLst>
      <p:ext uri="{19B8F6BF-5375-455C-9EA6-DF929625EA0E}">
        <p15:presenceInfo xmlns:p15="http://schemas.microsoft.com/office/powerpoint/2012/main" userId="S-1-5-21-2024292843-174698863-1700471210-3563" providerId="AD"/>
      </p:ext>
    </p:extLst>
  </p:cmAuthor>
  <p:cmAuthor id="2" name="Chief Evaluation Office" initials="CEO" lastIdx="9" clrIdx="1">
    <p:extLst>
      <p:ext uri="{19B8F6BF-5375-455C-9EA6-DF929625EA0E}">
        <p15:presenceInfo xmlns:p15="http://schemas.microsoft.com/office/powerpoint/2012/main" userId="Chief Evaluation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F89736"/>
    <a:srgbClr val="66FFCC"/>
    <a:srgbClr val="FF99FF"/>
    <a:srgbClr val="251524"/>
    <a:srgbClr val="711D1D"/>
    <a:srgbClr val="230303"/>
    <a:srgbClr val="FF6DFF"/>
    <a:srgbClr val="FF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0" autoAdjust="0"/>
    <p:restoredTop sz="86040" autoAdjust="0"/>
  </p:normalViewPr>
  <p:slideViewPr>
    <p:cSldViewPr snapToGrid="0">
      <p:cViewPr varScale="1">
        <p:scale>
          <a:sx n="99" d="100"/>
          <a:sy n="99" d="100"/>
        </p:scale>
        <p:origin x="95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8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AF0D7-6692-4CDA-B51B-0C54F95CB4E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0F6F-ECEB-4AFA-9230-AC41E6A6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82BD-684C-4C00-A412-EE0C0F4409A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80282-5057-419C-A252-09790015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31D-36BE-423E-B931-FB15DFFBF2AF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3EE-A567-4C04-A991-2985D79F55EE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6C1-1644-4830-9D71-7451A58A1D13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B4DF-0C3C-4DFE-B096-E6E4578D45F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0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05A-B150-4DE4-ABBA-F3EFBA0CD6FC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39D1-ACBD-45BD-8B2A-3EE063E16A48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7116-BBC0-4ACC-BB41-B79174CDF01A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65D-13B1-4AE9-95F8-68448A3D0069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40B-442F-4D12-84BA-5EDC2B5E0B31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21DD-2FD9-459A-A55E-ADCC77459F32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DAC-0A7B-47D3-9AAB-DCD156062144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012-944C-461C-A9B8-D1DF5CA6B6F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960D-76BB-42A2-BB4D-E6869C19E391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30A-3757-4907-80EA-B820ACE929B2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291-4DD9-418C-835B-0C4F67A674A1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DF18-74F6-4358-B730-D54E61C32EE4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E7F-4F4B-4A1C-871A-4E3132C69D95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1046CA-1C87-49D6-A556-7A87EA0F1F67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346" y="1290801"/>
            <a:ext cx="10629368" cy="3329581"/>
          </a:xfrm>
        </p:spPr>
        <p:txBody>
          <a:bodyPr/>
          <a:lstStyle/>
          <a:p>
            <a:r>
              <a:rPr lang="en-US" sz="4400" dirty="0" smtClean="0"/>
              <a:t>BPCI Twitter Data Analysis and Monitoring Demonstration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039" y="4884335"/>
            <a:ext cx="8825658" cy="723089"/>
          </a:xfrm>
        </p:spPr>
        <p:txBody>
          <a:bodyPr>
            <a:noAutofit/>
          </a:bodyPr>
          <a:lstStyle/>
          <a:p>
            <a:r>
              <a:rPr lang="en-US" sz="2800" dirty="0" smtClean="0"/>
              <a:t>September </a:t>
            </a:r>
            <a:r>
              <a:rPr lang="en-US" sz="2800" dirty="0" smtClean="0"/>
              <a:t>27, </a:t>
            </a:r>
            <a:r>
              <a:rPr lang="en-US" sz="2800" dirty="0" smtClean="0"/>
              <a:t>2019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9" y="1290801"/>
            <a:ext cx="2268088" cy="6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674464"/>
            <a:ext cx="9523296" cy="45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34" y="156651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FFFF"/>
                </a:solidFill>
              </a:rPr>
              <a:t>Monitoring Possibilities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r>
              <a:rPr lang="en-US" sz="2400" dirty="0" smtClean="0"/>
              <a:t>On-demand update and reproduction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Automated anomaly alerts when recent tweets are coming in from cities different than in the past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9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FFFF"/>
                </a:solidFill>
              </a:rPr>
              <a:t>Analysis Summary</a:t>
            </a:r>
          </a:p>
          <a:p>
            <a:r>
              <a:rPr lang="en-US" dirty="0" smtClean="0"/>
              <a:t>Not a ton of substantive discussion of issues in tweets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Most tweets were advertisements for articles/webinars about BPCIA, but didn’t contain substantive language</a:t>
            </a:r>
          </a:p>
          <a:p>
            <a:endParaRPr lang="en-US" dirty="0"/>
          </a:p>
          <a:p>
            <a:r>
              <a:rPr lang="en-US" dirty="0" smtClean="0"/>
              <a:t>As a result, NLP methods produced pretty noisy results that can be difficult to interpret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4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What We Have Done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Extracted data on past BPCI tweets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Conducted exploratory analysis </a:t>
            </a:r>
            <a:r>
              <a:rPr lang="en-US" sz="2800" dirty="0"/>
              <a:t>based on historical </a:t>
            </a:r>
            <a:r>
              <a:rPr lang="en-US" sz="2800" dirty="0" smtClean="0"/>
              <a:t>data to inform what to monitor going forward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Determined feasibility/usefulness of different analyses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Created draft GUI for monitoring tool</a:t>
            </a:r>
          </a:p>
          <a:p>
            <a:pPr marL="0" indent="0">
              <a:buNone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264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Meeting Purpose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Present what we found in historical data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Brainstorm what to monitor </a:t>
            </a:r>
            <a:r>
              <a:rPr lang="en-US" sz="2800" dirty="0"/>
              <a:t>for going </a:t>
            </a:r>
            <a:r>
              <a:rPr lang="en-US" sz="2800" dirty="0" smtClean="0"/>
              <a:t>forward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Talk next steps for monitoring tool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75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Historical Data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Purpose: Extract data on all tweets </a:t>
            </a:r>
            <a:br>
              <a:rPr lang="en-US" sz="2800" dirty="0" smtClean="0"/>
            </a:br>
            <a:r>
              <a:rPr lang="en-US" sz="2800" dirty="0" smtClean="0"/>
              <a:t>related to BPCIA</a:t>
            </a:r>
          </a:p>
          <a:p>
            <a:endParaRPr lang="en-US" sz="2800" dirty="0" smtClean="0"/>
          </a:p>
          <a:p>
            <a:r>
              <a:rPr lang="en-US" sz="2800" dirty="0" smtClean="0"/>
              <a:t>“BPCIA related” tweet definition:</a:t>
            </a:r>
          </a:p>
          <a:p>
            <a:pPr lvl="1"/>
            <a:r>
              <a:rPr lang="en-US" sz="2600" dirty="0" smtClean="0"/>
              <a:t>Dated Jan 9,2018 - Present</a:t>
            </a:r>
          </a:p>
          <a:p>
            <a:pPr lvl="1"/>
            <a:r>
              <a:rPr lang="en-US" sz="2600" dirty="0" smtClean="0"/>
              <a:t>Text contains “BPCI Advanced” or variation</a:t>
            </a:r>
          </a:p>
          <a:p>
            <a:endParaRPr lang="en-US" sz="2800" dirty="0" smtClean="0"/>
          </a:p>
          <a:p>
            <a:r>
              <a:rPr lang="en-US" sz="2800" dirty="0" smtClean="0"/>
              <a:t>Found ~2,700 tweets in 21 months</a:t>
            </a:r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186" y="1395663"/>
            <a:ext cx="4354723" cy="29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General Monitoring Tool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On demand, the tool will easily:</a:t>
            </a:r>
          </a:p>
          <a:p>
            <a:endParaRPr lang="en-US" sz="2800" dirty="0" smtClean="0"/>
          </a:p>
          <a:p>
            <a:pPr lvl="1"/>
            <a:r>
              <a:rPr lang="en-US" sz="2600" dirty="0" smtClean="0"/>
              <a:t>Rerun extraction to retrieve any new tweets related to BPCIA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Update any of the analyses we present with new data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Update the analysis displays in the GUI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19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Areas of Analysis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Reaction Timing/Speed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Level/Variety of Engagement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Geographic Analysis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Content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3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1. Reaction Timing/Speed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0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2. Level/Variety of Engagement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5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FFFF"/>
                </a:solidFill>
              </a:rPr>
              <a:t>Analysis Summary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r>
              <a:rPr lang="en-US" sz="2400" dirty="0" smtClean="0"/>
              <a:t>Limited tweet geolocation data</a:t>
            </a:r>
          </a:p>
          <a:p>
            <a:endParaRPr lang="en-US" sz="2400" dirty="0"/>
          </a:p>
          <a:p>
            <a:r>
              <a:rPr lang="en-US" sz="2400" dirty="0" smtClean="0"/>
              <a:t>Sophisticated geospatial analysis not really feasible</a:t>
            </a:r>
          </a:p>
          <a:p>
            <a:endParaRPr lang="en-US" sz="2400" dirty="0"/>
          </a:p>
          <a:p>
            <a:r>
              <a:rPr lang="en-US" sz="2400" dirty="0" smtClean="0"/>
              <a:t>580 of 2723 (21%) tweets had geolocation data</a:t>
            </a:r>
          </a:p>
          <a:p>
            <a:endParaRPr lang="en-US" sz="2400" dirty="0"/>
          </a:p>
          <a:p>
            <a:r>
              <a:rPr lang="en-US" sz="2400" dirty="0" smtClean="0"/>
              <a:t>Mostly U.S. eastern seaboard cities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1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25564</TotalTime>
  <Words>256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BPCI Twitter Data Analysis and Monitoring Demonstration </vt:lpstr>
      <vt:lpstr>What We Have Done</vt:lpstr>
      <vt:lpstr>Meeting Purpose</vt:lpstr>
      <vt:lpstr>Historical Data</vt:lpstr>
      <vt:lpstr>General Monitoring Tool</vt:lpstr>
      <vt:lpstr>Areas of Analysis</vt:lpstr>
      <vt:lpstr>Area 1. Reaction Timing/Speed </vt:lpstr>
      <vt:lpstr>Area 2. Level/Variety of Engagement </vt:lpstr>
      <vt:lpstr>Area 3. Geographic Analysis </vt:lpstr>
      <vt:lpstr>Area 3. Geographic Analysis </vt:lpstr>
      <vt:lpstr>Area 3. Geographic Analysis </vt:lpstr>
      <vt:lpstr>Area 3. Geographic Analysis </vt:lpstr>
      <vt:lpstr>Area 4. Content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 Technical Approach Slides</dc:title>
  <dc:creator>Minh Huynh</dc:creator>
  <cp:lastModifiedBy>Luke Patterson</cp:lastModifiedBy>
  <cp:revision>1063</cp:revision>
  <dcterms:created xsi:type="dcterms:W3CDTF">2015-09-25T18:52:43Z</dcterms:created>
  <dcterms:modified xsi:type="dcterms:W3CDTF">2019-09-20T18:10:58Z</dcterms:modified>
</cp:coreProperties>
</file>