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59" r:id="rId4"/>
    <p:sldId id="264" r:id="rId5"/>
    <p:sldId id="270" r:id="rId6"/>
    <p:sldId id="271" r:id="rId7"/>
    <p:sldId id="275" r:id="rId8"/>
    <p:sldId id="268" r:id="rId9"/>
    <p:sldId id="272" r:id="rId10"/>
    <p:sldId id="257" r:id="rId11"/>
    <p:sldId id="260" r:id="rId12"/>
    <p:sldId id="261" r:id="rId13"/>
    <p:sldId id="262" r:id="rId14"/>
    <p:sldId id="265" r:id="rId15"/>
    <p:sldId id="266" r:id="rId16"/>
    <p:sldId id="267" r:id="rId17"/>
    <p:sldId id="263" r:id="rId18"/>
    <p:sldId id="276" r:id="rId19"/>
    <p:sldId id="278" r:id="rId20"/>
    <p:sldId id="279" r:id="rId21"/>
    <p:sldId id="269" r:id="rId22"/>
    <p:sldId id="273" r:id="rId23"/>
    <p:sldId id="277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lava Katz" initials="SK" lastIdx="6" clrIdx="0">
    <p:extLst>
      <p:ext uri="{19B8F6BF-5375-455C-9EA6-DF929625EA0E}">
        <p15:presenceInfo xmlns:p15="http://schemas.microsoft.com/office/powerpoint/2012/main" userId="S-1-5-21-2024292843-174698863-1700471210-3563" providerId="AD"/>
      </p:ext>
    </p:extLst>
  </p:cmAuthor>
  <p:cmAuthor id="2" name="Chief Evaluation Office" initials="CEO" lastIdx="9" clrIdx="1">
    <p:extLst>
      <p:ext uri="{19B8F6BF-5375-455C-9EA6-DF929625EA0E}">
        <p15:presenceInfo xmlns:p15="http://schemas.microsoft.com/office/powerpoint/2012/main" userId="Chief Evaluation Offi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FF00"/>
    <a:srgbClr val="F89736"/>
    <a:srgbClr val="66FFCC"/>
    <a:srgbClr val="FF99FF"/>
    <a:srgbClr val="251524"/>
    <a:srgbClr val="711D1D"/>
    <a:srgbClr val="230303"/>
    <a:srgbClr val="FF6DFF"/>
    <a:srgbClr val="FF3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0" autoAdjust="0"/>
    <p:restoredTop sz="86040" autoAdjust="0"/>
  </p:normalViewPr>
  <p:slideViewPr>
    <p:cSldViewPr snapToGrid="0">
      <p:cViewPr varScale="1">
        <p:scale>
          <a:sx n="99" d="100"/>
          <a:sy n="99" d="100"/>
        </p:scale>
        <p:origin x="954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482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AF0D7-6692-4CDA-B51B-0C54F95CB4E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60F6F-ECEB-4AFA-9230-AC41E6A6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53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082BD-684C-4C00-A412-EE0C0F4409A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80282-5057-419C-A252-097900150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24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45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231D-36BE-423E-B931-FB15DFFBF2AF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C3EE-A567-4C04-A991-2985D79F55EE}" type="datetime1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5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56C1-1644-4830-9D71-7451A58A1D13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87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B4DF-0C3C-4DFE-B096-E6E4578D45F5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203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905A-B150-4DE4-ABBA-F3EFBA0CD6FC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39D1-ACBD-45BD-8B2A-3EE063E16A48}" type="datetime1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93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7116-BBC0-4ACC-BB41-B79174CDF01A}" type="datetime1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4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665D-13B1-4AE9-95F8-68448A3D0069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92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F40B-442F-4D12-84BA-5EDC2B5E0B31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0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21DD-2FD9-459A-A55E-ADCC77459F32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hlinkClick r:id="" action="ppaction://noaction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0" y="6400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66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FDAC-0A7B-47D3-9AAB-DCD156062144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5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3012-944C-461C-A9B8-D1DF5CA6B6F9}" type="datetime1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0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960D-76BB-42A2-BB4D-E6869C19E391}" type="datetime1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8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30A-3757-4907-80EA-B820ACE929B2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6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8291-4DD9-418C-835B-0C4F67A674A1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1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DF18-74F6-4358-B730-D54E61C32EE4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5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BE7F-4F4B-4A1C-871A-4E3132C69D95}" type="datetime1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1046CA-1C87-49D6-A556-7A87EA0F1F67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26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  <p:sldLayoutId id="2147483950" r:id="rId12"/>
    <p:sldLayoutId id="2147483951" r:id="rId13"/>
    <p:sldLayoutId id="2147483952" r:id="rId14"/>
    <p:sldLayoutId id="2147483953" r:id="rId15"/>
    <p:sldLayoutId id="2147483954" r:id="rId16"/>
    <p:sldLayoutId id="214748395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346" y="1290801"/>
            <a:ext cx="10629368" cy="3329581"/>
          </a:xfrm>
        </p:spPr>
        <p:txBody>
          <a:bodyPr/>
          <a:lstStyle/>
          <a:p>
            <a:r>
              <a:rPr lang="en-US" sz="4400" dirty="0" smtClean="0"/>
              <a:t>BPCI Twitter Data Analysis and Monitoring Demonstration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1039" y="4884335"/>
            <a:ext cx="8825658" cy="723089"/>
          </a:xfrm>
        </p:spPr>
        <p:txBody>
          <a:bodyPr>
            <a:noAutofit/>
          </a:bodyPr>
          <a:lstStyle/>
          <a:p>
            <a:r>
              <a:rPr lang="en-US" sz="2800" dirty="0" smtClean="0"/>
              <a:t>September 27, 2019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69" y="1290801"/>
            <a:ext cx="2268088" cy="67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8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Areas of Analysis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Reaction Timing/Speed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Level/Variety of Engagement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Geographic Analysis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Content Analysis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239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Area 1. Reaction Timing/Speed</a:t>
            </a: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03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Area 2. Level/Variety of Engagement</a:t>
            </a: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57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Area 3. Geographic Analysis</a:t>
            </a: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FFFF"/>
                </a:solidFill>
              </a:rPr>
              <a:t>Analysis Summary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FFFF"/>
              </a:solidFill>
            </a:endParaRPr>
          </a:p>
          <a:p>
            <a:r>
              <a:rPr lang="en-US" sz="2400" dirty="0" smtClean="0"/>
              <a:t>Limited tweet geolocation data</a:t>
            </a:r>
          </a:p>
          <a:p>
            <a:endParaRPr lang="en-US" sz="2400" dirty="0"/>
          </a:p>
          <a:p>
            <a:r>
              <a:rPr lang="en-US" sz="2400" dirty="0" smtClean="0"/>
              <a:t>Sophisticated geospatial analysis not really feasible</a:t>
            </a:r>
          </a:p>
          <a:p>
            <a:endParaRPr lang="en-US" sz="2400" dirty="0"/>
          </a:p>
          <a:p>
            <a:r>
              <a:rPr lang="en-US" sz="2400" dirty="0" smtClean="0"/>
              <a:t>580 of 2723 (21%) tweets had geolocation data</a:t>
            </a:r>
          </a:p>
          <a:p>
            <a:endParaRPr lang="en-US" sz="2400" dirty="0"/>
          </a:p>
          <a:p>
            <a:r>
              <a:rPr lang="en-US" sz="2400" dirty="0" smtClean="0"/>
              <a:t>Mostly U.S. eastern seaboard cities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 smtClean="0">
              <a:solidFill>
                <a:srgbClr val="00FFFF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611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Area 3. Geographic Analysis</a:t>
            </a: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 smtClean="0">
              <a:solidFill>
                <a:srgbClr val="00FFFF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674464"/>
            <a:ext cx="9523296" cy="457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43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Area 3. Geographic Analysis</a:t>
            </a: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 smtClean="0">
              <a:solidFill>
                <a:srgbClr val="00FFFF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234" y="1566512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11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Area 3. Geographic Analysis</a:t>
            </a: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FFFF"/>
                </a:solidFill>
              </a:rPr>
              <a:t>Monitoring Possibilities</a:t>
            </a:r>
          </a:p>
          <a:p>
            <a:r>
              <a:rPr lang="en-US" sz="2400" dirty="0" smtClean="0"/>
              <a:t>On-demand </a:t>
            </a:r>
            <a:r>
              <a:rPr lang="en-US" sz="2400" dirty="0" smtClean="0"/>
              <a:t>update and reproduction</a:t>
            </a:r>
          </a:p>
          <a:p>
            <a:endParaRPr lang="en-US" sz="2400" dirty="0" smtClean="0"/>
          </a:p>
          <a:p>
            <a:r>
              <a:rPr lang="en-US" sz="2400" dirty="0" smtClean="0"/>
              <a:t>Automated anomaly alerts when recent tweets are coming in from cities different than in the past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 smtClean="0">
              <a:solidFill>
                <a:srgbClr val="00FFFF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799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Area 4. Content Analysis</a:t>
            </a: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FFFF"/>
                </a:solidFill>
              </a:rPr>
              <a:t>Analysis Summary</a:t>
            </a:r>
          </a:p>
          <a:p>
            <a:r>
              <a:rPr lang="en-US" sz="2400" dirty="0" smtClean="0"/>
              <a:t>Most were </a:t>
            </a:r>
            <a:r>
              <a:rPr lang="en-US" sz="2400" dirty="0" smtClean="0"/>
              <a:t>advertisements for articles/webinars about BPCIA, but didn’t contain </a:t>
            </a:r>
            <a:r>
              <a:rPr lang="en-US" sz="2400" dirty="0" smtClean="0"/>
              <a:t>substantive or sentimental language</a:t>
            </a:r>
          </a:p>
          <a:p>
            <a:endParaRPr lang="en-US" sz="2400" dirty="0"/>
          </a:p>
          <a:p>
            <a:r>
              <a:rPr lang="en-US" sz="2400" dirty="0"/>
              <a:t>As a result, NLP methods produced somewhat noisy and difficult to interpret results</a:t>
            </a:r>
          </a:p>
          <a:p>
            <a:endParaRPr lang="en-US" sz="2400" dirty="0" smtClean="0"/>
          </a:p>
          <a:p>
            <a:r>
              <a:rPr lang="en-US" sz="2400" dirty="0" smtClean="0"/>
              <a:t>Scattered substantive </a:t>
            </a:r>
            <a:r>
              <a:rPr lang="en-US" sz="2400" dirty="0"/>
              <a:t>discussion of issues in </a:t>
            </a:r>
            <a:r>
              <a:rPr lang="en-US" sz="2400" dirty="0" smtClean="0"/>
              <a:t>tweets identified in sentiment analysis. Automated detection of issues difficult.</a:t>
            </a:r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46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Area 4. Content Analysis</a:t>
            </a: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sz="2400" dirty="0" smtClean="0"/>
              <a:t>Scored each tweet’s sentiment positive/ neutral/ negative sentiment from 0-1. Sample extremes: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Can sort tweets by sentiment score in GUI. There is some noise in scores though.</a:t>
            </a: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13" y="3036233"/>
            <a:ext cx="5705475" cy="2228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861" y="3057957"/>
            <a:ext cx="56007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83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Area 4. Content Analysis</a:t>
            </a: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sz="2400" dirty="0" smtClean="0"/>
              <a:t>Positive tweets tend to be general banalities </a:t>
            </a:r>
          </a:p>
          <a:p>
            <a:endParaRPr lang="en-US" sz="2400" dirty="0"/>
          </a:p>
          <a:p>
            <a:r>
              <a:rPr lang="en-US" sz="2400" dirty="0" smtClean="0"/>
              <a:t>Negative tweets do point out some issues, and are worth monitoring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Some issues found in negative tweets…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5644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What We Have Done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Extracted data on past BPCI tweets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Conducted exploratory analysis </a:t>
            </a:r>
            <a:r>
              <a:rPr lang="en-US" sz="2800" dirty="0"/>
              <a:t>based on historical </a:t>
            </a:r>
            <a:r>
              <a:rPr lang="en-US" sz="2800" dirty="0" smtClean="0"/>
              <a:t>data to inform what to monitor going forward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Determined feasibility/usefulness of different analyses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Created draft GUI for monitoring tool</a:t>
            </a:r>
          </a:p>
          <a:p>
            <a:pPr marL="0" indent="0">
              <a:buNone/>
            </a:pPr>
            <a:endParaRPr lang="en-US" sz="2400" dirty="0"/>
          </a:p>
          <a:p>
            <a:pPr marL="800100" lvl="1" indent="-34290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2644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Area 4. Content Analysis</a:t>
            </a: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sz="2400" dirty="0" smtClean="0"/>
              <a:t>Positive tweets tend to be general banalities </a:t>
            </a:r>
          </a:p>
          <a:p>
            <a:endParaRPr lang="en-US" sz="2400" dirty="0"/>
          </a:p>
          <a:p>
            <a:r>
              <a:rPr lang="en-US" sz="2400" dirty="0" smtClean="0"/>
              <a:t>Negative tweets do point out some issues, and are worth monitoring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Some issues found in negative tweets…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57851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Area 4. Content Analysis</a:t>
            </a: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985" r="6376"/>
          <a:stretch/>
        </p:blipFill>
        <p:spPr>
          <a:xfrm>
            <a:off x="5149516" y="1515134"/>
            <a:ext cx="6554804" cy="44876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sz="2400" dirty="0" smtClean="0"/>
              <a:t>Tweet sentiment trends:</a:t>
            </a:r>
            <a:endParaRPr lang="en-US" sz="2400" dirty="0"/>
          </a:p>
          <a:p>
            <a:pPr lvl="1"/>
            <a:r>
              <a:rPr lang="en-US" sz="2200" dirty="0" smtClean="0"/>
              <a:t>Fairly steady </a:t>
            </a:r>
          </a:p>
          <a:p>
            <a:pPr lvl="1"/>
            <a:r>
              <a:rPr lang="en-US" sz="2200" dirty="0" smtClean="0"/>
              <a:t>Mostly neutral</a:t>
            </a:r>
          </a:p>
          <a:p>
            <a:r>
              <a:rPr lang="en-US" sz="2400" dirty="0" smtClean="0"/>
              <a:t>Nothing particularly </a:t>
            </a:r>
            <a:br>
              <a:rPr lang="en-US" sz="2400" dirty="0" smtClean="0"/>
            </a:br>
            <a:r>
              <a:rPr lang="en-US" sz="2400" dirty="0" smtClean="0"/>
              <a:t>striking, but could be </a:t>
            </a:r>
            <a:br>
              <a:rPr lang="en-US" sz="2400" dirty="0" smtClean="0"/>
            </a:br>
            <a:r>
              <a:rPr lang="en-US" sz="2400" smtClean="0"/>
              <a:t>worth keeping an eye</a:t>
            </a:r>
            <a:br>
              <a:rPr lang="en-US" sz="2400" smtClean="0"/>
            </a:br>
            <a:r>
              <a:rPr lang="en-US" sz="2400" smtClean="0"/>
              <a:t>on</a:t>
            </a:r>
            <a:endParaRPr lang="en-US" sz="24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3204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Area 4. Content Analysis</a:t>
            </a: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Also ran a few different topic models on tweet text to extract topics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Was not able to extract meaningful topics from the text</a:t>
            </a:r>
          </a:p>
          <a:p>
            <a:endParaRPr lang="en-US" sz="2400" dirty="0"/>
          </a:p>
          <a:p>
            <a:r>
              <a:rPr lang="en-US" sz="2400" dirty="0" smtClean="0"/>
              <a:t>Likely due to lack of substantial discussions in tweets</a:t>
            </a:r>
            <a:endParaRPr lang="en-US" sz="22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09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Area 4. Content Analysis</a:t>
            </a:r>
            <a:r>
              <a:rPr lang="en-US" b="1" dirty="0">
                <a:solidFill>
                  <a:srgbClr val="FFFF00"/>
                </a:solidFill>
              </a:rPr>
              <a:t/>
            </a: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FFFF"/>
                </a:solidFill>
              </a:rPr>
              <a:t>Monitoring Possibilities</a:t>
            </a:r>
          </a:p>
          <a:p>
            <a:r>
              <a:rPr lang="en-US" sz="2400" dirty="0" smtClean="0"/>
              <a:t>On-demand </a:t>
            </a:r>
            <a:r>
              <a:rPr lang="en-US" sz="2400" dirty="0" smtClean="0"/>
              <a:t>update and reproduction</a:t>
            </a:r>
          </a:p>
          <a:p>
            <a:endParaRPr lang="en-US" sz="2400" dirty="0" smtClean="0"/>
          </a:p>
          <a:p>
            <a:r>
              <a:rPr lang="en-US" sz="2400" dirty="0" smtClean="0"/>
              <a:t>Automated anomaly alerts when recent tweets are coming in from cities different than in the past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 smtClean="0">
              <a:solidFill>
                <a:srgbClr val="00FFFF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656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549" y="2750128"/>
            <a:ext cx="6014571" cy="1400530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Questions/Discussion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800100" lvl="1" indent="-34290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919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Meeting Purpose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Present what we found in historical data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Brainstorm what to monitor </a:t>
            </a:r>
            <a:r>
              <a:rPr lang="en-US" sz="2800" dirty="0"/>
              <a:t>for going </a:t>
            </a:r>
            <a:r>
              <a:rPr lang="en-US" sz="2800" dirty="0" smtClean="0"/>
              <a:t>forward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Talk next steps for monitoring tool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175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Historical Twitter Data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Want to extract </a:t>
            </a:r>
            <a:r>
              <a:rPr lang="en-US" sz="2800" dirty="0" smtClean="0"/>
              <a:t>data on all tweets </a:t>
            </a:r>
            <a:br>
              <a:rPr lang="en-US" sz="2800" dirty="0" smtClean="0"/>
            </a:br>
            <a:r>
              <a:rPr lang="en-US" sz="2800" dirty="0" smtClean="0"/>
              <a:t>related to BPCIA</a:t>
            </a:r>
          </a:p>
          <a:p>
            <a:endParaRPr lang="en-US" sz="2800" dirty="0" smtClean="0"/>
          </a:p>
          <a:p>
            <a:r>
              <a:rPr lang="en-US" sz="2800" dirty="0" smtClean="0"/>
              <a:t>“BPCIA related” tweet definition:</a:t>
            </a:r>
          </a:p>
          <a:p>
            <a:pPr lvl="1"/>
            <a:r>
              <a:rPr lang="en-US" sz="2600" dirty="0" smtClean="0"/>
              <a:t>Dated Jan 9,2018 - Present</a:t>
            </a:r>
          </a:p>
          <a:p>
            <a:pPr lvl="1"/>
            <a:r>
              <a:rPr lang="en-US" sz="2600" dirty="0" smtClean="0"/>
              <a:t>Text contains “BPCI Advanced” or variation</a:t>
            </a:r>
          </a:p>
          <a:p>
            <a:endParaRPr lang="en-US" sz="2800" dirty="0" smtClean="0"/>
          </a:p>
          <a:p>
            <a:r>
              <a:rPr lang="en-US" sz="2800" dirty="0" smtClean="0"/>
              <a:t>Found ~2,700 tweets </a:t>
            </a:r>
            <a:r>
              <a:rPr lang="en-US" sz="2800" dirty="0" smtClean="0"/>
              <a:t>in past </a:t>
            </a:r>
            <a:r>
              <a:rPr lang="en-US" sz="2800" dirty="0" smtClean="0"/>
              <a:t>21 months</a:t>
            </a:r>
          </a:p>
          <a:p>
            <a:pPr lvl="1"/>
            <a:endParaRPr lang="en-US" sz="26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186" y="1395663"/>
            <a:ext cx="4354723" cy="293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3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Tweet Extraction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Can extract tweets </a:t>
            </a:r>
            <a:br>
              <a:rPr lang="en-US" sz="2800" dirty="0" smtClean="0"/>
            </a:br>
            <a:r>
              <a:rPr lang="en-US" sz="2800" dirty="0" smtClean="0"/>
              <a:t>based on any of Twitter’s</a:t>
            </a:r>
            <a:br>
              <a:rPr lang="en-US" sz="2800" dirty="0" smtClean="0"/>
            </a:br>
            <a:r>
              <a:rPr lang="en-US" sz="2800" dirty="0" smtClean="0"/>
              <a:t>advanced search </a:t>
            </a:r>
            <a:br>
              <a:rPr lang="en-US" sz="2800" dirty="0" smtClean="0"/>
            </a:br>
            <a:r>
              <a:rPr lang="en-US" sz="2800" dirty="0" smtClean="0"/>
              <a:t>parameters</a:t>
            </a:r>
          </a:p>
          <a:p>
            <a:endParaRPr lang="en-US" sz="2800" dirty="0" smtClean="0"/>
          </a:p>
          <a:p>
            <a:r>
              <a:rPr lang="en-US" sz="2800" dirty="0" smtClean="0"/>
              <a:t>Current list of keywords:</a:t>
            </a:r>
          </a:p>
          <a:p>
            <a:pPr lvl="1"/>
            <a:r>
              <a:rPr lang="en-US" sz="1700" dirty="0" err="1" smtClean="0"/>
              <a:t>BPCIAdvanced</a:t>
            </a:r>
            <a:endParaRPr lang="en-US" sz="1700" dirty="0" smtClean="0"/>
          </a:p>
          <a:p>
            <a:pPr lvl="1"/>
            <a:r>
              <a:rPr lang="en-US" sz="1700" dirty="0" smtClean="0"/>
              <a:t>“BPCI Advanced”</a:t>
            </a:r>
          </a:p>
          <a:p>
            <a:pPr lvl="1"/>
            <a:r>
              <a:rPr lang="en-US" sz="1700" dirty="0" smtClean="0"/>
              <a:t>BPCIA</a:t>
            </a:r>
          </a:p>
          <a:p>
            <a:pPr lvl="1"/>
            <a:r>
              <a:rPr lang="en-US" sz="1700" dirty="0" smtClean="0"/>
              <a:t>BPCI-A</a:t>
            </a:r>
          </a:p>
          <a:p>
            <a:pPr lvl="1"/>
            <a:r>
              <a:rPr lang="en-US" sz="1700" dirty="0" smtClean="0"/>
              <a:t>"Bundled Payments for Care </a:t>
            </a:r>
            <a:r>
              <a:rPr lang="en-US" sz="1700" dirty="0"/>
              <a:t>Improvement–Advanced</a:t>
            </a:r>
            <a:r>
              <a:rPr lang="en-US" sz="1700" dirty="0" smtClean="0"/>
              <a:t>"</a:t>
            </a:r>
            <a:endParaRPr lang="en-US" sz="1700" dirty="0"/>
          </a:p>
          <a:p>
            <a:pPr lvl="1"/>
            <a:r>
              <a:rPr lang="en-US" sz="1700" dirty="0" smtClean="0"/>
              <a:t>"</a:t>
            </a:r>
            <a:r>
              <a:rPr lang="en-US" sz="1700" dirty="0"/>
              <a:t>Bundled Payments for Care Improvement Advanced</a:t>
            </a:r>
            <a:r>
              <a:rPr lang="en-US" sz="1700" dirty="0" smtClean="0"/>
              <a:t>"</a:t>
            </a:r>
            <a:endParaRPr lang="en-US" sz="1700" dirty="0" smtClean="0"/>
          </a:p>
          <a:p>
            <a:pPr lvl="1"/>
            <a:endParaRPr lang="en-US" sz="26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458" y="520095"/>
            <a:ext cx="5467209" cy="507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1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Tweet Extraction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Filtered out some false positives</a:t>
            </a:r>
          </a:p>
          <a:p>
            <a:endParaRPr lang="en-US" sz="2800" dirty="0" smtClean="0"/>
          </a:p>
          <a:p>
            <a:r>
              <a:rPr lang="en-US" sz="2800" dirty="0" smtClean="0"/>
              <a:t>There is another </a:t>
            </a:r>
            <a:r>
              <a:rPr lang="en-US" sz="2800" dirty="0"/>
              <a:t>BPCIA: Biologics Price Competition and Innovation Act of 2009 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Used some keywords to filter out those tweets</a:t>
            </a:r>
            <a:endParaRPr lang="en-US" sz="2800" dirty="0" smtClean="0"/>
          </a:p>
          <a:p>
            <a:endParaRPr lang="en-US" sz="1700" dirty="0" smtClean="0"/>
          </a:p>
          <a:p>
            <a:pPr lvl="1"/>
            <a:endParaRPr lang="en-US" sz="26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799" y="4065118"/>
            <a:ext cx="6774907" cy="131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0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Tweet Extraction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Limitations to extracting related content </a:t>
            </a:r>
          </a:p>
          <a:p>
            <a:endParaRPr lang="en-US" sz="1700" dirty="0" smtClean="0"/>
          </a:p>
          <a:p>
            <a:pPr lvl="1"/>
            <a:endParaRPr lang="en-US" sz="26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311" y="2686150"/>
            <a:ext cx="6382317" cy="383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5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General Monitoring Tool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On demand, the tool will easily:</a:t>
            </a:r>
          </a:p>
          <a:p>
            <a:endParaRPr lang="en-US" sz="2800" dirty="0" smtClean="0"/>
          </a:p>
          <a:p>
            <a:pPr lvl="1"/>
            <a:r>
              <a:rPr lang="en-US" sz="2600" dirty="0" smtClean="0"/>
              <a:t>Rerun extraction to retrieve any new tweets related to BPCIA</a:t>
            </a:r>
          </a:p>
          <a:p>
            <a:pPr lvl="1"/>
            <a:endParaRPr lang="en-US" sz="2600" dirty="0" smtClean="0"/>
          </a:p>
          <a:p>
            <a:pPr lvl="1"/>
            <a:r>
              <a:rPr lang="en-US" sz="2600" dirty="0" smtClean="0"/>
              <a:t>Update any of the analyses we present with new data</a:t>
            </a:r>
          </a:p>
          <a:p>
            <a:pPr lvl="1"/>
            <a:endParaRPr lang="en-US" sz="2600" dirty="0" smtClean="0"/>
          </a:p>
          <a:p>
            <a:pPr lvl="1"/>
            <a:r>
              <a:rPr lang="en-US" sz="2600" dirty="0" smtClean="0"/>
              <a:t>Update the analysis displays in the GUI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sz="26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219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General Monitoring Tool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Tool can highlight new data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sz="26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63" y="2618842"/>
            <a:ext cx="6684344" cy="401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53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25703</TotalTime>
  <Words>492</Words>
  <Application>Microsoft Office PowerPoint</Application>
  <PresentationFormat>Widescreen</PresentationFormat>
  <Paragraphs>167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Wingdings</vt:lpstr>
      <vt:lpstr>Wingdings 3</vt:lpstr>
      <vt:lpstr>Ion</vt:lpstr>
      <vt:lpstr>BPCI Twitter Data Analysis and Monitoring Demonstration </vt:lpstr>
      <vt:lpstr>What We Have Done</vt:lpstr>
      <vt:lpstr>Meeting Purpose</vt:lpstr>
      <vt:lpstr>Historical Twitter Data</vt:lpstr>
      <vt:lpstr>Tweet Extraction</vt:lpstr>
      <vt:lpstr>Tweet Extraction</vt:lpstr>
      <vt:lpstr>Tweet Extraction</vt:lpstr>
      <vt:lpstr>General Monitoring Tool</vt:lpstr>
      <vt:lpstr>General Monitoring Tool</vt:lpstr>
      <vt:lpstr>Areas of Analysis</vt:lpstr>
      <vt:lpstr>Area 1. Reaction Timing/Speed </vt:lpstr>
      <vt:lpstr>Area 2. Level/Variety of Engagement </vt:lpstr>
      <vt:lpstr>Area 3. Geographic Analysis </vt:lpstr>
      <vt:lpstr>Area 3. Geographic Analysis </vt:lpstr>
      <vt:lpstr>Area 3. Geographic Analysis </vt:lpstr>
      <vt:lpstr>Area 3. Geographic Analysis </vt:lpstr>
      <vt:lpstr>Area 4. Content Analysis </vt:lpstr>
      <vt:lpstr>Area 4. Content Analysis </vt:lpstr>
      <vt:lpstr>Area 4. Content Analysis </vt:lpstr>
      <vt:lpstr>Area 4. Content Analysis </vt:lpstr>
      <vt:lpstr>Area 4. Content Analysis </vt:lpstr>
      <vt:lpstr>Area 4. Content Analysis </vt:lpstr>
      <vt:lpstr>Area 4. Content Analysis </vt:lpstr>
      <vt:lpstr>Questions/Discussion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 Technical Approach Slides</dc:title>
  <dc:creator>Minh Huynh</dc:creator>
  <cp:lastModifiedBy>Luke Patterson</cp:lastModifiedBy>
  <cp:revision>1077</cp:revision>
  <dcterms:created xsi:type="dcterms:W3CDTF">2015-09-25T18:52:43Z</dcterms:created>
  <dcterms:modified xsi:type="dcterms:W3CDTF">2019-09-24T14:50:00Z</dcterms:modified>
</cp:coreProperties>
</file>