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8" r:id="rId3"/>
    <p:sldId id="259" r:id="rId4"/>
    <p:sldId id="264" r:id="rId5"/>
    <p:sldId id="270" r:id="rId6"/>
    <p:sldId id="271" r:id="rId7"/>
    <p:sldId id="275" r:id="rId8"/>
    <p:sldId id="268" r:id="rId9"/>
    <p:sldId id="272" r:id="rId10"/>
    <p:sldId id="281" r:id="rId11"/>
    <p:sldId id="257" r:id="rId12"/>
    <p:sldId id="260" r:id="rId13"/>
    <p:sldId id="261" r:id="rId14"/>
    <p:sldId id="262" r:id="rId15"/>
    <p:sldId id="265" r:id="rId16"/>
    <p:sldId id="266" r:id="rId17"/>
    <p:sldId id="263" r:id="rId18"/>
    <p:sldId id="276" r:id="rId19"/>
    <p:sldId id="279" r:id="rId20"/>
    <p:sldId id="280" r:id="rId21"/>
    <p:sldId id="269" r:id="rId22"/>
    <p:sldId id="28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ava Katz" initials="SK" lastIdx="6" clrIdx="0">
    <p:extLst>
      <p:ext uri="{19B8F6BF-5375-455C-9EA6-DF929625EA0E}">
        <p15:presenceInfo xmlns:p15="http://schemas.microsoft.com/office/powerpoint/2012/main" userId="S-1-5-21-2024292843-174698863-1700471210-3563" providerId="AD"/>
      </p:ext>
    </p:extLst>
  </p:cmAuthor>
  <p:cmAuthor id="2" name="Chief Evaluation Office" initials="CEO" lastIdx="9" clrIdx="1">
    <p:extLst>
      <p:ext uri="{19B8F6BF-5375-455C-9EA6-DF929625EA0E}">
        <p15:presenceInfo xmlns:p15="http://schemas.microsoft.com/office/powerpoint/2012/main" userId="Chief Evaluation 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F89736"/>
    <a:srgbClr val="66FFCC"/>
    <a:srgbClr val="FF99FF"/>
    <a:srgbClr val="251524"/>
    <a:srgbClr val="711D1D"/>
    <a:srgbClr val="230303"/>
    <a:srgbClr val="FF6DFF"/>
    <a:srgbClr val="FF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0" autoAdjust="0"/>
    <p:restoredTop sz="86040" autoAdjust="0"/>
  </p:normalViewPr>
  <p:slideViewPr>
    <p:cSldViewPr snapToGrid="0">
      <p:cViewPr varScale="1">
        <p:scale>
          <a:sx n="63" d="100"/>
          <a:sy n="63" d="100"/>
        </p:scale>
        <p:origin x="960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8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AF0D7-6692-4CDA-B51B-0C54F95CB4EF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60F6F-ECEB-4AFA-9230-AC41E6A67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3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82BD-684C-4C00-A412-EE0C0F4409AD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80282-5057-419C-A252-097900150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24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for prolific</a:t>
            </a:r>
            <a:r>
              <a:rPr lang="en-US" baseline="0" dirty="0" smtClean="0"/>
              <a:t> usernames for main influencers, use get old tweets to harvest their tweets and look for additional keywords. Look at using fuzzy matching; look for likely typos in the spellings. Look at </a:t>
            </a:r>
            <a:r>
              <a:rPr lang="en-US" baseline="0" dirty="0" err="1" smtClean="0"/>
              <a:t>fuzzywuzzy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censored geographic and other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 things that would make this look different</a:t>
            </a:r>
            <a:r>
              <a:rPr lang="en-US" baseline="0" dirty="0" smtClean="0"/>
              <a:t> for Evan’s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you identify transmission channels/influencers? Different by geography?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Think about reference anchors for new analyses </a:t>
            </a:r>
            <a:r>
              <a:rPr lang="en-US" baseline="0" dirty="0" err="1" smtClean="0"/>
              <a:t>ppl</a:t>
            </a:r>
            <a:r>
              <a:rPr lang="en-US" baseline="0" dirty="0" smtClean="0"/>
              <a:t> haven’t seen yet. Think about looking at some of the other similar models and comparing results to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other models are not causing false positives in this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Preprocessing of time series data required;</a:t>
            </a:r>
            <a:r>
              <a:rPr lang="en-US" baseline="0" dirty="0" smtClean="0"/>
              <a:t> look at removing cyclical patterns/decomposition.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80282-5057-419C-A252-0979001508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5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231D-36BE-423E-B931-FB15DFFBF2AF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C3EE-A567-4C04-A991-2985D79F55EE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56C1-1644-4830-9D71-7451A58A1D13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BB4DF-0C3C-4DFE-B096-E6E4578D45F5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0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05A-B150-4DE4-ABBA-F3EFBA0CD6FC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39D1-ACBD-45BD-8B2A-3EE063E16A48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9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7116-BBC0-4ACC-BB41-B79174CDF01A}" type="datetime1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665D-13B1-4AE9-95F8-68448A3D0069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F40B-442F-4D12-84BA-5EDC2B5E0B31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0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21DD-2FD9-459A-A55E-ADCC77459F32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6400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6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FDAC-0A7B-47D3-9AAB-DCD156062144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3012-944C-461C-A9B8-D1DF5CA6B6F9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6960D-76BB-42A2-BB4D-E6869C19E391}" type="datetime1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F30A-3757-4907-80EA-B820ACE929B2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291-4DD9-418C-835B-0C4F67A674A1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1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7DF18-74F6-4358-B730-D54E61C32EE4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E7F-4F4B-4A1C-871A-4E3132C69D95}" type="datetime1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1046CA-1C87-49D6-A556-7A87EA0F1F67}" type="datetime1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1615-3156-41E7-8F7A-1F6513298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6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346" y="1290801"/>
            <a:ext cx="10629368" cy="3329581"/>
          </a:xfrm>
        </p:spPr>
        <p:txBody>
          <a:bodyPr/>
          <a:lstStyle/>
          <a:p>
            <a:r>
              <a:rPr lang="en-US" sz="4400" dirty="0" smtClean="0"/>
              <a:t>BPCI Twitter Data Analysis and Monitoring Demonstration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1039" y="4884335"/>
            <a:ext cx="8825658" cy="723089"/>
          </a:xfrm>
        </p:spPr>
        <p:txBody>
          <a:bodyPr>
            <a:noAutofit/>
          </a:bodyPr>
          <a:lstStyle/>
          <a:p>
            <a:r>
              <a:rPr lang="en-US" sz="2800" dirty="0" smtClean="0"/>
              <a:t>September 27, 2019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69" y="1290801"/>
            <a:ext cx="2268088" cy="6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General Monitoring Tool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can flag anomalous recent behavior differing from past trends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2353777" y="3003082"/>
            <a:ext cx="6065527" cy="3639316"/>
            <a:chOff x="2353777" y="3003082"/>
            <a:chExt cx="6065527" cy="36393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3777" y="3003082"/>
              <a:ext cx="6065527" cy="363931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643813" y="3224213"/>
              <a:ext cx="682039" cy="3057357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93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Areas of Analysis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Reaction Timing/Speed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Level/Variety of Engagement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Geographic Analysis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Content Analysis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3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1. Reaction Timing/Speed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0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2. Level/Variety of Engagement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5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3. Geographic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FFFF"/>
                </a:solidFill>
              </a:rPr>
              <a:t>Analysis Summary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r>
              <a:rPr lang="en-US" sz="2400" dirty="0" smtClean="0"/>
              <a:t>Limited tweet geolocation data</a:t>
            </a:r>
          </a:p>
          <a:p>
            <a:endParaRPr lang="en-US" sz="2400" dirty="0"/>
          </a:p>
          <a:p>
            <a:r>
              <a:rPr lang="en-US" sz="2400" dirty="0" smtClean="0"/>
              <a:t>Sophisticated geospatial analysis not really feasible</a:t>
            </a:r>
          </a:p>
          <a:p>
            <a:endParaRPr lang="en-US" sz="2400" dirty="0"/>
          </a:p>
          <a:p>
            <a:r>
              <a:rPr lang="en-US" sz="2400" dirty="0" smtClean="0"/>
              <a:t>580 of 2723 (21%) tweets had geolocation data</a:t>
            </a:r>
          </a:p>
          <a:p>
            <a:endParaRPr lang="en-US" sz="2400" dirty="0"/>
          </a:p>
          <a:p>
            <a:r>
              <a:rPr lang="en-US" sz="2400" dirty="0" smtClean="0"/>
              <a:t>Mostly U.S. eastern seaboard cities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1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3. Geographic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1674464"/>
            <a:ext cx="9523296" cy="45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3. Geographic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 smtClean="0">
              <a:solidFill>
                <a:srgbClr val="00FFF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234" y="156651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1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FFFF"/>
                </a:solidFill>
              </a:rPr>
              <a:t>Analysis Summary</a:t>
            </a:r>
          </a:p>
          <a:p>
            <a:r>
              <a:rPr lang="en-US" sz="2400" dirty="0" smtClean="0"/>
              <a:t>Most were advertisements for articles/webinars about BPCIA, but didn’t contain substantive or sentimental language</a:t>
            </a:r>
          </a:p>
          <a:p>
            <a:endParaRPr lang="en-US" sz="2400" dirty="0"/>
          </a:p>
          <a:p>
            <a:r>
              <a:rPr lang="en-US" sz="2400" dirty="0"/>
              <a:t>As a result, NLP methods produced somewhat noisy and difficult to interpret results</a:t>
            </a:r>
          </a:p>
          <a:p>
            <a:endParaRPr lang="en-US" sz="2400" dirty="0" smtClean="0"/>
          </a:p>
          <a:p>
            <a:r>
              <a:rPr lang="en-US" sz="2400" dirty="0" smtClean="0"/>
              <a:t>Scattered substantive </a:t>
            </a:r>
            <a:r>
              <a:rPr lang="en-US" sz="2400" dirty="0"/>
              <a:t>discussion of issues in </a:t>
            </a:r>
            <a:r>
              <a:rPr lang="en-US" sz="2400" dirty="0" smtClean="0"/>
              <a:t>tweets identified in sentiment analysis. Automated detection of issues difficult.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4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sz="2400" dirty="0" smtClean="0"/>
              <a:t>Scored each tweet’s sentiment positive/ neutral/ negative sentiment from 0-1. Sample extremes: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Can sort tweets by sentiment score in GUI. There is some noise in scores though.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13" y="3036233"/>
            <a:ext cx="5705475" cy="2228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61" y="3057957"/>
            <a:ext cx="5600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8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sz="2400" dirty="0" smtClean="0"/>
              <a:t>Positive tweets tend to be general banalities </a:t>
            </a:r>
          </a:p>
          <a:p>
            <a:endParaRPr lang="en-US" sz="2400" dirty="0"/>
          </a:p>
          <a:p>
            <a:r>
              <a:rPr lang="en-US" sz="2400" dirty="0" smtClean="0"/>
              <a:t>Negative tweets do point out some issues, and are worth monitoring</a:t>
            </a:r>
          </a:p>
          <a:p>
            <a:endParaRPr lang="en-US" sz="2400" dirty="0" smtClean="0"/>
          </a:p>
          <a:p>
            <a:r>
              <a:rPr lang="en-US" sz="2400" dirty="0" smtClean="0"/>
              <a:t>May overlap with media analysis, as many are linking to articles.</a:t>
            </a:r>
          </a:p>
          <a:p>
            <a:endParaRPr lang="en-US" sz="2400" dirty="0"/>
          </a:p>
          <a:p>
            <a:r>
              <a:rPr lang="en-US" sz="2400" dirty="0" smtClean="0"/>
              <a:t>Some issues found in negative tweets…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5785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What We Have Done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Extracted data on past BPCI tweets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Conducted exploratory analysis </a:t>
            </a:r>
            <a:r>
              <a:rPr lang="en-US" sz="2800" dirty="0"/>
              <a:t>based on historical </a:t>
            </a:r>
            <a:r>
              <a:rPr lang="en-US" sz="2800" dirty="0" smtClean="0"/>
              <a:t>data to inform what to monitor going forward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Determined feasibility/usefulness of different analyses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Created draft GUI for monitoring tool</a:t>
            </a:r>
          </a:p>
          <a:p>
            <a:pPr marL="0" indent="0">
              <a:buNone/>
            </a:pP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264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1" y="1390198"/>
            <a:ext cx="4784709" cy="2623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588" y="1390198"/>
            <a:ext cx="5514975" cy="1990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31" y="4150658"/>
            <a:ext cx="5140844" cy="24732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14093"/>
          <a:stretch/>
        </p:blipFill>
        <p:spPr>
          <a:xfrm>
            <a:off x="6103569" y="4014071"/>
            <a:ext cx="5457825" cy="22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47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985" r="6376"/>
          <a:stretch/>
        </p:blipFill>
        <p:spPr>
          <a:xfrm>
            <a:off x="5149516" y="1515134"/>
            <a:ext cx="6554804" cy="44876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sz="2400" dirty="0" smtClean="0"/>
              <a:t>Tweet sentiment trends:</a:t>
            </a:r>
            <a:endParaRPr lang="en-US" sz="2400" dirty="0"/>
          </a:p>
          <a:p>
            <a:pPr lvl="1"/>
            <a:r>
              <a:rPr lang="en-US" sz="2200" dirty="0" smtClean="0"/>
              <a:t>Fairly steady </a:t>
            </a:r>
          </a:p>
          <a:p>
            <a:pPr lvl="1"/>
            <a:r>
              <a:rPr lang="en-US" sz="2200" dirty="0" smtClean="0"/>
              <a:t>Mostly neutral</a:t>
            </a:r>
          </a:p>
          <a:p>
            <a:endParaRPr lang="en-US" sz="2400" dirty="0" smtClean="0"/>
          </a:p>
          <a:p>
            <a:r>
              <a:rPr lang="en-US" sz="2400" dirty="0" smtClean="0"/>
              <a:t>Nothing particularly </a:t>
            </a:r>
            <a:br>
              <a:rPr lang="en-US" sz="2400" dirty="0" smtClean="0"/>
            </a:br>
            <a:r>
              <a:rPr lang="en-US" sz="2400" dirty="0" smtClean="0"/>
              <a:t>striking, but could be </a:t>
            </a:r>
            <a:br>
              <a:rPr lang="en-US" sz="2400" dirty="0" smtClean="0"/>
            </a:br>
            <a:r>
              <a:rPr lang="en-US" sz="2400" dirty="0" smtClean="0"/>
              <a:t>worth keeping an eye</a:t>
            </a:r>
            <a:br>
              <a:rPr lang="en-US" sz="2400" dirty="0" smtClean="0"/>
            </a:br>
            <a:r>
              <a:rPr lang="en-US" sz="2400" dirty="0" smtClean="0"/>
              <a:t>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20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Can analyze word use trends over time, but often noisy</a:t>
            </a:r>
            <a:endParaRPr lang="en-US" sz="22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551564"/>
            <a:ext cx="7029450" cy="42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10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Area 4. Content Analysis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Also ran a few different topic models on tweet text to extract topics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Was not able to extract meaningful topics from the text</a:t>
            </a:r>
          </a:p>
          <a:p>
            <a:endParaRPr lang="en-US" sz="2400" dirty="0"/>
          </a:p>
          <a:p>
            <a:r>
              <a:rPr lang="en-US" sz="2400" dirty="0" smtClean="0"/>
              <a:t>Likely due to lack of substantial discussions in tweets</a:t>
            </a:r>
            <a:endParaRPr lang="en-US" sz="22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09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549" y="2750128"/>
            <a:ext cx="6014571" cy="140053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Questions/Discussion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19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Meeting Purpose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Present what we found in historical data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Brainstorm what to monitor </a:t>
            </a:r>
            <a:r>
              <a:rPr lang="en-US" sz="2800" dirty="0"/>
              <a:t>for going </a:t>
            </a:r>
            <a:r>
              <a:rPr lang="en-US" sz="2800" dirty="0" smtClean="0"/>
              <a:t>forward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Talk next steps for monitoring tool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175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Historical Twitter Data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Want to extract data on all tweets </a:t>
            </a:r>
            <a:br>
              <a:rPr lang="en-US" sz="2800" dirty="0" smtClean="0"/>
            </a:br>
            <a:r>
              <a:rPr lang="en-US" sz="2800" dirty="0" smtClean="0"/>
              <a:t>related to BPCIA</a:t>
            </a:r>
          </a:p>
          <a:p>
            <a:endParaRPr lang="en-US" sz="2800" dirty="0" smtClean="0"/>
          </a:p>
          <a:p>
            <a:r>
              <a:rPr lang="en-US" sz="2800" dirty="0" smtClean="0"/>
              <a:t>“BPCIA related” tweet definition:</a:t>
            </a:r>
          </a:p>
          <a:p>
            <a:pPr lvl="1"/>
            <a:r>
              <a:rPr lang="en-US" sz="2600" dirty="0" smtClean="0"/>
              <a:t>Dated Jan 9,2018 - Present</a:t>
            </a:r>
          </a:p>
          <a:p>
            <a:pPr lvl="1"/>
            <a:r>
              <a:rPr lang="en-US" sz="2600" dirty="0" smtClean="0"/>
              <a:t>Text contains “BPCI Advanced” or variation</a:t>
            </a:r>
          </a:p>
          <a:p>
            <a:endParaRPr lang="en-US" sz="2800" dirty="0" smtClean="0"/>
          </a:p>
          <a:p>
            <a:r>
              <a:rPr lang="en-US" sz="2800" dirty="0" smtClean="0"/>
              <a:t>Found ~2,700 tweets in past 21 months</a:t>
            </a:r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186" y="1395663"/>
            <a:ext cx="4354723" cy="29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Tweet Extraction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Can extract tweets </a:t>
            </a:r>
            <a:br>
              <a:rPr lang="en-US" sz="2800" dirty="0" smtClean="0"/>
            </a:br>
            <a:r>
              <a:rPr lang="en-US" sz="2800" dirty="0" smtClean="0"/>
              <a:t>based on any of Twitter’s</a:t>
            </a:r>
            <a:br>
              <a:rPr lang="en-US" sz="2800" dirty="0" smtClean="0"/>
            </a:br>
            <a:r>
              <a:rPr lang="en-US" sz="2800" dirty="0" smtClean="0"/>
              <a:t>advanced search </a:t>
            </a:r>
            <a:br>
              <a:rPr lang="en-US" sz="2800" dirty="0" smtClean="0"/>
            </a:br>
            <a:r>
              <a:rPr lang="en-US" sz="2800" dirty="0" smtClean="0"/>
              <a:t>parameters</a:t>
            </a:r>
          </a:p>
          <a:p>
            <a:endParaRPr lang="en-US" sz="2800" dirty="0" smtClean="0"/>
          </a:p>
          <a:p>
            <a:r>
              <a:rPr lang="en-US" sz="2800" dirty="0" smtClean="0"/>
              <a:t>Current list of keywords:</a:t>
            </a:r>
          </a:p>
          <a:p>
            <a:pPr lvl="1"/>
            <a:r>
              <a:rPr lang="en-US" sz="1700" dirty="0" err="1" smtClean="0"/>
              <a:t>BPCIAdvanced</a:t>
            </a:r>
            <a:endParaRPr lang="en-US" sz="1700" dirty="0" smtClean="0"/>
          </a:p>
          <a:p>
            <a:pPr lvl="1"/>
            <a:r>
              <a:rPr lang="en-US" sz="1700" dirty="0" smtClean="0"/>
              <a:t>“BPCI Advanced”</a:t>
            </a:r>
          </a:p>
          <a:p>
            <a:pPr lvl="1"/>
            <a:r>
              <a:rPr lang="en-US" sz="1700" dirty="0" smtClean="0"/>
              <a:t>BPCIA</a:t>
            </a:r>
          </a:p>
          <a:p>
            <a:pPr lvl="1"/>
            <a:r>
              <a:rPr lang="en-US" sz="1700" dirty="0" smtClean="0"/>
              <a:t>BPCI-A</a:t>
            </a:r>
          </a:p>
          <a:p>
            <a:pPr lvl="1"/>
            <a:r>
              <a:rPr lang="en-US" sz="1700" dirty="0" smtClean="0"/>
              <a:t>"Bundled Payments for Care </a:t>
            </a:r>
            <a:r>
              <a:rPr lang="en-US" sz="1700" dirty="0"/>
              <a:t>Improvement–Advanced</a:t>
            </a:r>
            <a:r>
              <a:rPr lang="en-US" sz="1700" dirty="0" smtClean="0"/>
              <a:t>"</a:t>
            </a:r>
            <a:endParaRPr lang="en-US" sz="1700" dirty="0"/>
          </a:p>
          <a:p>
            <a:pPr lvl="1"/>
            <a:r>
              <a:rPr lang="en-US" sz="1700" dirty="0" smtClean="0"/>
              <a:t>"</a:t>
            </a:r>
            <a:r>
              <a:rPr lang="en-US" sz="1700" dirty="0"/>
              <a:t>Bundled Payments for Care Improvement Advanced</a:t>
            </a:r>
            <a:r>
              <a:rPr lang="en-US" sz="1700" dirty="0" smtClean="0"/>
              <a:t>"</a:t>
            </a:r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458" y="520095"/>
            <a:ext cx="5467209" cy="50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Tweet Extraction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Filtered out some false positives</a:t>
            </a:r>
          </a:p>
          <a:p>
            <a:endParaRPr lang="en-US" sz="2800" dirty="0" smtClean="0"/>
          </a:p>
          <a:p>
            <a:r>
              <a:rPr lang="en-US" sz="2800" dirty="0" smtClean="0"/>
              <a:t>There is another </a:t>
            </a:r>
            <a:r>
              <a:rPr lang="en-US" sz="2800" dirty="0"/>
              <a:t>BPCIA: Biologics Price Competition and Innovation Act of 2009 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Used some keywords to filter out those tweets</a:t>
            </a:r>
          </a:p>
          <a:p>
            <a:endParaRPr lang="en-US" sz="1700" dirty="0" smtClean="0"/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99" y="4065118"/>
            <a:ext cx="6774907" cy="131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0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Tweet Extraction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Limitations to extracting related content </a:t>
            </a:r>
          </a:p>
          <a:p>
            <a:endParaRPr lang="en-US" sz="1700" dirty="0" smtClean="0"/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311" y="2686150"/>
            <a:ext cx="6382317" cy="38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5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General Monitoring Tool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On demand, the tool will easily:</a:t>
            </a:r>
          </a:p>
          <a:p>
            <a:endParaRPr lang="en-US" sz="2800" dirty="0" smtClean="0"/>
          </a:p>
          <a:p>
            <a:pPr lvl="1"/>
            <a:r>
              <a:rPr lang="en-US" sz="2600" dirty="0" smtClean="0"/>
              <a:t>Rerun extraction to retrieve any new tweets related to BPCIA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Update any of the analyses we present with new data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Update the analysis displays in the GUI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219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General Monitoring Tool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Tool can highlight new data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63" y="2618842"/>
            <a:ext cx="6684344" cy="40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53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25788</TotalTime>
  <Words>579</Words>
  <Application>Microsoft Office PowerPoint</Application>
  <PresentationFormat>Widescreen</PresentationFormat>
  <Paragraphs>172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Ion</vt:lpstr>
      <vt:lpstr>BPCI Twitter Data Analysis and Monitoring Demonstration </vt:lpstr>
      <vt:lpstr>What We Have Done</vt:lpstr>
      <vt:lpstr>Meeting Purpose</vt:lpstr>
      <vt:lpstr>Historical Twitter Data</vt:lpstr>
      <vt:lpstr>Tweet Extraction</vt:lpstr>
      <vt:lpstr>Tweet Extraction</vt:lpstr>
      <vt:lpstr>Tweet Extraction</vt:lpstr>
      <vt:lpstr>General Monitoring Tool</vt:lpstr>
      <vt:lpstr>General Monitoring Tool</vt:lpstr>
      <vt:lpstr>General Monitoring Tool</vt:lpstr>
      <vt:lpstr>Areas of Analysis</vt:lpstr>
      <vt:lpstr>Area 1. Reaction Timing/Speed </vt:lpstr>
      <vt:lpstr>Area 2. Level/Variety of Engagement </vt:lpstr>
      <vt:lpstr>Area 3. Geographic Analysis </vt:lpstr>
      <vt:lpstr>Area 3. Geographic Analysis </vt:lpstr>
      <vt:lpstr>Area 3. Geographic Analysis </vt:lpstr>
      <vt:lpstr>Area 4. Content Analysis </vt:lpstr>
      <vt:lpstr>Area 4. Content Analysis </vt:lpstr>
      <vt:lpstr>Area 4. Content Analysis </vt:lpstr>
      <vt:lpstr>Area 4. Content Analysis </vt:lpstr>
      <vt:lpstr>Area 4. Content Analysis </vt:lpstr>
      <vt:lpstr>Area 4. Content Analysis </vt:lpstr>
      <vt:lpstr>Area 4. Content Analysis </vt:lpstr>
      <vt:lpstr>Questions/Discussion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 Technical Approach Slides</dc:title>
  <dc:creator>Minh Huynh</dc:creator>
  <cp:lastModifiedBy>Luke Patterson</cp:lastModifiedBy>
  <cp:revision>1084</cp:revision>
  <dcterms:created xsi:type="dcterms:W3CDTF">2015-09-25T18:52:43Z</dcterms:created>
  <dcterms:modified xsi:type="dcterms:W3CDTF">2019-09-26T15:46:14Z</dcterms:modified>
</cp:coreProperties>
</file>