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
  </p:notesMasterIdLst>
  <p:sldIdLst>
    <p:sldId id="257" r:id="rId5"/>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8C63"/>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C116A-2A1B-4661-8C16-13D34FE6FA9F}" v="828" dt="2023-04-06T18:44:37.203"/>
    <p1510:client id="{2C743F43-9623-4CE7-8F5A-1D5F78B3941E}" v="2982" dt="2023-04-06T19:07:22.576"/>
    <p1510:client id="{706C1212-FCF7-A800-5CEB-E8FDD297A720}" v="12" dt="2023-04-11T03:32:28.047"/>
    <p1510:client id="{978BD6A2-04F6-E01B-9038-BA8CAAB6240A}" v="273" dt="2023-04-07T15:37:26.861"/>
    <p1510:client id="{9DFBF45D-7187-DF9D-71FE-56E75123748D}" v="448" vWet="450" dt="2023-04-06T19:07:05.115"/>
    <p1510:client id="{AAF6F2A1-94C0-8E90-095A-30C60F22CD67}" v="731" dt="2023-04-11T17:43:13.370"/>
    <p1510:client id="{DFEE23E5-01B9-476E-B0E7-41F075A9DF6C}" v="15" dt="2023-04-06T18:09:41.385"/>
    <p1510:client id="{E60731BD-13FC-FA08-F801-283736B9B55A}" v="1578" dt="2023-04-06T18:59:11.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4/11/2023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4/11/2023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replit.com/" TargetMode="External"/><Relationship Id="rId3" Type="http://schemas.openxmlformats.org/officeDocument/2006/relationships/image" Target="../media/image1.png"/><Relationship Id="rId7" Type="http://schemas.openxmlformats.org/officeDocument/2006/relationships/hyperlink" Target="https://supabase.com/"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nodejs.org/en" TargetMode="External"/><Relationship Id="rId4" Type="http://schemas.openxmlformats.org/officeDocument/2006/relationships/image" Target="../media/image2.png"/><Relationship Id="rId9" Type="http://schemas.openxmlformats.org/officeDocument/2006/relationships/hyperlink" Target="https://socke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0" i="1" u="none" strike="noStrike" err="1">
                <a:solidFill>
                  <a:srgbClr val="000000"/>
                </a:solidFill>
                <a:effectLst/>
              </a:rPr>
              <a:t>Sellswords</a:t>
            </a:r>
            <a:r>
              <a:rPr lang="en-US" sz="3200" i="1">
                <a:solidFill>
                  <a:srgbClr val="000000"/>
                </a:solidFill>
              </a:rPr>
              <a:t> </a:t>
            </a:r>
            <a:r>
              <a:rPr lang="en-US" sz="3200" b="0" i="1" u="none" strike="noStrike">
                <a:solidFill>
                  <a:srgbClr val="000000"/>
                </a:solidFill>
                <a:effectLst/>
              </a:rPr>
              <a:t>and </a:t>
            </a:r>
            <a:r>
              <a:rPr lang="en-US" sz="3200" b="0" i="1" u="none" strike="noStrike" err="1">
                <a:solidFill>
                  <a:srgbClr val="000000"/>
                </a:solidFill>
                <a:effectLst/>
              </a:rPr>
              <a:t>Spellcrafts</a:t>
            </a:r>
            <a:r>
              <a:rPr lang="en-US" sz="3200" b="0" i="1" u="none" strike="noStrike">
                <a:solidFill>
                  <a:srgbClr val="000000"/>
                </a:solidFill>
                <a:effectLst/>
              </a:rPr>
              <a:t> </a:t>
            </a:r>
            <a:r>
              <a:rPr lang="en-US" sz="3200" b="0" i="0" u="none" strike="noStrike">
                <a:solidFill>
                  <a:srgbClr val="000000"/>
                </a:solidFill>
                <a:effectLst/>
              </a:rPr>
              <a:t>is an original, player versus player turn-based card game played in a web browser. Users connect to a central web server in which they are matched with other users. At the start of a game, a random player is selected to take the first turn. Once the initial turn has completed, the two players alternate turns until one player has reached zero life points or they have zero cards remaining in their deck. Each card consists of two attributes: type and energy. The main types are minion, invocation, and terrain. The energy attributes are void, wind, fire, and water. With these gameplay mechanics in mind, the system allows users to better understand the rules of the game and provide helpful tips as needed. We strive to provide players with a unique experience and a comfortable introduction to our game. </a:t>
            </a:r>
            <a:endParaRPr lang="en-US" sz="3200"/>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Abstract</a:t>
            </a:r>
          </a:p>
        </p:txBody>
      </p:sp>
      <p:sp>
        <p:nvSpPr>
          <p:cNvPr id="9" name="TextBox 8"/>
          <p:cNvSpPr txBox="1"/>
          <p:nvPr/>
        </p:nvSpPr>
        <p:spPr>
          <a:xfrm>
            <a:off x="7772400" y="147226"/>
            <a:ext cx="22860000" cy="1446550"/>
          </a:xfrm>
          <a:prstGeom prst="rect">
            <a:avLst/>
          </a:prstGeom>
          <a:solidFill>
            <a:schemeClr val="bg1"/>
          </a:solidFill>
        </p:spPr>
        <p:txBody>
          <a:bodyPr wrap="square" rtlCol="0">
            <a:spAutoFit/>
          </a:bodyPr>
          <a:lstStyle/>
          <a:p>
            <a:pPr algn="ctr"/>
            <a:r>
              <a:rPr lang="en-US" sz="8800" b="1" err="1">
                <a:solidFill>
                  <a:srgbClr val="D08C63"/>
                </a:solidFill>
              </a:rPr>
              <a:t>Sellswords</a:t>
            </a:r>
            <a:r>
              <a:rPr lang="en-US" sz="8800" b="1">
                <a:solidFill>
                  <a:srgbClr val="D08C63"/>
                </a:solidFill>
              </a:rPr>
              <a:t> and </a:t>
            </a:r>
            <a:r>
              <a:rPr lang="en-US" sz="8800" b="1" err="1">
                <a:solidFill>
                  <a:srgbClr val="D08C63"/>
                </a:solidFill>
              </a:rPr>
              <a:t>Spellcrafts</a:t>
            </a:r>
            <a:endParaRPr lang="en-US" sz="8800" b="1">
              <a:solidFill>
                <a:srgbClr val="D08C63"/>
              </a:solidFill>
            </a:endParaRP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Luke Schnetlage, Mason Evans, Nicolas Towery</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2487168"/>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2381"/>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402378" y="19231747"/>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err="1">
                <a:cs typeface="Calibri"/>
              </a:rPr>
              <a:t>Replit</a:t>
            </a:r>
            <a:r>
              <a:rPr lang="en-US" sz="3200">
                <a:cs typeface="Calibri"/>
              </a:rPr>
              <a:t> was used as a means to authenticate users, host the website, and as an online real-time IDE for development. React was used as a front-end framework in order to streamline the development process. Node JS was used as a back-end framework to run the server. Probably the most critical library used by these frameworks was socket.IO. Socket.IO enabled the project to have the client's browser updated in real time without the need to refresh the page.</a:t>
            </a:r>
            <a:r>
              <a:rPr lang="en-US" sz="3200">
                <a:ea typeface="+mn-lt"/>
                <a:cs typeface="+mn-lt"/>
              </a:rPr>
              <a:t> This functionality is essential for an online in-browser game.</a:t>
            </a:r>
            <a:r>
              <a:rPr lang="en-US" sz="3200">
                <a:cs typeface="Calibri"/>
              </a:rPr>
              <a:t> </a:t>
            </a:r>
            <a:r>
              <a:rPr lang="en-US" sz="3200" err="1">
                <a:cs typeface="Calibri"/>
              </a:rPr>
              <a:t>Supabase</a:t>
            </a:r>
            <a:r>
              <a:rPr lang="en-US" sz="3200">
                <a:cs typeface="Calibri"/>
              </a:rPr>
              <a:t> was used as a host for the database and uses the </a:t>
            </a:r>
            <a:r>
              <a:rPr lang="en-US" sz="3200">
                <a:ea typeface="+mn-lt"/>
                <a:cs typeface="+mn-lt"/>
              </a:rPr>
              <a:t>PostgreSQL</a:t>
            </a:r>
            <a:r>
              <a:rPr lang="en-US" sz="3200">
                <a:cs typeface="Calibri"/>
              </a:rPr>
              <a:t> language for a relational database. GNU Image Manipulator (GIMP) was used to create the logo as well as all card designs. Documentation was created using Google Docs. GitHub was used as a means for version control.</a:t>
            </a:r>
          </a:p>
          <a:p>
            <a:pPr algn="just"/>
            <a:endParaRPr lang="en-US" sz="3200">
              <a:cs typeface="Calibri"/>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1371600" y="1834205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D08C63"/>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979003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i="1" err="1">
                <a:cs typeface="Calibri"/>
              </a:rPr>
              <a:t>Sellswords</a:t>
            </a:r>
            <a:r>
              <a:rPr lang="en-US" sz="3200" i="1">
                <a:cs typeface="Calibri"/>
              </a:rPr>
              <a:t> and </a:t>
            </a:r>
            <a:r>
              <a:rPr lang="en-US" sz="3200" i="1" err="1">
                <a:cs typeface="Calibri"/>
              </a:rPr>
              <a:t>Spellcrafts</a:t>
            </a:r>
            <a:r>
              <a:rPr lang="en-US" sz="3200">
                <a:cs typeface="Calibri"/>
              </a:rPr>
              <a:t> is a webhosted card game that uses </a:t>
            </a:r>
            <a:r>
              <a:rPr lang="en-US" sz="3200" err="1">
                <a:cs typeface="Calibri"/>
              </a:rPr>
              <a:t>Supabase</a:t>
            </a:r>
            <a:r>
              <a:rPr lang="en-US" sz="3200">
                <a:cs typeface="Calibri"/>
              </a:rPr>
              <a:t> to host its database and </a:t>
            </a:r>
            <a:r>
              <a:rPr lang="en-US" sz="3200" err="1">
                <a:cs typeface="Calibri"/>
              </a:rPr>
              <a:t>Replit</a:t>
            </a:r>
            <a:r>
              <a:rPr lang="en-US" sz="3200">
                <a:cs typeface="Calibri"/>
              </a:rPr>
              <a:t> to host the domain. </a:t>
            </a:r>
            <a:br>
              <a:rPr lang="en-US" sz="3200">
                <a:cs typeface="Calibri"/>
              </a:rPr>
            </a:br>
            <a:r>
              <a:rPr lang="en-US" sz="3200" b="1">
                <a:cs typeface="Calibri"/>
              </a:rPr>
              <a:t>Login Page</a:t>
            </a:r>
            <a:br>
              <a:rPr lang="en-US" sz="3200" b="1">
                <a:cs typeface="Calibri"/>
              </a:rPr>
            </a:br>
            <a:r>
              <a:rPr lang="en-US" sz="3200">
                <a:cs typeface="Calibri"/>
              </a:rPr>
              <a:t>Upon loading into website, the user will be greeted with the default </a:t>
            </a:r>
            <a:r>
              <a:rPr lang="en-US" sz="3200" err="1">
                <a:cs typeface="Calibri"/>
              </a:rPr>
              <a:t>Replit</a:t>
            </a:r>
            <a:r>
              <a:rPr lang="en-US" sz="3200">
                <a:cs typeface="Calibri"/>
              </a:rPr>
              <a:t> authentication page. Here, they can login to their </a:t>
            </a:r>
            <a:r>
              <a:rPr lang="en-US" sz="3200" err="1">
                <a:cs typeface="Calibri"/>
              </a:rPr>
              <a:t>Replit</a:t>
            </a:r>
            <a:r>
              <a:rPr lang="en-US" sz="3200">
                <a:cs typeface="Calibri"/>
              </a:rPr>
              <a:t> account, or sign up for </a:t>
            </a:r>
            <a:r>
              <a:rPr lang="en-US" sz="3200" err="1">
                <a:cs typeface="Calibri"/>
              </a:rPr>
              <a:t>Replit</a:t>
            </a:r>
            <a:r>
              <a:rPr lang="en-US" sz="3200">
                <a:cs typeface="Calibri"/>
              </a:rPr>
              <a:t>.</a:t>
            </a:r>
            <a:br>
              <a:rPr lang="en-US" sz="3200">
                <a:cs typeface="Calibri"/>
              </a:rPr>
            </a:br>
            <a:r>
              <a:rPr lang="en-US" sz="3200" b="1">
                <a:cs typeface="Calibri"/>
              </a:rPr>
              <a:t>Home Page</a:t>
            </a:r>
            <a:endParaRPr lang="en-US" sz="3200">
              <a:cs typeface="Calibri"/>
            </a:endParaRPr>
          </a:p>
          <a:p>
            <a:pPr algn="just"/>
            <a:r>
              <a:rPr lang="en-US" sz="3200">
                <a:cs typeface="Calibri"/>
              </a:rPr>
              <a:t>Once the user is successfully authenticated, they will be greeted with the homepage. It contains the logo as well as some basic information about the project. </a:t>
            </a:r>
          </a:p>
          <a:p>
            <a:pPr algn="just"/>
            <a:r>
              <a:rPr lang="en-US" sz="3200" b="1">
                <a:cs typeface="Calibri"/>
              </a:rPr>
              <a:t>Rules Page</a:t>
            </a:r>
          </a:p>
          <a:p>
            <a:pPr algn="just"/>
            <a:r>
              <a:rPr lang="en-US" sz="3200">
                <a:cs typeface="Calibri"/>
              </a:rPr>
              <a:t>The user will be able to select the Rules page from the navbar. Here, they can find an exhaustive list of information detailing how the game is to be played.</a:t>
            </a:r>
          </a:p>
          <a:p>
            <a:pPr algn="just"/>
            <a:r>
              <a:rPr lang="en-US" sz="3200" b="1">
                <a:cs typeface="Calibri"/>
              </a:rPr>
              <a:t>Game Page</a:t>
            </a:r>
            <a:endParaRPr lang="en-US" sz="3200">
              <a:cs typeface="Calibri"/>
            </a:endParaRPr>
          </a:p>
          <a:p>
            <a:pPr algn="just"/>
            <a:r>
              <a:rPr lang="en-US" sz="3200">
                <a:cs typeface="Calibri"/>
              </a:rPr>
              <a:t>The user will be able to select the Game page from the navbar. It is broken down into three parts: pre-game, active game, and post-game.</a:t>
            </a:r>
            <a:endParaRPr lang="en-US" sz="3200" b="1">
              <a:cs typeface="Calibri"/>
            </a:endParaRPr>
          </a:p>
          <a:p>
            <a:pPr algn="just"/>
            <a:r>
              <a:rPr lang="en-US" sz="3200" b="1">
                <a:cs typeface="Calibri"/>
              </a:rPr>
              <a:t>Pre-Game</a:t>
            </a:r>
          </a:p>
          <a:p>
            <a:pPr algn="just"/>
            <a:r>
              <a:rPr lang="en-US" sz="3200">
                <a:cs typeface="Calibri"/>
              </a:rPr>
              <a:t>Upon entering the game page, the window will default to the pre-game phase. Here, users will see a list of other users logged into the website and can join a game</a:t>
            </a:r>
          </a:p>
          <a:p>
            <a:pPr algn="just"/>
            <a:r>
              <a:rPr lang="en-US" sz="3200" b="1">
                <a:cs typeface="Calibri"/>
              </a:rPr>
              <a:t>Active Game</a:t>
            </a:r>
          </a:p>
          <a:p>
            <a:pPr algn="just"/>
            <a:r>
              <a:rPr lang="en-US" sz="3200">
                <a:cs typeface="Calibri"/>
              </a:rPr>
              <a:t>This is where the game is actually played. For information on how the game is played, please see the Rules section below.</a:t>
            </a:r>
          </a:p>
          <a:p>
            <a:pPr algn="just"/>
            <a:r>
              <a:rPr lang="en-US" sz="3200" b="1">
                <a:cs typeface="Calibri"/>
              </a:rPr>
              <a:t>Post-Game</a:t>
            </a:r>
          </a:p>
          <a:p>
            <a:pPr algn="just"/>
            <a:r>
              <a:rPr lang="en-US" sz="3200">
                <a:cs typeface="Calibri"/>
              </a:rPr>
              <a:t>Once the game has ended a message will be displayed to the user that is dependent on the win condition. After this, the user will enter the pre-game phase of the game page to join another game.</a:t>
            </a:r>
          </a:p>
          <a:p>
            <a:pPr algn="just"/>
            <a:endParaRPr lang="en-US" sz="3200">
              <a:cs typeface="Calibri"/>
            </a:endParaRP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Design/Layout</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437316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For the future of </a:t>
            </a:r>
            <a:r>
              <a:rPr lang="en-US" sz="3200" i="1" err="1">
                <a:cs typeface="Calibri"/>
              </a:rPr>
              <a:t>Sellswords</a:t>
            </a:r>
            <a:r>
              <a:rPr lang="en-US" sz="3200" i="1">
                <a:cs typeface="Calibri"/>
              </a:rPr>
              <a:t> and </a:t>
            </a:r>
            <a:r>
              <a:rPr lang="en-US" sz="3200" i="1" err="1">
                <a:cs typeface="Calibri"/>
              </a:rPr>
              <a:t>Spellcrafts</a:t>
            </a:r>
            <a:r>
              <a:rPr lang="en-US" sz="3200">
                <a:cs typeface="Calibri"/>
              </a:rPr>
              <a:t>, we will make it possible to have a deck-building element to the game. We will make this possible by creating a more in-depth account system, where a player’s game information, such as cards and win statistics, will be saved. This will provide users with the opportunity to explore new options or allow them to find a playstyle that suits them.  In creating this system, we will first require users to link an email for account management or recovery purposes. </a:t>
            </a:r>
          </a:p>
          <a:p>
            <a:pPr algn="just"/>
            <a:r>
              <a:rPr lang="en-US" sz="3200">
                <a:cs typeface="Calibri"/>
              </a:rPr>
              <a:t>Another planned feature that we will implement is the ability to have an in-game chat. This is going to be a way for users to interact with their opponent. We will allow for preset messages to be sent, while also having the chat bar that allows for custom texts.   </a:t>
            </a:r>
          </a:p>
          <a:p>
            <a:pPr algn="just"/>
            <a:r>
              <a:rPr lang="en-US" sz="3200">
                <a:cs typeface="Calibri"/>
              </a:rPr>
              <a:t>The final features that we have planned will work with each other, and it is a new energy type, which we will call Chaos, and a larger card library. In having a new type of energy, this will allow us to create and design more minion invocation card types. This will give users more variety and choice. </a:t>
            </a:r>
          </a:p>
          <a:p>
            <a:pPr algn="just"/>
            <a:r>
              <a:rPr lang="en-US" sz="3200">
                <a:cs typeface="Calibri"/>
              </a:rPr>
              <a:t>We will create and implement all these features in the order in which they were mentioned. </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0529315"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0529315" y="7232658"/>
            <a:ext cx="7543800" cy="698652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i="1" err="1">
                <a:cs typeface="Calibri"/>
              </a:rPr>
              <a:t>Sellswords</a:t>
            </a:r>
            <a:r>
              <a:rPr lang="en-US" sz="3200" i="1">
                <a:cs typeface="Calibri"/>
              </a:rPr>
              <a:t> and </a:t>
            </a:r>
            <a:r>
              <a:rPr lang="en-US" sz="3200" i="1" err="1">
                <a:cs typeface="Calibri"/>
              </a:rPr>
              <a:t>Spellcrafts</a:t>
            </a:r>
            <a:r>
              <a:rPr lang="en-US" sz="3200">
                <a:cs typeface="Calibri"/>
              </a:rPr>
              <a:t>, </a:t>
            </a:r>
            <a:r>
              <a:rPr lang="en-US" sz="3200" i="1">
                <a:cs typeface="Calibri"/>
              </a:rPr>
              <a:t> </a:t>
            </a:r>
            <a:r>
              <a:rPr lang="en-US" sz="3200">
                <a:cs typeface="Calibri"/>
              </a:rPr>
              <a:t>was inspired by the early era of magic the gathering and </a:t>
            </a:r>
            <a:endParaRPr lang="en-US"/>
          </a:p>
          <a:p>
            <a:pPr algn="just"/>
            <a:r>
              <a:rPr lang="en-US" sz="3200">
                <a:cs typeface="Calibri"/>
              </a:rPr>
              <a:t>Yu-Gi-Oh, placing the focus on turn based card combat with themes of primal energies and the occult. </a:t>
            </a:r>
            <a:r>
              <a:rPr lang="en-US" sz="3200" i="1" err="1">
                <a:cs typeface="Calibri"/>
              </a:rPr>
              <a:t>SaS</a:t>
            </a:r>
            <a:r>
              <a:rPr lang="en-US" sz="3200" i="1">
                <a:cs typeface="Calibri"/>
              </a:rPr>
              <a:t> </a:t>
            </a:r>
            <a:r>
              <a:rPr lang="en-US" sz="3200">
                <a:cs typeface="Calibri"/>
              </a:rPr>
              <a:t>serves as a self-contained game in contrast to Magic's ever expanding </a:t>
            </a:r>
            <a:r>
              <a:rPr lang="en-US" sz="3200">
                <a:ea typeface="+mn-lt"/>
                <a:cs typeface="+mn-lt"/>
              </a:rPr>
              <a:t>25,514 card set,</a:t>
            </a:r>
            <a:r>
              <a:rPr lang="en-US" sz="3200" i="1">
                <a:cs typeface="Calibri"/>
              </a:rPr>
              <a:t> </a:t>
            </a:r>
            <a:r>
              <a:rPr lang="en-US" sz="3200">
                <a:cs typeface="Calibri"/>
              </a:rPr>
              <a:t>filling a niche for those not looking to learn 30+ years of complex mechanics and rules changes.</a:t>
            </a:r>
            <a:endParaRPr lang="en-US" sz="3200" i="1">
              <a:ea typeface="+mn-lt"/>
              <a:cs typeface="+mn-lt"/>
            </a:endParaRPr>
          </a:p>
          <a:p>
            <a:pPr algn="just"/>
            <a:r>
              <a:rPr lang="en-US" sz="3200">
                <a:ea typeface="+mn-lt"/>
                <a:cs typeface="+mn-lt"/>
              </a:rPr>
              <a:t> Synthesizing </a:t>
            </a:r>
            <a:r>
              <a:rPr lang="en-US" sz="3200">
                <a:cs typeface="Calibri"/>
              </a:rPr>
              <a:t>the limited board space of Yu-Gi-Oh, the time delayed resource system of magic, and the central contested zone of Xiangqi (Chinese chess) gives the game a feeling like no other. </a:t>
            </a:r>
            <a:endParaRPr lang="en-US"/>
          </a:p>
        </p:txBody>
      </p:sp>
      <p:pic>
        <p:nvPicPr>
          <p:cNvPr id="30" name="Picture 29">
            <a:extLst>
              <a:ext uri="{FF2B5EF4-FFF2-40B4-BE49-F238E27FC236}">
                <a16:creationId xmlns:a16="http://schemas.microsoft.com/office/drawing/2014/main" id="{EECFDFCC-AA95-CA4D-825E-848FFE7C83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529315" y="15173662"/>
            <a:ext cx="7543800" cy="10986483"/>
          </a:xfrm>
          <a:prstGeom prst="rect">
            <a:avLst/>
          </a:prstGeom>
        </p:spPr>
      </p:pic>
      <p:sp>
        <p:nvSpPr>
          <p:cNvPr id="63" name="TextBox 62">
            <a:extLst>
              <a:ext uri="{FF2B5EF4-FFF2-40B4-BE49-F238E27FC236}">
                <a16:creationId xmlns:a16="http://schemas.microsoft.com/office/drawing/2014/main" id="{9A32D62A-0501-F949-A5B2-821CB6B360C1}"/>
              </a:ext>
            </a:extLst>
          </p:cNvPr>
          <p:cNvSpPr txBox="1"/>
          <p:nvPr/>
        </p:nvSpPr>
        <p:spPr>
          <a:xfrm>
            <a:off x="10529315" y="26160145"/>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D08C63"/>
                </a:solidFill>
              </a:rPr>
              <a:t>Figure 1: </a:t>
            </a:r>
            <a:r>
              <a:rPr lang="en-US" sz="3200"/>
              <a:t>The structure of the database, created in PostgreSQL, using the </a:t>
            </a:r>
            <a:r>
              <a:rPr lang="en-US" sz="3200" err="1"/>
              <a:t>Supabase</a:t>
            </a:r>
            <a:r>
              <a:rPr lang="en-US" sz="3200"/>
              <a:t> service. This database securely stores all important user and game information.</a:t>
            </a:r>
          </a:p>
        </p:txBody>
      </p:sp>
      <p:pic>
        <p:nvPicPr>
          <p:cNvPr id="32" name="Picture 31" descr="A picture containing text, outdoor, slot machine, close&#10;&#10;Description automatically generated">
            <a:extLst>
              <a:ext uri="{FF2B5EF4-FFF2-40B4-BE49-F238E27FC236}">
                <a16:creationId xmlns:a16="http://schemas.microsoft.com/office/drawing/2014/main" id="{E2A355EF-BF37-1941-A838-15E3E50CF59D}"/>
              </a:ext>
            </a:extLst>
          </p:cNvPr>
          <p:cNvPicPr>
            <a:picLocks noChangeAspect="1"/>
          </p:cNvPicPr>
          <p:nvPr/>
        </p:nvPicPr>
        <p:blipFill>
          <a:blip r:embed="rId5"/>
          <a:stretch>
            <a:fillRect/>
          </a:stretch>
        </p:blipFill>
        <p:spPr>
          <a:xfrm>
            <a:off x="1396001" y="29924755"/>
            <a:ext cx="4912661" cy="4912661"/>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34078359" y="22073805"/>
            <a:ext cx="2916991" cy="403187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D08C63"/>
                </a:solidFill>
              </a:rPr>
              <a:t>Figure 4: </a:t>
            </a:r>
            <a:r>
              <a:rPr lang="en-US" sz="3200" dirty="0"/>
              <a:t>The A card in the existing deck. This card and all other cards </a:t>
            </a:r>
            <a:r>
              <a:rPr lang="en-US" sz="3200"/>
              <a:t>show various </a:t>
            </a:r>
            <a:r>
              <a:rPr lang="en-US" sz="3200" dirty="0"/>
              <a:t>card-related information.</a:t>
            </a:r>
            <a:endParaRPr lang="en-US" sz="3200" dirty="0">
              <a:cs typeface="Calibri"/>
            </a:endParaRP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6"/>
          <a:stretch>
            <a:fillRect/>
          </a:stretch>
        </p:blipFill>
        <p:spPr>
          <a:xfrm>
            <a:off x="10698778" y="29002124"/>
            <a:ext cx="4114800" cy="6930763"/>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14983041" y="29132751"/>
            <a:ext cx="3728380" cy="747897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b="1">
                <a:solidFill>
                  <a:srgbClr val="D08C63"/>
                </a:solidFill>
              </a:rPr>
              <a:t>Figure 3:</a:t>
            </a:r>
            <a:r>
              <a:rPr lang="en-US" sz="3200">
                <a:solidFill>
                  <a:schemeClr val="tx1"/>
                </a:solidFill>
              </a:rPr>
              <a:t> The general layout of the game board. Indicated features of the board are areas 1 through 5 where the Minion cards will be when first entering gameplay. Areas A  through C are the Contested Zone, where players will take actions against the terrain or other players.</a:t>
            </a:r>
            <a:endParaRPr lang="en-US" sz="3200">
              <a:solidFill>
                <a:schemeClr val="tx1"/>
              </a:solidFill>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9458622" y="2894004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9814059"/>
            <a:ext cx="754380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err="1"/>
              <a:t>Supabase</a:t>
            </a:r>
            <a:r>
              <a:rPr lang="en-US" sz="3200"/>
              <a:t>: </a:t>
            </a:r>
            <a:r>
              <a:rPr lang="en-US" sz="3200">
                <a:hlinkClick r:id="rId7"/>
              </a:rPr>
              <a:t>https://supabase.com/</a:t>
            </a:r>
            <a:endParaRPr lang="en-US" sz="3200"/>
          </a:p>
          <a:p>
            <a:pPr marL="514350" indent="-514350" algn="just">
              <a:buAutoNum type="arabicPeriod"/>
            </a:pPr>
            <a:r>
              <a:rPr lang="en-US" sz="3200" err="1"/>
              <a:t>Replit</a:t>
            </a:r>
            <a:r>
              <a:rPr lang="en-US" sz="3200"/>
              <a:t>: </a:t>
            </a:r>
            <a:r>
              <a:rPr lang="en-US" sz="3200">
                <a:hlinkClick r:id="rId8"/>
              </a:rPr>
              <a:t>https://replit.com/</a:t>
            </a:r>
            <a:endParaRPr lang="en-US" sz="3200"/>
          </a:p>
          <a:p>
            <a:pPr marL="514350" indent="-514350" algn="just">
              <a:buAutoNum type="arabicPeriod"/>
            </a:pPr>
            <a:r>
              <a:rPr lang="en-US" sz="3200"/>
              <a:t>Socket.IO: </a:t>
            </a:r>
            <a:r>
              <a:rPr lang="en-US" sz="3200">
                <a:hlinkClick r:id="rId9"/>
              </a:rPr>
              <a:t>Socket.IO</a:t>
            </a:r>
            <a:endParaRPr lang="en-US" sz="3200"/>
          </a:p>
          <a:p>
            <a:pPr marL="514350" indent="-514350" algn="just">
              <a:buAutoNum type="arabicPeriod"/>
            </a:pPr>
            <a:r>
              <a:rPr lang="en-US" sz="3200"/>
              <a:t>React: https://react.dev/</a:t>
            </a:r>
          </a:p>
          <a:p>
            <a:pPr marL="514350" indent="-514350" algn="just">
              <a:buAutoNum type="arabicPeriod"/>
            </a:pPr>
            <a:r>
              <a:rPr lang="en-US" sz="3200"/>
              <a:t>Node.JS: </a:t>
            </a:r>
            <a:r>
              <a:rPr lang="en-US" sz="3200">
                <a:hlinkClick r:id="rId10"/>
              </a:rPr>
              <a:t>Node.js (nodejs.org)</a:t>
            </a:r>
            <a:endParaRPr lang="en-US" sz="3200"/>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Logo&#10;&#10;Description automatically generated">
            <a:extLst>
              <a:ext uri="{FF2B5EF4-FFF2-40B4-BE49-F238E27FC236}">
                <a16:creationId xmlns:a16="http://schemas.microsoft.com/office/drawing/2014/main" id="{AFA11A7C-90A9-8A01-1960-903CF53D1F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93560" y="410096"/>
            <a:ext cx="4754880" cy="4754880"/>
          </a:xfrm>
          <a:prstGeom prst="rect">
            <a:avLst/>
          </a:prstGeom>
        </p:spPr>
      </p:pic>
      <p:sp>
        <p:nvSpPr>
          <p:cNvPr id="2" name="TextBox 1">
            <a:extLst>
              <a:ext uri="{FF2B5EF4-FFF2-40B4-BE49-F238E27FC236}">
                <a16:creationId xmlns:a16="http://schemas.microsoft.com/office/drawing/2014/main" id="{1E477C3E-6DD2-7C7A-D31A-47F18B38F03F}"/>
              </a:ext>
            </a:extLst>
          </p:cNvPr>
          <p:cNvSpPr txBox="1"/>
          <p:nvPr/>
        </p:nvSpPr>
        <p:spPr>
          <a:xfrm>
            <a:off x="10529315" y="639530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Background</a:t>
            </a:r>
          </a:p>
        </p:txBody>
      </p:sp>
      <p:sp>
        <p:nvSpPr>
          <p:cNvPr id="3" name="TextBox 2">
            <a:extLst>
              <a:ext uri="{FF2B5EF4-FFF2-40B4-BE49-F238E27FC236}">
                <a16:creationId xmlns:a16="http://schemas.microsoft.com/office/drawing/2014/main" id="{85EE48EF-93EE-0532-6F30-F373A630C310}"/>
              </a:ext>
            </a:extLst>
          </p:cNvPr>
          <p:cNvSpPr txBox="1"/>
          <p:nvPr/>
        </p:nvSpPr>
        <p:spPr>
          <a:xfrm>
            <a:off x="20109623" y="29125425"/>
            <a:ext cx="7547010" cy="797141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Calibri"/>
                <a:cs typeface="Calibri"/>
              </a:rPr>
              <a:t>The gameplay loop will follow players taking turns trading life and energy to summon minions and cast invocations with the eventual goal of reducing their opponent's life total to zero. Minions may only be summoned to a player's summoning circle. From the summoning circle, a minion may attack one of the three contested zones shared by both players. Once a minion occupies a contested zone, it may attack your opponent directly. Invocations may be cast either for free over a period of multiple turns or quickly at the cost of more energy. Once cast, invocations provide varied effects ranging from destroying enemy minions to drawing additional cards.</a:t>
            </a:r>
          </a:p>
        </p:txBody>
      </p:sp>
      <p:sp>
        <p:nvSpPr>
          <p:cNvPr id="5" name="TextBox 4">
            <a:extLst>
              <a:ext uri="{FF2B5EF4-FFF2-40B4-BE49-F238E27FC236}">
                <a16:creationId xmlns:a16="http://schemas.microsoft.com/office/drawing/2014/main" id="{739E31C9-8E9A-FF76-3891-E1782EA5DFED}"/>
              </a:ext>
            </a:extLst>
          </p:cNvPr>
          <p:cNvSpPr txBox="1"/>
          <p:nvPr/>
        </p:nvSpPr>
        <p:spPr>
          <a:xfrm>
            <a:off x="21697627" y="33663230"/>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E53BB8A-9D5F-1F4A-8933-6277D5CA4C85}"/>
              </a:ext>
            </a:extLst>
          </p:cNvPr>
          <p:cNvSpPr txBox="1"/>
          <p:nvPr/>
        </p:nvSpPr>
        <p:spPr>
          <a:xfrm>
            <a:off x="20109623" y="2822224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D08C63"/>
                </a:solidFill>
              </a:rPr>
              <a:t>Rules/Game Information</a:t>
            </a:r>
          </a:p>
        </p:txBody>
      </p:sp>
      <p:sp>
        <p:nvSpPr>
          <p:cNvPr id="8" name="TextBox 7">
            <a:extLst>
              <a:ext uri="{FF2B5EF4-FFF2-40B4-BE49-F238E27FC236}">
                <a16:creationId xmlns:a16="http://schemas.microsoft.com/office/drawing/2014/main" id="{F735B270-A860-12B4-0DE6-A9A72E83943D}"/>
              </a:ext>
            </a:extLst>
          </p:cNvPr>
          <p:cNvSpPr txBox="1"/>
          <p:nvPr/>
        </p:nvSpPr>
        <p:spPr>
          <a:xfrm>
            <a:off x="24122656" y="28717447"/>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1" descr="Diagram&#10;&#10;Description automatically generated">
            <a:extLst>
              <a:ext uri="{FF2B5EF4-FFF2-40B4-BE49-F238E27FC236}">
                <a16:creationId xmlns:a16="http://schemas.microsoft.com/office/drawing/2014/main" id="{78363902-7EBC-692C-76C9-E40E3D744BEA}"/>
              </a:ext>
            </a:extLst>
          </p:cNvPr>
          <p:cNvPicPr>
            <a:picLocks noChangeAspect="1"/>
          </p:cNvPicPr>
          <p:nvPr/>
        </p:nvPicPr>
        <p:blipFill>
          <a:blip r:embed="rId12"/>
          <a:stretch>
            <a:fillRect/>
          </a:stretch>
        </p:blipFill>
        <p:spPr>
          <a:xfrm>
            <a:off x="29432012" y="21932582"/>
            <a:ext cx="4475404" cy="5160786"/>
          </a:xfrm>
          <a:prstGeom prst="rect">
            <a:avLst/>
          </a:prstGeom>
        </p:spPr>
      </p:pic>
      <p:sp>
        <p:nvSpPr>
          <p:cNvPr id="12" name="TextBox 11">
            <a:extLst>
              <a:ext uri="{FF2B5EF4-FFF2-40B4-BE49-F238E27FC236}">
                <a16:creationId xmlns:a16="http://schemas.microsoft.com/office/drawing/2014/main" id="{D7266F5C-7022-2E7C-990F-4180FEF7285D}"/>
              </a:ext>
            </a:extLst>
          </p:cNvPr>
          <p:cNvSpPr txBox="1"/>
          <p:nvPr/>
        </p:nvSpPr>
        <p:spPr>
          <a:xfrm>
            <a:off x="6704967" y="30187815"/>
            <a:ext cx="396543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D08C63"/>
                </a:solidFill>
              </a:rPr>
              <a:t>Figure 2: </a:t>
            </a:r>
            <a:r>
              <a:rPr lang="en-US" sz="3200"/>
              <a:t>The back of each type of card, in order from top left to bottom right, is the Void type, Wind type, Water type, and Fire type. </a:t>
            </a:r>
            <a:endParaRPr lang="en-US" sz="3200">
              <a:cs typeface="Calibri"/>
            </a:endParaRP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3301c94-e28e-4ccf-bcef-196fae0e56c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6B888B61EFF6439F0ED46EAF4D00B9" ma:contentTypeVersion="8" ma:contentTypeDescription="Create a new document." ma:contentTypeScope="" ma:versionID="7324c02172b4f062626c32dbb57b1ad1">
  <xsd:schema xmlns:xsd="http://www.w3.org/2001/XMLSchema" xmlns:xs="http://www.w3.org/2001/XMLSchema" xmlns:p="http://schemas.microsoft.com/office/2006/metadata/properties" xmlns:ns3="d3301c94-e28e-4ccf-bcef-196fae0e56c0" xmlns:ns4="f132af2f-aa50-49cb-b162-6c7861f5ad2b" targetNamespace="http://schemas.microsoft.com/office/2006/metadata/properties" ma:root="true" ma:fieldsID="bfa8fe239316fd84ce5ba12c10f8f995" ns3:_="" ns4:_="">
    <xsd:import namespace="d3301c94-e28e-4ccf-bcef-196fae0e56c0"/>
    <xsd:import namespace="f132af2f-aa50-49cb-b162-6c7861f5a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301c94-e28e-4ccf-bcef-196fae0e56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32af2f-aa50-49cb-b162-6c7861f5ad2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3DC6E9-70E0-4457-8C42-9C18145A436E}">
  <ds:schemaRefs>
    <ds:schemaRef ds:uri="d3301c94-e28e-4ccf-bcef-196fae0e56c0"/>
    <ds:schemaRef ds:uri="f132af2f-aa50-49cb-b162-6c7861f5ad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AC46075-BF58-4B83-8233-6A43B511D3C5}">
  <ds:schemaRefs>
    <ds:schemaRef ds:uri="http://schemas.microsoft.com/sharepoint/v3/contenttype/forms"/>
  </ds:schemaRefs>
</ds:datastoreItem>
</file>

<file path=customXml/itemProps3.xml><?xml version="1.0" encoding="utf-8"?>
<ds:datastoreItem xmlns:ds="http://schemas.openxmlformats.org/officeDocument/2006/customXml" ds:itemID="{C6772EAA-E64C-4799-B735-DF4227AF23E9}">
  <ds:schemaRefs>
    <ds:schemaRef ds:uri="d3301c94-e28e-4ccf-bcef-196fae0e56c0"/>
    <ds:schemaRef ds:uri="f132af2f-aa50-49cb-b162-6c7861f5ad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77</cp:revision>
  <cp:lastPrinted>2016-07-13T23:56:52Z</cp:lastPrinted>
  <dcterms:created xsi:type="dcterms:W3CDTF">2016-06-13T20:02:52Z</dcterms:created>
  <dcterms:modified xsi:type="dcterms:W3CDTF">2023-04-11T17:43:38Z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0x0101003B6B888B61EFF6439F0ED46EAF4D00B9</vt:lpwstr>
  </property>
</Properties>
</file>