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6"/>
  </p:notesMasterIdLst>
  <p:sldIdLst>
    <p:sldId id="257" r:id="rId5"/>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8C63"/>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0C116A-2A1B-4661-8C16-13D34FE6FA9F}" v="828" dt="2023-04-06T18:44:37.203"/>
    <p1510:client id="{2C743F43-9623-4CE7-8F5A-1D5F78B3941E}" v="2982" dt="2023-04-06T19:07:22.576"/>
    <p1510:client id="{4CD141A3-E07D-4D6B-A5C9-3E4868559665}" v="1033" dt="2023-04-13T14:44:54.373"/>
    <p1510:client id="{706C1212-FCF7-A800-5CEB-E8FDD297A720}" v="12" dt="2023-04-11T03:32:28.047"/>
    <p1510:client id="{978BD6A2-04F6-E01B-9038-BA8CAAB6240A}" v="273" dt="2023-04-07T15:37:26.861"/>
    <p1510:client id="{9DFBF45D-7187-DF9D-71FE-56E75123748D}" v="448" vWet="450" dt="2023-04-06T19:07:05.115"/>
    <p1510:client id="{AAF6F2A1-94C0-8E90-095A-30C60F22CD67}" v="737" dt="2023-04-11T17:51:22.776"/>
    <p1510:client id="{D8908FDE-78EB-4FB6-37B0-AF32F62965F3}" v="2" dt="2023-04-14T14:25:40.671"/>
    <p1510:client id="{DFEE23E5-01B9-476E-B0E7-41F075A9DF6C}" v="15" dt="2023-04-06T18:09:41.385"/>
    <p1510:client id="{E60731BD-13FC-FA08-F801-283736B9B55A}" v="1578" dt="2023-04-06T18:59:11.033"/>
    <p1510:client id="{E74204BC-3E3B-3275-BC2B-74D0F10737A1}" v="373" dt="2023-04-14T15:01:31.0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4/14/2023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p:cNvSpPr>
            <a:spLocks noGrp="1"/>
          </p:cNvSpPr>
          <p:nvPr>
            <p:ph type="dt" sz="half" idx="10"/>
          </p:nvPr>
        </p:nvSpPr>
        <p:spPr/>
        <p:txBody>
          <a:bodyPr/>
          <a:lstStyle/>
          <a:p>
            <a:fld id="{41C03D7F-B796-4B92-B0C7-6D4C9CC8C7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C03D7F-B796-4B92-B0C7-6D4C9CC8C787}"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C03D7F-B796-4B92-B0C7-6D4C9CC8C787}"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03D7F-B796-4B92-B0C7-6D4C9CC8C787}"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4/14/2023</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replit.com/" TargetMode="External"/><Relationship Id="rId3" Type="http://schemas.openxmlformats.org/officeDocument/2006/relationships/image" Target="../media/image1.png"/><Relationship Id="rId7" Type="http://schemas.openxmlformats.org/officeDocument/2006/relationships/hyperlink" Target="https://supabase.com/"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hyperlink" Target="https://nodejs.org/en" TargetMode="External"/><Relationship Id="rId4" Type="http://schemas.openxmlformats.org/officeDocument/2006/relationships/image" Target="../media/image2.png"/><Relationship Id="rId9" Type="http://schemas.openxmlformats.org/officeDocument/2006/relationships/hyperlink" Target="https://socket.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58020" y="7151953"/>
            <a:ext cx="7543800" cy="944874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0" i="1" u="none" strike="noStrike" dirty="0" err="1">
                <a:solidFill>
                  <a:srgbClr val="000000"/>
                </a:solidFill>
                <a:effectLst/>
              </a:rPr>
              <a:t>Sellswords</a:t>
            </a:r>
            <a:r>
              <a:rPr lang="en-US" sz="3200" i="1" dirty="0">
                <a:solidFill>
                  <a:srgbClr val="000000"/>
                </a:solidFill>
              </a:rPr>
              <a:t> </a:t>
            </a:r>
            <a:r>
              <a:rPr lang="en-US" sz="3200" b="0" i="1" u="none" strike="noStrike" dirty="0">
                <a:solidFill>
                  <a:srgbClr val="000000"/>
                </a:solidFill>
                <a:effectLst/>
              </a:rPr>
              <a:t>and </a:t>
            </a:r>
            <a:r>
              <a:rPr lang="en-US" sz="3200" b="0" i="1" u="none" strike="noStrike" dirty="0" err="1">
                <a:solidFill>
                  <a:srgbClr val="000000"/>
                </a:solidFill>
                <a:effectLst/>
              </a:rPr>
              <a:t>Spellcrafts</a:t>
            </a:r>
            <a:r>
              <a:rPr lang="en-US" sz="3200" b="0" i="1" u="none" strike="noStrike" dirty="0">
                <a:solidFill>
                  <a:srgbClr val="000000"/>
                </a:solidFill>
                <a:effectLst/>
              </a:rPr>
              <a:t> </a:t>
            </a:r>
            <a:r>
              <a:rPr lang="en-US" sz="3200" b="0" i="0" u="none" strike="noStrike" dirty="0">
                <a:solidFill>
                  <a:srgbClr val="000000"/>
                </a:solidFill>
                <a:effectLst/>
              </a:rPr>
              <a:t>is </a:t>
            </a:r>
            <a:r>
              <a:rPr lang="en-US" sz="3200" dirty="0">
                <a:solidFill>
                  <a:srgbClr val="000000"/>
                </a:solidFill>
              </a:rPr>
              <a:t>a turn-based</a:t>
            </a:r>
            <a:r>
              <a:rPr lang="en-US" sz="3200" b="0" i="0" u="none" strike="noStrike" dirty="0">
                <a:solidFill>
                  <a:srgbClr val="000000"/>
                </a:solidFill>
                <a:effectLst/>
              </a:rPr>
              <a:t> card game played in a web browser. Users connect to a central web server in which they are matched with other users. At the start of a game, a random player is selected to take the first turn. Once the initial turn has completed, the two players alternate turns until one player has reached zero life points or they have zero cards remaining in their deck. Each card consists of two attributes: type and energy. The main types are minion, invocation, and terrain. The energy attributes are void, wind, fire, and water. With these gameplay mechanics in mind, the system allows users to better understand the rules of the game and provide helpful tips. </a:t>
            </a:r>
            <a:r>
              <a:rPr lang="en-US" sz="3200" dirty="0">
                <a:solidFill>
                  <a:srgbClr val="000000"/>
                </a:solidFill>
              </a:rPr>
              <a:t>This provides players</a:t>
            </a:r>
            <a:r>
              <a:rPr lang="en-US" sz="3200" b="0" i="0" u="none" strike="noStrike" dirty="0">
                <a:solidFill>
                  <a:srgbClr val="000000"/>
                </a:solidFill>
                <a:effectLst/>
              </a:rPr>
              <a:t> with a unique experience and a comfortable introduction to our game.</a:t>
            </a:r>
            <a:r>
              <a:rPr lang="en-US" sz="3200" dirty="0">
                <a:solidFill>
                  <a:srgbClr val="000000"/>
                </a:solidFill>
              </a:rPr>
              <a:t> </a:t>
            </a:r>
            <a:endParaRPr lang="en-US" sz="3200"/>
          </a:p>
        </p:txBody>
      </p:sp>
      <p:sp>
        <p:nvSpPr>
          <p:cNvPr id="42" name="TextBox 41"/>
          <p:cNvSpPr txBox="1"/>
          <p:nvPr/>
        </p:nvSpPr>
        <p:spPr>
          <a:xfrm>
            <a:off x="1358020" y="6131115"/>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D08C63"/>
                </a:solidFill>
              </a:rPr>
              <a:t>Abstract</a:t>
            </a:r>
          </a:p>
        </p:txBody>
      </p:sp>
      <p:sp>
        <p:nvSpPr>
          <p:cNvPr id="9" name="TextBox 8"/>
          <p:cNvSpPr txBox="1"/>
          <p:nvPr/>
        </p:nvSpPr>
        <p:spPr>
          <a:xfrm>
            <a:off x="7772400" y="147226"/>
            <a:ext cx="22860000" cy="1446550"/>
          </a:xfrm>
          <a:prstGeom prst="rect">
            <a:avLst/>
          </a:prstGeom>
          <a:solidFill>
            <a:schemeClr val="bg1"/>
          </a:solidFill>
        </p:spPr>
        <p:txBody>
          <a:bodyPr wrap="square" rtlCol="0">
            <a:spAutoFit/>
          </a:bodyPr>
          <a:lstStyle/>
          <a:p>
            <a:pPr algn="ctr"/>
            <a:r>
              <a:rPr lang="en-US" sz="8800" b="1" err="1">
                <a:solidFill>
                  <a:srgbClr val="D08C63"/>
                </a:solidFill>
              </a:rPr>
              <a:t>Sellswords</a:t>
            </a:r>
            <a:r>
              <a:rPr lang="en-US" sz="8800" b="1">
                <a:solidFill>
                  <a:srgbClr val="D08C63"/>
                </a:solidFill>
              </a:rPr>
              <a:t> and </a:t>
            </a:r>
            <a:r>
              <a:rPr lang="en-US" sz="8800" b="1" err="1">
                <a:solidFill>
                  <a:srgbClr val="D08C63"/>
                </a:solidFill>
              </a:rPr>
              <a:t>Spellcrafts</a:t>
            </a:r>
            <a:endParaRPr lang="en-US" sz="8800" b="1">
              <a:solidFill>
                <a:srgbClr val="D08C63"/>
              </a:solidFill>
            </a:endParaRPr>
          </a:p>
        </p:txBody>
      </p:sp>
      <p:sp>
        <p:nvSpPr>
          <p:cNvPr id="11" name="TextBox 10"/>
          <p:cNvSpPr txBox="1"/>
          <p:nvPr/>
        </p:nvSpPr>
        <p:spPr>
          <a:xfrm>
            <a:off x="7772400" y="2543144"/>
            <a:ext cx="22860000" cy="923330"/>
          </a:xfrm>
          <a:prstGeom prst="rect">
            <a:avLst/>
          </a:prstGeom>
          <a:noFill/>
        </p:spPr>
        <p:txBody>
          <a:bodyPr wrap="square" lIns="91440" tIns="45720" rIns="91440" bIns="45720" rtlCol="0" anchor="t">
            <a:spAutoFit/>
          </a:bodyPr>
          <a:lstStyle/>
          <a:p>
            <a:pPr algn="ctr"/>
            <a:r>
              <a:rPr lang="en-US" sz="5400"/>
              <a:t>Luke Schnetlage, Mason Evans, Nicolas Towery</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2487168"/>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2381"/>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0658442" y="17762331"/>
            <a:ext cx="7543800" cy="9941183"/>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US" sz="3200" dirty="0" err="1">
                <a:cs typeface="Calibri"/>
              </a:rPr>
              <a:t>Replit</a:t>
            </a:r>
            <a:r>
              <a:rPr lang="en-US" sz="3200" dirty="0">
                <a:cs typeface="Calibri"/>
              </a:rPr>
              <a:t> was used to authenticate users, host the website, and as an online real-time IDE for development. React was used as a front-end framework to streamline the development process. Node JS was used as a back-end framework to run the server. Probably the most critical library used by these frameworks was socket.IO. Socket.IO enabled the project to have the client's browser updated in real time without the need to refresh the page.</a:t>
            </a:r>
            <a:r>
              <a:rPr lang="en-US" sz="3200" dirty="0">
                <a:ea typeface="+mn-lt"/>
                <a:cs typeface="+mn-lt"/>
              </a:rPr>
              <a:t> This functionality is essential for an online in-browser game.</a:t>
            </a:r>
            <a:r>
              <a:rPr lang="en-US" sz="3200" dirty="0">
                <a:cs typeface="Calibri"/>
              </a:rPr>
              <a:t> </a:t>
            </a:r>
            <a:r>
              <a:rPr lang="en-US" sz="3200" dirty="0" err="1">
                <a:cs typeface="Calibri"/>
              </a:rPr>
              <a:t>Supabase</a:t>
            </a:r>
            <a:r>
              <a:rPr lang="en-US" sz="3200" dirty="0">
                <a:cs typeface="Calibri"/>
              </a:rPr>
              <a:t> was used as a host for the database and uses the </a:t>
            </a:r>
            <a:r>
              <a:rPr lang="en-US" sz="3200" dirty="0">
                <a:ea typeface="+mn-lt"/>
                <a:cs typeface="+mn-lt"/>
              </a:rPr>
              <a:t>PostgreSQL</a:t>
            </a:r>
            <a:r>
              <a:rPr lang="en-US" sz="3200" dirty="0">
                <a:cs typeface="Calibri"/>
              </a:rPr>
              <a:t> language for a relational database. GNU Image Manipulator (GIMP) was used to create the logo as well as all card designs. Documentation was created using Google Docs. GitHub was used as a means for version control.</a:t>
            </a:r>
            <a:endParaRPr lang="en-US" dirty="0">
              <a:cs typeface="Calibri" panose="020F0502020204030204"/>
            </a:endParaRPr>
          </a:p>
        </p:txBody>
      </p:sp>
      <p:sp>
        <p:nvSpPr>
          <p:cNvPr id="51" name="TextBox 50">
            <a:extLst>
              <a:ext uri="{FF2B5EF4-FFF2-40B4-BE49-F238E27FC236}">
                <a16:creationId xmlns:a16="http://schemas.microsoft.com/office/drawing/2014/main" id="{5F260FA1-F34C-E848-8BF8-421439B9412C}"/>
              </a:ext>
            </a:extLst>
          </p:cNvPr>
          <p:cNvSpPr txBox="1"/>
          <p:nvPr/>
        </p:nvSpPr>
        <p:spPr>
          <a:xfrm>
            <a:off x="20335721" y="6133346"/>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D08C63"/>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20343154" y="7165533"/>
            <a:ext cx="7543800" cy="846385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US" sz="3200" b="1" dirty="0">
                <a:cs typeface="Calibri"/>
              </a:rPr>
              <a:t>Login Page</a:t>
            </a:r>
            <a:br>
              <a:rPr lang="en-US" sz="3200" b="1" dirty="0">
                <a:cs typeface="Calibri"/>
              </a:rPr>
            </a:br>
            <a:r>
              <a:rPr lang="en-US" sz="3200" dirty="0">
                <a:cs typeface="Calibri"/>
              </a:rPr>
              <a:t>Where user(s) arrive upon entry of URL.</a:t>
            </a:r>
            <a:br>
              <a:rPr lang="en-US" sz="3200" dirty="0">
                <a:cs typeface="Calibri"/>
              </a:rPr>
            </a:br>
            <a:r>
              <a:rPr lang="en-US" sz="3200" b="1" dirty="0">
                <a:cs typeface="Calibri"/>
              </a:rPr>
              <a:t>Home Page</a:t>
            </a:r>
            <a:endParaRPr lang="en-US" sz="3200" dirty="0">
              <a:cs typeface="Calibri"/>
            </a:endParaRPr>
          </a:p>
          <a:p>
            <a:r>
              <a:rPr lang="en-US" sz="3200" dirty="0">
                <a:cs typeface="Calibri"/>
              </a:rPr>
              <a:t>Where user(s) learn basic information about the website.</a:t>
            </a:r>
          </a:p>
          <a:p>
            <a:r>
              <a:rPr lang="en-US" sz="3200" b="1" dirty="0">
                <a:cs typeface="Calibri"/>
              </a:rPr>
              <a:t>Rules Page</a:t>
            </a:r>
          </a:p>
          <a:p>
            <a:r>
              <a:rPr lang="en-US" sz="3200" dirty="0">
                <a:cs typeface="Calibri"/>
              </a:rPr>
              <a:t>Where user(s) can understand game rules.</a:t>
            </a:r>
          </a:p>
          <a:p>
            <a:r>
              <a:rPr lang="en-US" sz="3200" b="1" dirty="0">
                <a:cs typeface="Calibri"/>
              </a:rPr>
              <a:t>Game Page</a:t>
            </a:r>
            <a:endParaRPr lang="en-US" sz="3200" dirty="0">
              <a:cs typeface="Calibri"/>
            </a:endParaRPr>
          </a:p>
          <a:p>
            <a:r>
              <a:rPr lang="en-US" sz="3200" dirty="0">
                <a:cs typeface="Calibri"/>
              </a:rPr>
              <a:t>Where user(s) can partake in larger game </a:t>
            </a:r>
          </a:p>
          <a:p>
            <a:r>
              <a:rPr lang="en-US" sz="3200" b="1" dirty="0">
                <a:cs typeface="Calibri"/>
              </a:rPr>
              <a:t>Pre-Game</a:t>
            </a:r>
          </a:p>
          <a:p>
            <a:r>
              <a:rPr lang="en-US" sz="3200" dirty="0">
                <a:cs typeface="Calibri"/>
              </a:rPr>
              <a:t>Where user(s) see game sessions to join and play games.</a:t>
            </a:r>
          </a:p>
          <a:p>
            <a:r>
              <a:rPr lang="en-US" sz="3200" b="1" dirty="0">
                <a:cs typeface="Calibri"/>
              </a:rPr>
              <a:t>Active Game</a:t>
            </a:r>
          </a:p>
          <a:p>
            <a:r>
              <a:rPr lang="en-US" sz="3200" dirty="0">
                <a:cs typeface="Calibri"/>
              </a:rPr>
              <a:t>Where user(s) play the game.</a:t>
            </a:r>
          </a:p>
          <a:p>
            <a:r>
              <a:rPr lang="en-US" sz="3200" b="1" dirty="0">
                <a:cs typeface="Calibri"/>
              </a:rPr>
              <a:t>Post-Game</a:t>
            </a:r>
          </a:p>
          <a:p>
            <a:r>
              <a:rPr lang="en-US" sz="3200" dirty="0">
                <a:cs typeface="Calibri"/>
              </a:rPr>
              <a:t>Where user(s) are taken after game completion. Displays game results.</a:t>
            </a:r>
            <a:endParaRPr lang="en-US" sz="3200" b="1" dirty="0">
              <a:cs typeface="Calibri"/>
            </a:endParaRPr>
          </a:p>
        </p:txBody>
      </p:sp>
      <p:sp>
        <p:nvSpPr>
          <p:cNvPr id="53" name="TextBox 52">
            <a:extLst>
              <a:ext uri="{FF2B5EF4-FFF2-40B4-BE49-F238E27FC236}">
                <a16:creationId xmlns:a16="http://schemas.microsoft.com/office/drawing/2014/main" id="{9ADEE2E9-7AD4-AF4A-A8DE-2DD6E398169D}"/>
              </a:ext>
            </a:extLst>
          </p:cNvPr>
          <p:cNvSpPr txBox="1"/>
          <p:nvPr/>
        </p:nvSpPr>
        <p:spPr>
          <a:xfrm>
            <a:off x="10685366" y="16888751"/>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D08C63"/>
                </a:solidFill>
              </a:rPr>
              <a:t>Design/Layout</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401406" y="7163263"/>
            <a:ext cx="7543800" cy="1437316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cs typeface="Calibri"/>
              </a:rPr>
              <a:t>For the future of </a:t>
            </a:r>
            <a:r>
              <a:rPr lang="en-US" sz="3200" i="1" err="1">
                <a:cs typeface="Calibri"/>
              </a:rPr>
              <a:t>Sellswords</a:t>
            </a:r>
            <a:r>
              <a:rPr lang="en-US" sz="3200" i="1">
                <a:cs typeface="Calibri"/>
              </a:rPr>
              <a:t> and </a:t>
            </a:r>
            <a:r>
              <a:rPr lang="en-US" sz="3200" i="1" err="1">
                <a:cs typeface="Calibri"/>
              </a:rPr>
              <a:t>Spellcrafts</a:t>
            </a:r>
            <a:r>
              <a:rPr lang="en-US" sz="3200">
                <a:cs typeface="Calibri"/>
              </a:rPr>
              <a:t>, we will make it possible to have a deck-building element to the game. We will make this possible by creating a more in-depth account system, where a player’s game information, such as cards and win statistics, will be saved. This will provide users with the opportunity to explore new options or allow them to find a playstyle that suits them.  In creating this system, we will first require users to link an email for account management or recovery purposes. </a:t>
            </a:r>
          </a:p>
          <a:p>
            <a:pPr algn="just"/>
            <a:r>
              <a:rPr lang="en-US" sz="3200">
                <a:cs typeface="Calibri"/>
              </a:rPr>
              <a:t>Another planned feature that we will implement is the ability to have an in-game chat. This is going to be a way for users to interact with their opponent. We will allow for preset messages to be sent, while also having the chat bar that allows for custom texts.   </a:t>
            </a:r>
          </a:p>
          <a:p>
            <a:pPr algn="just"/>
            <a:r>
              <a:rPr lang="en-US" sz="3200">
                <a:cs typeface="Calibri"/>
              </a:rPr>
              <a:t>The final features that we have planned will work with each other, and it is a new energy type, which we will call Chaos, and a larger card library. In having a new type of energy, this will allow us to create and design more minion invocation card types. This will give users more variety and choice. </a:t>
            </a:r>
          </a:p>
          <a:p>
            <a:pPr algn="just"/>
            <a:r>
              <a:rPr lang="en-US" sz="3200">
                <a:cs typeface="Calibri"/>
              </a:rPr>
              <a:t>We will create and implement all these features in the order in which they were mentioned. </a:t>
            </a:r>
          </a:p>
        </p:txBody>
      </p:sp>
      <p:sp>
        <p:nvSpPr>
          <p:cNvPr id="55" name="TextBox 54">
            <a:extLst>
              <a:ext uri="{FF2B5EF4-FFF2-40B4-BE49-F238E27FC236}">
                <a16:creationId xmlns:a16="http://schemas.microsoft.com/office/drawing/2014/main" id="{4168701F-1D5B-6345-99A6-4CEE0D810E8D}"/>
              </a:ext>
            </a:extLst>
          </p:cNvPr>
          <p:cNvSpPr txBox="1"/>
          <p:nvPr/>
        </p:nvSpPr>
        <p:spPr>
          <a:xfrm>
            <a:off x="29439132" y="6112882"/>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D08C63"/>
                </a:solidFill>
              </a:rPr>
              <a:t>Future Work</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378331" y="17866045"/>
            <a:ext cx="7543800" cy="6986528"/>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i="1" dirty="0" err="1">
                <a:cs typeface="Calibri"/>
              </a:rPr>
              <a:t>Sellswords</a:t>
            </a:r>
            <a:r>
              <a:rPr lang="en-US" sz="3200" i="1" dirty="0">
                <a:cs typeface="Calibri"/>
              </a:rPr>
              <a:t> and </a:t>
            </a:r>
            <a:r>
              <a:rPr lang="en-US" sz="3200" i="1" dirty="0" err="1">
                <a:cs typeface="Calibri"/>
              </a:rPr>
              <a:t>Spellcrafts</a:t>
            </a:r>
            <a:r>
              <a:rPr lang="en-US" sz="3200" dirty="0">
                <a:cs typeface="Calibri"/>
              </a:rPr>
              <a:t>, </a:t>
            </a:r>
            <a:r>
              <a:rPr lang="en-US" sz="3200" i="1" dirty="0">
                <a:cs typeface="Calibri"/>
              </a:rPr>
              <a:t> </a:t>
            </a:r>
            <a:r>
              <a:rPr lang="en-US" sz="3200" dirty="0">
                <a:cs typeface="Calibri"/>
              </a:rPr>
              <a:t>was inspired by the early era of Magic the Gathering and </a:t>
            </a:r>
            <a:endParaRPr lang="en-US" dirty="0"/>
          </a:p>
          <a:p>
            <a:pPr algn="just"/>
            <a:r>
              <a:rPr lang="en-US" sz="3200" dirty="0">
                <a:cs typeface="Calibri"/>
              </a:rPr>
              <a:t>Yu-Gi-Oh, placing the focus on turn-based card combat with themes of primal energies and the occult. </a:t>
            </a:r>
            <a:r>
              <a:rPr lang="en-US" sz="3200" i="1" dirty="0">
                <a:cs typeface="Calibri"/>
              </a:rPr>
              <a:t>SaS </a:t>
            </a:r>
            <a:r>
              <a:rPr lang="en-US" sz="3200" dirty="0">
                <a:cs typeface="Calibri"/>
              </a:rPr>
              <a:t>serves as a self-contained game in contrast to Magic's ever expanding </a:t>
            </a:r>
            <a:r>
              <a:rPr lang="en-US" sz="3200" dirty="0">
                <a:ea typeface="+mn-lt"/>
                <a:cs typeface="+mn-lt"/>
              </a:rPr>
              <a:t>25,514 card set,</a:t>
            </a:r>
            <a:r>
              <a:rPr lang="en-US" sz="3200" i="1" dirty="0">
                <a:cs typeface="Calibri"/>
              </a:rPr>
              <a:t> </a:t>
            </a:r>
            <a:r>
              <a:rPr lang="en-US" sz="3200" dirty="0">
                <a:cs typeface="Calibri"/>
              </a:rPr>
              <a:t>filling a niche for those not looking to learn 30+ years of complex mechanics and rules changes.</a:t>
            </a:r>
            <a:endParaRPr lang="en-US" sz="3200" i="1" dirty="0">
              <a:ea typeface="+mn-lt"/>
              <a:cs typeface="+mn-lt"/>
            </a:endParaRPr>
          </a:p>
          <a:p>
            <a:pPr algn="just"/>
            <a:r>
              <a:rPr lang="en-US" sz="3200" dirty="0">
                <a:ea typeface="+mn-lt"/>
                <a:cs typeface="+mn-lt"/>
              </a:rPr>
              <a:t> Synthesizing </a:t>
            </a:r>
            <a:r>
              <a:rPr lang="en-US" sz="3200" dirty="0">
                <a:cs typeface="Calibri"/>
              </a:rPr>
              <a:t>the limited board space of Yu-Gi-Oh, the time delayed resource system of Magic, and the central contested zone of Xiangqi (Chinese chess) gives the game a feeling like no other. </a:t>
            </a:r>
            <a:endParaRPr lang="en-US" dirty="0"/>
          </a:p>
        </p:txBody>
      </p:sp>
      <p:pic>
        <p:nvPicPr>
          <p:cNvPr id="30" name="Picture 29" descr="Diagram&#10;&#10;Description automatically generated">
            <a:extLst>
              <a:ext uri="{FF2B5EF4-FFF2-40B4-BE49-F238E27FC236}">
                <a16:creationId xmlns:a16="http://schemas.microsoft.com/office/drawing/2014/main" id="{EECFDFCC-AA95-CA4D-825E-848FFE7C8348}"/>
              </a:ext>
            </a:extLst>
          </p:cNvPr>
          <p:cNvPicPr>
            <a:picLocks noChangeAspect="1"/>
          </p:cNvPicPr>
          <p:nvPr/>
        </p:nvPicPr>
        <p:blipFill>
          <a:blip r:embed="rId4"/>
          <a:srcRect/>
          <a:stretch/>
        </p:blipFill>
        <p:spPr>
          <a:xfrm>
            <a:off x="19188950" y="16348308"/>
            <a:ext cx="9386557" cy="11753558"/>
          </a:xfrm>
          <a:prstGeom prst="rect">
            <a:avLst/>
          </a:prstGeom>
        </p:spPr>
      </p:pic>
      <p:sp>
        <p:nvSpPr>
          <p:cNvPr id="63" name="TextBox 62">
            <a:extLst>
              <a:ext uri="{FF2B5EF4-FFF2-40B4-BE49-F238E27FC236}">
                <a16:creationId xmlns:a16="http://schemas.microsoft.com/office/drawing/2014/main" id="{9A32D62A-0501-F949-A5B2-821CB6B360C1}"/>
              </a:ext>
            </a:extLst>
          </p:cNvPr>
          <p:cNvSpPr txBox="1"/>
          <p:nvPr/>
        </p:nvSpPr>
        <p:spPr>
          <a:xfrm>
            <a:off x="19174331" y="28956845"/>
            <a:ext cx="7241995"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D08C63"/>
                </a:solidFill>
              </a:rPr>
              <a:t>Figure 1: </a:t>
            </a:r>
            <a:r>
              <a:rPr lang="en-US" sz="3200">
                <a:solidFill>
                  <a:srgbClr val="000000"/>
                </a:solidFill>
              </a:rPr>
              <a:t>ERD showing database structure.</a:t>
            </a:r>
            <a:endParaRPr lang="en-US" sz="3200">
              <a:cs typeface="Calibri"/>
            </a:endParaRPr>
          </a:p>
        </p:txBody>
      </p:sp>
      <p:pic>
        <p:nvPicPr>
          <p:cNvPr id="32" name="Picture 31" descr="A picture containing text, outdoor, slot machine, close&#10;&#10;Description automatically generated">
            <a:extLst>
              <a:ext uri="{FF2B5EF4-FFF2-40B4-BE49-F238E27FC236}">
                <a16:creationId xmlns:a16="http://schemas.microsoft.com/office/drawing/2014/main" id="{E2A355EF-BF37-1941-A838-15E3E50CF59D}"/>
              </a:ext>
            </a:extLst>
          </p:cNvPr>
          <p:cNvPicPr>
            <a:picLocks noChangeAspect="1"/>
          </p:cNvPicPr>
          <p:nvPr/>
        </p:nvPicPr>
        <p:blipFill>
          <a:blip r:embed="rId5"/>
          <a:stretch>
            <a:fillRect/>
          </a:stretch>
        </p:blipFill>
        <p:spPr>
          <a:xfrm>
            <a:off x="10697227" y="28110842"/>
            <a:ext cx="7562368" cy="7594292"/>
          </a:xfrm>
          <a:prstGeom prst="rect">
            <a:avLst/>
          </a:prstGeom>
        </p:spPr>
      </p:pic>
      <p:sp>
        <p:nvSpPr>
          <p:cNvPr id="64" name="TextBox 63">
            <a:extLst>
              <a:ext uri="{FF2B5EF4-FFF2-40B4-BE49-F238E27FC236}">
                <a16:creationId xmlns:a16="http://schemas.microsoft.com/office/drawing/2014/main" id="{FE4ABEB6-42E0-5448-8797-D240D1D728E0}"/>
              </a:ext>
            </a:extLst>
          </p:cNvPr>
          <p:cNvSpPr txBox="1"/>
          <p:nvPr/>
        </p:nvSpPr>
        <p:spPr>
          <a:xfrm>
            <a:off x="1359534" y="35476163"/>
            <a:ext cx="7564262"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D08C63"/>
                </a:solidFill>
              </a:rPr>
              <a:t>Figure 4: </a:t>
            </a:r>
            <a:r>
              <a:rPr lang="en-US" sz="3200"/>
              <a:t>Example card from deck.</a:t>
            </a:r>
            <a:endParaRPr lang="en-US" sz="3200">
              <a:cs typeface="Calibri"/>
            </a:endParaRPr>
          </a:p>
        </p:txBody>
      </p:sp>
      <p:pic>
        <p:nvPicPr>
          <p:cNvPr id="65" name="Picture 64">
            <a:extLst>
              <a:ext uri="{FF2B5EF4-FFF2-40B4-BE49-F238E27FC236}">
                <a16:creationId xmlns:a16="http://schemas.microsoft.com/office/drawing/2014/main" id="{F6801293-8C2D-DC4C-9773-5E5463ED4BFA}"/>
              </a:ext>
            </a:extLst>
          </p:cNvPr>
          <p:cNvPicPr>
            <a:picLocks noChangeAspect="1"/>
          </p:cNvPicPr>
          <p:nvPr/>
        </p:nvPicPr>
        <p:blipFill rotWithShape="1">
          <a:blip r:embed="rId6"/>
          <a:srcRect t="44750" b="250"/>
          <a:stretch/>
        </p:blipFill>
        <p:spPr>
          <a:xfrm>
            <a:off x="29448436" y="21965727"/>
            <a:ext cx="7568413" cy="7268725"/>
          </a:xfrm>
          <a:prstGeom prst="rect">
            <a:avLst/>
          </a:prstGeom>
        </p:spPr>
      </p:pic>
      <p:sp>
        <p:nvSpPr>
          <p:cNvPr id="66" name="TextBox 65">
            <a:extLst>
              <a:ext uri="{FF2B5EF4-FFF2-40B4-BE49-F238E27FC236}">
                <a16:creationId xmlns:a16="http://schemas.microsoft.com/office/drawing/2014/main" id="{EC1F8AC7-7AEA-E74F-BE38-74113B20D5C9}"/>
              </a:ext>
            </a:extLst>
          </p:cNvPr>
          <p:cNvSpPr txBox="1"/>
          <p:nvPr/>
        </p:nvSpPr>
        <p:spPr>
          <a:xfrm>
            <a:off x="29409153" y="29520105"/>
            <a:ext cx="7559282"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US" sz="3200" b="1">
                <a:solidFill>
                  <a:srgbClr val="D08C63"/>
                </a:solidFill>
              </a:rPr>
              <a:t>Figure 3:</a:t>
            </a:r>
            <a:r>
              <a:rPr lang="en-US" sz="3200">
                <a:solidFill>
                  <a:schemeClr val="tx1"/>
                </a:solidFill>
              </a:rPr>
              <a:t> Generic game board layout.</a:t>
            </a:r>
            <a:endParaRPr lang="en-US" sz="3200">
              <a:solidFill>
                <a:schemeClr val="tx1"/>
              </a:solidFill>
              <a:cs typeface="Calibri"/>
            </a:endParaRPr>
          </a:p>
        </p:txBody>
      </p:sp>
      <p:sp>
        <p:nvSpPr>
          <p:cNvPr id="67" name="TextBox 66">
            <a:extLst>
              <a:ext uri="{FF2B5EF4-FFF2-40B4-BE49-F238E27FC236}">
                <a16:creationId xmlns:a16="http://schemas.microsoft.com/office/drawing/2014/main" id="{8E91F93C-A7BD-B64A-849B-B4DA616BE3FB}"/>
              </a:ext>
            </a:extLst>
          </p:cNvPr>
          <p:cNvSpPr txBox="1"/>
          <p:nvPr/>
        </p:nvSpPr>
        <p:spPr>
          <a:xfrm>
            <a:off x="20328994" y="31316766"/>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D08C63"/>
                </a:solidFill>
              </a:rPr>
              <a:t>References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0321297" y="32153055"/>
            <a:ext cx="7543800"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err="1"/>
              <a:t>Supabase</a:t>
            </a:r>
            <a:r>
              <a:rPr lang="en-US" sz="3200"/>
              <a:t>: </a:t>
            </a:r>
            <a:r>
              <a:rPr lang="en-US" sz="3200">
                <a:hlinkClick r:id="rId7"/>
              </a:rPr>
              <a:t>https://supabase.com/</a:t>
            </a:r>
            <a:endParaRPr lang="en-US" sz="3200"/>
          </a:p>
          <a:p>
            <a:pPr marL="514350" indent="-514350" algn="just">
              <a:buAutoNum type="arabicPeriod"/>
            </a:pPr>
            <a:r>
              <a:rPr lang="en-US" sz="3200" err="1"/>
              <a:t>Replit</a:t>
            </a:r>
            <a:r>
              <a:rPr lang="en-US" sz="3200"/>
              <a:t>: </a:t>
            </a:r>
            <a:r>
              <a:rPr lang="en-US" sz="3200">
                <a:hlinkClick r:id="rId8"/>
              </a:rPr>
              <a:t>https://replit.com/</a:t>
            </a:r>
            <a:endParaRPr lang="en-US" sz="3200"/>
          </a:p>
          <a:p>
            <a:pPr marL="514350" indent="-514350" algn="just">
              <a:buAutoNum type="arabicPeriod"/>
            </a:pPr>
            <a:r>
              <a:rPr lang="en-US" sz="3200"/>
              <a:t>Socket.IO: </a:t>
            </a:r>
            <a:r>
              <a:rPr lang="en-US" sz="3200">
                <a:hlinkClick r:id="rId9"/>
              </a:rPr>
              <a:t>Socket.IO</a:t>
            </a:r>
            <a:endParaRPr lang="en-US" sz="3200"/>
          </a:p>
          <a:p>
            <a:pPr marL="514350" indent="-514350" algn="just">
              <a:buAutoNum type="arabicPeriod"/>
            </a:pPr>
            <a:r>
              <a:rPr lang="en-US" sz="3200"/>
              <a:t>React: https://react.dev/</a:t>
            </a:r>
          </a:p>
          <a:p>
            <a:pPr marL="514350" indent="-514350" algn="just">
              <a:buAutoNum type="arabicPeriod"/>
            </a:pPr>
            <a:r>
              <a:rPr lang="en-US" sz="3200"/>
              <a:t>Node.JS: </a:t>
            </a:r>
            <a:r>
              <a:rPr lang="en-US" sz="3200">
                <a:hlinkClick r:id="rId10"/>
              </a:rPr>
              <a:t>Node.js (nodejs.org)</a:t>
            </a:r>
            <a:endParaRPr lang="en-US" sz="3200"/>
          </a:p>
        </p:txBody>
      </p:sp>
      <p:sp>
        <p:nvSpPr>
          <p:cNvPr id="72" name="TextBox 71">
            <a:extLst>
              <a:ext uri="{FF2B5EF4-FFF2-40B4-BE49-F238E27FC236}">
                <a16:creationId xmlns:a16="http://schemas.microsoft.com/office/drawing/2014/main" id="{5E014FC1-89AE-2C42-B656-71AC274FF794}"/>
              </a:ext>
            </a:extLst>
          </p:cNvPr>
          <p:cNvSpPr txBox="1"/>
          <p:nvPr/>
        </p:nvSpPr>
        <p:spPr>
          <a:xfrm>
            <a:off x="29413948" y="31328277"/>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D08C63"/>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413200" y="32164567"/>
            <a:ext cx="7543800"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a:t>We would like to thank Dr. Karen Meisch for her support of students in the College of Science, Technology, Engineering &amp; Mathematics, and Dr. Leong Lee for his support of students in the Department of Computer Science and Information Technology.</a:t>
            </a:r>
          </a:p>
        </p:txBody>
      </p:sp>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Logo&#10;&#10;Description automatically generated">
            <a:extLst>
              <a:ext uri="{FF2B5EF4-FFF2-40B4-BE49-F238E27FC236}">
                <a16:creationId xmlns:a16="http://schemas.microsoft.com/office/drawing/2014/main" id="{AFA11A7C-90A9-8A01-1960-903CF53D1F2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293560" y="410096"/>
            <a:ext cx="4754880" cy="4754880"/>
          </a:xfrm>
          <a:prstGeom prst="rect">
            <a:avLst/>
          </a:prstGeom>
        </p:spPr>
      </p:pic>
      <p:sp>
        <p:nvSpPr>
          <p:cNvPr id="2" name="TextBox 1">
            <a:extLst>
              <a:ext uri="{FF2B5EF4-FFF2-40B4-BE49-F238E27FC236}">
                <a16:creationId xmlns:a16="http://schemas.microsoft.com/office/drawing/2014/main" id="{1E477C3E-6DD2-7C7A-D31A-47F18B38F03F}"/>
              </a:ext>
            </a:extLst>
          </p:cNvPr>
          <p:cNvSpPr txBox="1"/>
          <p:nvPr/>
        </p:nvSpPr>
        <p:spPr>
          <a:xfrm>
            <a:off x="1378333" y="16915513"/>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D08C63"/>
                </a:solidFill>
              </a:rPr>
              <a:t>Background</a:t>
            </a:r>
          </a:p>
        </p:txBody>
      </p:sp>
      <p:sp>
        <p:nvSpPr>
          <p:cNvPr id="3" name="TextBox 2">
            <a:extLst>
              <a:ext uri="{FF2B5EF4-FFF2-40B4-BE49-F238E27FC236}">
                <a16:creationId xmlns:a16="http://schemas.microsoft.com/office/drawing/2014/main" id="{85EE48EF-93EE-0532-6F30-F373A630C310}"/>
              </a:ext>
            </a:extLst>
          </p:cNvPr>
          <p:cNvSpPr txBox="1"/>
          <p:nvPr/>
        </p:nvSpPr>
        <p:spPr>
          <a:xfrm>
            <a:off x="10640465" y="7156629"/>
            <a:ext cx="7547010" cy="7971413"/>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ea typeface="Calibri"/>
                <a:cs typeface="Calibri"/>
              </a:rPr>
              <a:t>The gameplay loop follows two players taking turns trading life and energy to summon minions and cast invocations with the goal of reducing their opponent's life total to zero. Minions may only be summoned to a player's summoning circle. From the summoning circle, a minion may attack one of the three contested zones shared by both players. Once a minion occupies a contested zone, it may attack your opponent directly. Invocations may be cast, for free, over a period of multiple turns or quickly at the cost of more energy. Once cast, invocations provide varied effects ranging from destroying enemy minions to drawing additional cards.</a:t>
            </a:r>
          </a:p>
        </p:txBody>
      </p:sp>
      <p:sp>
        <p:nvSpPr>
          <p:cNvPr id="5" name="TextBox 4">
            <a:extLst>
              <a:ext uri="{FF2B5EF4-FFF2-40B4-BE49-F238E27FC236}">
                <a16:creationId xmlns:a16="http://schemas.microsoft.com/office/drawing/2014/main" id="{739E31C9-8E9A-FF76-3891-E1782EA5DFED}"/>
              </a:ext>
            </a:extLst>
          </p:cNvPr>
          <p:cNvSpPr txBox="1"/>
          <p:nvPr/>
        </p:nvSpPr>
        <p:spPr>
          <a:xfrm>
            <a:off x="21697627" y="33663230"/>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5E53BB8A-9D5F-1F4A-8933-6277D5CA4C85}"/>
              </a:ext>
            </a:extLst>
          </p:cNvPr>
          <p:cNvSpPr txBox="1"/>
          <p:nvPr/>
        </p:nvSpPr>
        <p:spPr>
          <a:xfrm>
            <a:off x="10678188" y="612867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D08C63"/>
                </a:solidFill>
              </a:rPr>
              <a:t>Rules/Game Information</a:t>
            </a:r>
          </a:p>
        </p:txBody>
      </p:sp>
      <p:sp>
        <p:nvSpPr>
          <p:cNvPr id="8" name="TextBox 7">
            <a:extLst>
              <a:ext uri="{FF2B5EF4-FFF2-40B4-BE49-F238E27FC236}">
                <a16:creationId xmlns:a16="http://schemas.microsoft.com/office/drawing/2014/main" id="{F735B270-A860-12B4-0DE6-A9A72E83943D}"/>
              </a:ext>
            </a:extLst>
          </p:cNvPr>
          <p:cNvSpPr txBox="1"/>
          <p:nvPr/>
        </p:nvSpPr>
        <p:spPr>
          <a:xfrm>
            <a:off x="24122656" y="28717447"/>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0" name="Picture 11" descr="Diagram&#10;&#10;Description automatically generated">
            <a:extLst>
              <a:ext uri="{FF2B5EF4-FFF2-40B4-BE49-F238E27FC236}">
                <a16:creationId xmlns:a16="http://schemas.microsoft.com/office/drawing/2014/main" id="{78363902-7EBC-692C-76C9-E40E3D744BEA}"/>
              </a:ext>
            </a:extLst>
          </p:cNvPr>
          <p:cNvPicPr>
            <a:picLocks noChangeAspect="1"/>
          </p:cNvPicPr>
          <p:nvPr/>
        </p:nvPicPr>
        <p:blipFill>
          <a:blip r:embed="rId12"/>
          <a:stretch>
            <a:fillRect/>
          </a:stretch>
        </p:blipFill>
        <p:spPr>
          <a:xfrm>
            <a:off x="1386749" y="26748777"/>
            <a:ext cx="7540126" cy="8704371"/>
          </a:xfrm>
          <a:prstGeom prst="rect">
            <a:avLst/>
          </a:prstGeom>
        </p:spPr>
      </p:pic>
      <p:sp>
        <p:nvSpPr>
          <p:cNvPr id="12" name="TextBox 11">
            <a:extLst>
              <a:ext uri="{FF2B5EF4-FFF2-40B4-BE49-F238E27FC236}">
                <a16:creationId xmlns:a16="http://schemas.microsoft.com/office/drawing/2014/main" id="{D7266F5C-7022-2E7C-990F-4180FEF7285D}"/>
              </a:ext>
            </a:extLst>
          </p:cNvPr>
          <p:cNvSpPr txBox="1"/>
          <p:nvPr/>
        </p:nvSpPr>
        <p:spPr>
          <a:xfrm>
            <a:off x="10681925" y="35479390"/>
            <a:ext cx="753264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D08C63"/>
                </a:solidFill>
              </a:rPr>
              <a:t>Figure 2: </a:t>
            </a:r>
            <a:r>
              <a:rPr lang="en-US" sz="3200">
                <a:solidFill>
                  <a:srgbClr val="000000"/>
                </a:solidFill>
              </a:rPr>
              <a:t>Artwork for back of cards.</a:t>
            </a:r>
            <a:endParaRPr lang="en-US" sz="3200">
              <a:cs typeface="Calibri"/>
            </a:endParaRPr>
          </a:p>
        </p:txBody>
      </p: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3301c94-e28e-4ccf-bcef-196fae0e56c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B6B888B61EFF6439F0ED46EAF4D00B9" ma:contentTypeVersion="8" ma:contentTypeDescription="Create a new document." ma:contentTypeScope="" ma:versionID="7324c02172b4f062626c32dbb57b1ad1">
  <xsd:schema xmlns:xsd="http://www.w3.org/2001/XMLSchema" xmlns:xs="http://www.w3.org/2001/XMLSchema" xmlns:p="http://schemas.microsoft.com/office/2006/metadata/properties" xmlns:ns3="d3301c94-e28e-4ccf-bcef-196fae0e56c0" xmlns:ns4="f132af2f-aa50-49cb-b162-6c7861f5ad2b" targetNamespace="http://schemas.microsoft.com/office/2006/metadata/properties" ma:root="true" ma:fieldsID="bfa8fe239316fd84ce5ba12c10f8f995" ns3:_="" ns4:_="">
    <xsd:import namespace="d3301c94-e28e-4ccf-bcef-196fae0e56c0"/>
    <xsd:import namespace="f132af2f-aa50-49cb-b162-6c7861f5ad2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301c94-e28e-4ccf-bcef-196fae0e56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132af2f-aa50-49cb-b162-6c7861f5ad2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3DC6E9-70E0-4457-8C42-9C18145A436E}">
  <ds:schemaRefs>
    <ds:schemaRef ds:uri="d3301c94-e28e-4ccf-bcef-196fae0e56c0"/>
    <ds:schemaRef ds:uri="f132af2f-aa50-49cb-b162-6c7861f5ad2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6772EAA-E64C-4799-B735-DF4227AF23E9}">
  <ds:schemaRefs>
    <ds:schemaRef ds:uri="d3301c94-e28e-4ccf-bcef-196fae0e56c0"/>
    <ds:schemaRef ds:uri="f132af2f-aa50-49cb-b162-6c7861f5ad2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AC46075-BF58-4B83-8233-6A43B511D3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revision>276</cp:revision>
  <cp:lastPrinted>2016-07-13T23:56:52Z</cp:lastPrinted>
  <dcterms:created xsi:type="dcterms:W3CDTF">2016-06-13T20:02:52Z</dcterms:created>
  <dcterms:modified xsi:type="dcterms:W3CDTF">2023-04-14T15:01:54Z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0x0101003B6B888B61EFF6439F0ED46EAF4D00B9</vt:lpwstr>
  </property>
</Properties>
</file>