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3" r:id="rId6"/>
    <p:sldId id="265" r:id="rId7"/>
    <p:sldId id="267" r:id="rId8"/>
    <p:sldId id="264" r:id="rId9"/>
    <p:sldId id="266" r:id="rId10"/>
    <p:sldId id="268"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53C"/>
    <a:srgbClr val="F2F2F2"/>
    <a:srgbClr val="5B2904"/>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6" d="100"/>
          <a:sy n="116" d="100"/>
        </p:scale>
        <p:origin x="39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954D476-5CBD-4EEA-90F5-28A6CC02039B}" type="datetimeFigureOut">
              <a:rPr lang="en-GB" smtClean="0"/>
              <a:t>21/12/2017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7E235-291D-4673-9ECA-DB6BC803B11D}" type="slidenum">
              <a:rPr lang="en-GB" smtClean="0"/>
              <a:t>‹#›</a:t>
            </a:fld>
            <a:endParaRPr lang="en-GB"/>
          </a:p>
        </p:txBody>
      </p:sp>
    </p:spTree>
    <p:extLst>
      <p:ext uri="{BB962C8B-B14F-4D97-AF65-F5344CB8AC3E}">
        <p14:creationId xmlns:p14="http://schemas.microsoft.com/office/powerpoint/2010/main" val="1026811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54D476-5CBD-4EEA-90F5-28A6CC02039B}" type="datetimeFigureOut">
              <a:rPr lang="en-GB" smtClean="0"/>
              <a:t>21/12/2017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7E235-291D-4673-9ECA-DB6BC803B11D}" type="slidenum">
              <a:rPr lang="en-GB" smtClean="0"/>
              <a:t>‹#›</a:t>
            </a:fld>
            <a:endParaRPr lang="en-GB"/>
          </a:p>
        </p:txBody>
      </p:sp>
    </p:spTree>
    <p:extLst>
      <p:ext uri="{BB962C8B-B14F-4D97-AF65-F5344CB8AC3E}">
        <p14:creationId xmlns:p14="http://schemas.microsoft.com/office/powerpoint/2010/main" val="225531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54D476-5CBD-4EEA-90F5-28A6CC02039B}" type="datetimeFigureOut">
              <a:rPr lang="en-GB" smtClean="0"/>
              <a:t>21/12/2017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7E235-291D-4673-9ECA-DB6BC803B11D}" type="slidenum">
              <a:rPr lang="en-GB" smtClean="0"/>
              <a:t>‹#›</a:t>
            </a:fld>
            <a:endParaRPr lang="en-GB"/>
          </a:p>
        </p:txBody>
      </p:sp>
    </p:spTree>
    <p:extLst>
      <p:ext uri="{BB962C8B-B14F-4D97-AF65-F5344CB8AC3E}">
        <p14:creationId xmlns:p14="http://schemas.microsoft.com/office/powerpoint/2010/main" val="236950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54D476-5CBD-4EEA-90F5-28A6CC02039B}" type="datetimeFigureOut">
              <a:rPr lang="en-GB" smtClean="0"/>
              <a:t>21/12/2017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7E235-291D-4673-9ECA-DB6BC803B11D}" type="slidenum">
              <a:rPr lang="en-GB" smtClean="0"/>
              <a:t>‹#›</a:t>
            </a:fld>
            <a:endParaRPr lang="en-GB"/>
          </a:p>
        </p:txBody>
      </p:sp>
    </p:spTree>
    <p:extLst>
      <p:ext uri="{BB962C8B-B14F-4D97-AF65-F5344CB8AC3E}">
        <p14:creationId xmlns:p14="http://schemas.microsoft.com/office/powerpoint/2010/main" val="357852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54D476-5CBD-4EEA-90F5-28A6CC02039B}" type="datetimeFigureOut">
              <a:rPr lang="en-GB" smtClean="0"/>
              <a:t>21/12/2017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7E235-291D-4673-9ECA-DB6BC803B11D}" type="slidenum">
              <a:rPr lang="en-GB" smtClean="0"/>
              <a:t>‹#›</a:t>
            </a:fld>
            <a:endParaRPr lang="en-GB"/>
          </a:p>
        </p:txBody>
      </p:sp>
    </p:spTree>
    <p:extLst>
      <p:ext uri="{BB962C8B-B14F-4D97-AF65-F5344CB8AC3E}">
        <p14:creationId xmlns:p14="http://schemas.microsoft.com/office/powerpoint/2010/main" val="3687689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954D476-5CBD-4EEA-90F5-28A6CC02039B}" type="datetimeFigureOut">
              <a:rPr lang="en-GB" smtClean="0"/>
              <a:t>21/12/2017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07E235-291D-4673-9ECA-DB6BC803B11D}" type="slidenum">
              <a:rPr lang="en-GB" smtClean="0"/>
              <a:t>‹#›</a:t>
            </a:fld>
            <a:endParaRPr lang="en-GB"/>
          </a:p>
        </p:txBody>
      </p:sp>
    </p:spTree>
    <p:extLst>
      <p:ext uri="{BB962C8B-B14F-4D97-AF65-F5344CB8AC3E}">
        <p14:creationId xmlns:p14="http://schemas.microsoft.com/office/powerpoint/2010/main" val="107403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954D476-5CBD-4EEA-90F5-28A6CC02039B}" type="datetimeFigureOut">
              <a:rPr lang="en-GB" smtClean="0"/>
              <a:t>21/12/2017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307E235-291D-4673-9ECA-DB6BC803B11D}" type="slidenum">
              <a:rPr lang="en-GB" smtClean="0"/>
              <a:t>‹#›</a:t>
            </a:fld>
            <a:endParaRPr lang="en-GB"/>
          </a:p>
        </p:txBody>
      </p:sp>
    </p:spTree>
    <p:extLst>
      <p:ext uri="{BB962C8B-B14F-4D97-AF65-F5344CB8AC3E}">
        <p14:creationId xmlns:p14="http://schemas.microsoft.com/office/powerpoint/2010/main" val="3593009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954D476-5CBD-4EEA-90F5-28A6CC02039B}" type="datetimeFigureOut">
              <a:rPr lang="en-GB" smtClean="0"/>
              <a:t>21/12/2017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307E235-291D-4673-9ECA-DB6BC803B11D}" type="slidenum">
              <a:rPr lang="en-GB" smtClean="0"/>
              <a:t>‹#›</a:t>
            </a:fld>
            <a:endParaRPr lang="en-GB"/>
          </a:p>
        </p:txBody>
      </p:sp>
    </p:spTree>
    <p:extLst>
      <p:ext uri="{BB962C8B-B14F-4D97-AF65-F5344CB8AC3E}">
        <p14:creationId xmlns:p14="http://schemas.microsoft.com/office/powerpoint/2010/main" val="1603978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4D476-5CBD-4EEA-90F5-28A6CC02039B}" type="datetimeFigureOut">
              <a:rPr lang="en-GB" smtClean="0"/>
              <a:t>21/12/2017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307E235-291D-4673-9ECA-DB6BC803B11D}" type="slidenum">
              <a:rPr lang="en-GB" smtClean="0"/>
              <a:t>‹#›</a:t>
            </a:fld>
            <a:endParaRPr lang="en-GB"/>
          </a:p>
        </p:txBody>
      </p:sp>
    </p:spTree>
    <p:extLst>
      <p:ext uri="{BB962C8B-B14F-4D97-AF65-F5344CB8AC3E}">
        <p14:creationId xmlns:p14="http://schemas.microsoft.com/office/powerpoint/2010/main" val="420775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54D476-5CBD-4EEA-90F5-28A6CC02039B}" type="datetimeFigureOut">
              <a:rPr lang="en-GB" smtClean="0"/>
              <a:t>21/12/2017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07E235-291D-4673-9ECA-DB6BC803B11D}" type="slidenum">
              <a:rPr lang="en-GB" smtClean="0"/>
              <a:t>‹#›</a:t>
            </a:fld>
            <a:endParaRPr lang="en-GB"/>
          </a:p>
        </p:txBody>
      </p:sp>
    </p:spTree>
    <p:extLst>
      <p:ext uri="{BB962C8B-B14F-4D97-AF65-F5344CB8AC3E}">
        <p14:creationId xmlns:p14="http://schemas.microsoft.com/office/powerpoint/2010/main" val="314054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54D476-5CBD-4EEA-90F5-28A6CC02039B}" type="datetimeFigureOut">
              <a:rPr lang="en-GB" smtClean="0"/>
              <a:t>21/12/2017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07E235-291D-4673-9ECA-DB6BC803B11D}" type="slidenum">
              <a:rPr lang="en-GB" smtClean="0"/>
              <a:t>‹#›</a:t>
            </a:fld>
            <a:endParaRPr lang="en-GB"/>
          </a:p>
        </p:txBody>
      </p:sp>
    </p:spTree>
    <p:extLst>
      <p:ext uri="{BB962C8B-B14F-4D97-AF65-F5344CB8AC3E}">
        <p14:creationId xmlns:p14="http://schemas.microsoft.com/office/powerpoint/2010/main" val="1042719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B290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54D476-5CBD-4EEA-90F5-28A6CC02039B}" type="datetimeFigureOut">
              <a:rPr lang="en-GB" smtClean="0"/>
              <a:t>21/12/2017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07E235-291D-4673-9ECA-DB6BC803B11D}" type="slidenum">
              <a:rPr lang="en-GB" smtClean="0"/>
              <a:t>‹#›</a:t>
            </a:fld>
            <a:endParaRPr lang="en-GB"/>
          </a:p>
        </p:txBody>
      </p:sp>
    </p:spTree>
    <p:extLst>
      <p:ext uri="{BB962C8B-B14F-4D97-AF65-F5344CB8AC3E}">
        <p14:creationId xmlns:p14="http://schemas.microsoft.com/office/powerpoint/2010/main" val="578254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2F2F2"/>
          </a:solidFill>
          <a:latin typeface="Albertus Medium" panose="020E06020303040203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F2F2F2"/>
          </a:solidFill>
          <a:latin typeface="Albertus Medium" panose="020E06020303040203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F2F2F2"/>
          </a:solidFill>
          <a:latin typeface="Albertus Medium" panose="020E06020303040203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F2F2F2"/>
          </a:solidFill>
          <a:latin typeface="Albertus Medium" panose="020E06020303040203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F2F2F2"/>
          </a:solidFill>
          <a:latin typeface="Albertus Medium" panose="020E06020303040203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F2F2F2"/>
          </a:solidFill>
          <a:latin typeface="Albertus Medium" panose="020E06020303040203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60330"/>
            <a:ext cx="9144000" cy="2387600"/>
          </a:xfrm>
        </p:spPr>
        <p:txBody>
          <a:bodyPr>
            <a:normAutofit/>
          </a:bodyPr>
          <a:lstStyle/>
          <a:p>
            <a:r>
              <a:rPr lang="en-GB" sz="4400" dirty="0" smtClean="0">
                <a:solidFill>
                  <a:srgbClr val="E3B53C"/>
                </a:solidFill>
              </a:rPr>
              <a:t>yummy </a:t>
            </a:r>
            <a:r>
              <a:rPr lang="en-GB" sz="4400" dirty="0" err="1" smtClean="0">
                <a:solidFill>
                  <a:srgbClr val="E3B53C"/>
                </a:solidFill>
              </a:rPr>
              <a:t>yummy</a:t>
            </a:r>
            <a:endParaRPr lang="en-GB" sz="4400" dirty="0">
              <a:solidFill>
                <a:srgbClr val="E3B53C"/>
              </a:solidFill>
            </a:endParaRPr>
          </a:p>
        </p:txBody>
      </p:sp>
      <p:sp>
        <p:nvSpPr>
          <p:cNvPr id="3" name="Subtitle 2"/>
          <p:cNvSpPr>
            <a:spLocks noGrp="1"/>
          </p:cNvSpPr>
          <p:nvPr>
            <p:ph type="subTitle" idx="1"/>
          </p:nvPr>
        </p:nvSpPr>
        <p:spPr>
          <a:xfrm>
            <a:off x="1524000" y="4714147"/>
            <a:ext cx="9144000" cy="1655762"/>
          </a:xfrm>
        </p:spPr>
        <p:txBody>
          <a:bodyPr/>
          <a:lstStyle/>
          <a:p>
            <a:endParaRPr lang="en-GB" i="1" dirty="0">
              <a:solidFill>
                <a:schemeClr val="tx1"/>
              </a:solidFill>
            </a:endParaRPr>
          </a:p>
        </p:txBody>
      </p:sp>
      <p:sp>
        <p:nvSpPr>
          <p:cNvPr id="4" name="AutoShape 2" descr="data:image/png;base64,iVBORw0KGgoAAAANSUhEUgAAA0gAAAGvCAYAAABhOfXIAAAgAElEQVR4Xu3dsYvd55U/YF/Vhl8SMKiyhZukW4PUGcYTJ3+CwaiSmvu9U+7i0sIaCbs0u6Xu9zaayhj8JyS2JFAnQdIljZFdGQRJFlzr/pi1AhFIzlhz7pzj9zzb7sz7nvN8Xo/z8R2YxXa7PXzF/xEgQIAAAQIECBAgQIDAKwsFySsgQIAAAQIECBAgQIDADwIKkpdAgAABAgQIECBAgACBpwIKkqdAgAABAgQIECBAgAABBckbIECAAAECBAgQIECAwLMCPkHyIggQIECAAAECBAgQIOATJG+AAAECBAgQIECAAAECPkHyBggQIECAAAECBAgQIPBcAb9i52EQIECAAAECBAgQIEDgqYCC5CkQIECAAAECBAgQIEBAQfIGCBAgQIAAAQIECBAg8KyAT5C8CAIECBAgQIAAAQIECPgEyRsgQIAAAQIECBAgQICAT5C8AQIECBAgQIAAAQIECDxXwK/YeRgECBAgQIAAAQIECBB4KqAgeQoECBAgQIAAAQIECBBQkLwBAgQIECBAgAABAgQIPCvgEyQvggABAgQIECBAgAABAj5B8gYIECBAgAABAgQIECDgEyRvgAABAgQIECBAgAABAs8V8Ct2HgYBAgQIECBAgAABAgSeCihIngIBAgQIECBAgAABAgQUJG+AAAECBAgQIECAAAECzwr4BMmLIECAAAECBAgQIECAgE+QvAECBAgQIECAAAECBAj4BMkbIECAAAECBAgQIECAwHMF/Iqdh0GAAAECBAgQIECAAIGnAgqSp0CAAAECBAgQIECAAAEFyRsgQIAAAQIECBAgQIDAswI+QfIiCBAgQIAAAQIECBAg4BMkb4AAAQIECBAgQIAAAQI+QfIGCBAgQIAAAQIECBAg8FwBv2LnYRAgQIAAAQIECBAgQOCpgILkKRAgQIAAAQIECBAgQEBB8gYIECBAgAABAgQIECDwrIBPkLwIAgQIECBAgAABAgQI+ATJGyBAgAABAgQIECBAgIBPkLwBAgQIECBAgAABAgQIPFfAr9h5GAQIECBAgAABAgQIEHgqoCB5CgQIECBAgAABAgQIEFCQvAECBAgQIECAAAECBAg8K+ATJC+CAAECBAgQIECAAAECPkHyBggQIECAAAECBAgQIOATJG+AAAECBAgQIECAAAECzxXwK3YeBgECBAgQIECAAAECBJ4KKEieAgECBAgQIECAAAECBBQkb4AAAQIECBAgQIAAAQLPCvgEyYsgQIAAAQIECBAgQICAT5C8AQIECBAgQIAAAQIECPgEyRsgQIAAAQIECBAgQIDAcwX8ip2HQYAAAQIECBAgQIAAgacCCpKnQIAAAQIECBAgQIAAAQXJGyBAgAABAgQIECBAgMCzAj5B8iIIECBAgAABAgQIECDgEyRvgAABAgQIECBAgAABAj5B8gYIECBAgAABAgQIECDwXAG/YudhECBAgAABAgQIECBA4KmAguQpECBAgAABAgQIECBAQEHyBggQIECAAAECBAgQIPCsgE+QvAgCBAgQIECAAAECBAj4BMkbIECAAAECBAgQIECAgE+QvAECBAgQIECAAAECBAg8V8Cv2HkYBAgQIECAAAECBAgQeCqgIHkKBAgQIECAAAECBAgQUJC8AQIECBAgQIAAAQIECDwr4BMkL4IAAQIECBAgQIAAAQI+QfIGCBAgQIAAAQIECBAg4BMkb4AAAQIECBAgQIAAAQLPFfArdh4GAQIECBAgQIAAAQIEngooSJ7CcAKbzeadky61XC7v/tjXZp31u9/97s9vvvnmP1402xdffPHW3//+9/93kj0jz/r1r3/9zd7e3qMX3Xvv3r0Lf/3rX984yVxVz/rlL3/5v++9996fXrTD119//Ys//vGP/3GSHSPPOr6v6nuNnCvyvUaeVfW9Rs4V+V4jz/L2f/hp83P4uf/vfhac5OemryFQQUBBqpCCGUIEjsvM48ePH33zzTdXT3rger3+7Y997Wq1+irjrHffffe/3n///Rf+j/QPPvjgf77//vsT/Y/0yLNef/31ow8//PD2i0w++eSTq99+++2Vk5hVPevVV1/986effvqfL9rh888/f+vLL7/875PsGHnW8X1V32vkXJHvNfKsqu81cq7I9xp5lrf/w0+bn8PP/fV6feMkPxt9DYHqAgpS9YTMd2KB1Wp1/ekXn/gH9DzPhz92wTRNP/r//9fvjTzr3Llzt2/duvXCT2qWy+XVxWJx4SQ4wWfduXXr1p0X3XtwcLD/5MmT/RPOVfKs7Xb7aLPZvLAEHhwcXHjy5MmJSnjkWcemkW+s6lnB7zXyn6OS7/XcuXNhc0W+18izvP0ffqIW/7n/f/8xUUE6yb/9fM3PQUBB+jmkZMYTCfyzIM3zvDjRN/giAgQIECBA4NQC0zRtFaRTMzqgkICCVCgMo5xOQEE6nZ/vJkCAAAECLyOgIL2Mmu+pLKAgVU7HbD9JQEH6SVy+mAABAgQIhAgoSCGMDikkoCAVCsMopxNQkE7n57sJECBAgMDLCChIL6PmeyoLKEiV0zHbTxJQkH4Sly8mQIAAAQIhAgpSCKNDCgkoSIXCMMrpBBSk0/n5bgIECBAg8DICCtLLqPmeygIKUuV0zPaTBBSkn8TliwkQIECAQIiAghTC6JBCAgpSoTCMcjoBBel0fr6bAAECBAi8jICC9DJqvqeygIJUOR2z/SQBBekncfliAgQIECAQJrDdbk/8h9XDLnUQgR0JKEg7gnXs2QvM87z/8OHDO/M8+yF99vxuJECAAIHGAgpS4/AHXF1BGjDUzistFgvlqPMDsDsBAgQIpAgoSCnsLt2RgIK0I1jH5ggoSDnubiVAgACB3gIKUu/8R9teQRot0eb7KEjNH4D1CRAgQCBFQEFKYXfpjgQUpB3BOjZHQEHKcXcrAQIECPQWUJB65z/a9grSaIk230dBav4ArE+AAAECKQIKUgq7S3ckoCDtCNaxOQIKUo67WwkQIECgt4CC1Dv/0bZXkEZLtPk+ClLzB2B9AgQIEDhzAX8o9szJXbhjAQVpx8COPzuBzWbzzoMHD47/DtKNs7vVTQQIECBAoLeAgtQ7/xG3V5BGTLXpTqvV6vrx6vM8L5oSWJsAAQIECJy5gIJ05uQu3LGAgrRjYMefnYCCdHbWbiJAgAABAv8UUJC8hdEEFKTREm28j4LUOHyrEyBAgECagIKURu/iHQkoSDuCdezZCyhIZ2/uRgIECBAgoCB5A6MJKEijJdp4HwWpcfhWJ0CAAIE0AQUpjd7FOxJQkHYE69izF1CQzt7cjQQIECBAQEHyBkYTUJBGS7TxPgpS4/CtToAAAQJpAgpSGr2LdySgIO0I1rFnL6Agnb25GwkQIECAgILkDYwmoCCNlmjjfRSkxuFbnQABAgTSBBSkNHoX70hAQdoRrGPPXkBBOntzNxIgQIAAgWOB7XZ7SILAKAIK0ihJ2uOVa9euXX38+PGjeZ73cRAgQIAAAQJnJ6AgnZ21m3YvoCDt3tgNZyiwWCz8F6wz9HYVAQIECBDwCZI3MJqAgjRaos33UZCaPwDrEyBAgECKgE+QUthduiMBBWlHsI7NEVCQctzdSoAAAQK9BRSk3vmPtr2CNFqizfdRkJo/AOsTIECAQIqAgpTC7tIdCShIO4J1bI6AgpTj7lYCBAgQ6C2gIPXOf7TtFaTREm2+j4LU/AFYnwABAgRSBBSkFHaX7khAQdoRrGNzBBSkHHe3EiBAgEBfAX8otm/2o26uII2abMO97t+//8bR0dHtzWZzt+H6ViZAgAABAikCClIKu0t3KKAg7RDX0WcrsFqtrh/fOM/z4mxvdhsBAgQIEOgroCD1zX7UzRWkUZNtuJeC1DB0KxMgQIBAuoCClB6BAYIFFKRgUMflCShIefZuJkCAAIG+AgpS3+xH3VxBGjXZhnspSA1DtzIBAgQIpAsoSOkRGCBYQEEKBnVcnoCClGfvZgIECBDoK6Ag9c1+1M0VpFGTbbiXgtQwdCsTIECAQLqAgpQegQGCBRSkYFDH5QkoSHn2biZAgACBvgIKUt/sR91cQRo12YZ7KUgNQ7cyAQIECKQLKEjpERggWEBBCgZ1XJ6AgpRn72YCBAgQ6CugIPXNftTNFaRRk224l4LUMHQrEyBAgEC6wMHBwf7ly5ev7u3tPUofxgAEAgQUpABER9QQuHbt2tXHjx8/mud5v8ZEpiBAgAABAj0EttvtYY9NbdlBQEHqkHKjHReLhR/QjfK2KgECBAjUEFCQauRgihgBBSnG0SlFBBSkIkEYgwABAgRaCShIreIeflkFafiIey2oIPXK27YECBAgUENAQaqRgyliBBSkGEenFBFQkIoEYQwCBAgQaCWgILWKe/hlFaThI+61oILUK2/bEiBAgEANAQWpRg6miBFQkGIcnVJEQEEqEoQxCBAgQKCVgILUKu7hl1WQho+414IKUq+8bUuAAAEC+QLL5fKr8+fPX7h58+ZR/jQmIHB6AQXp9IZOKCJw//79N46Ojm5vNpu7RUYyBgECBAgQGF5gmqbt8ZLr9frG8MtasIWAgtQi5h5Lrlar68ebzvO86LGxLQkQIECAQL6AgpSfgQliBRSkWE+nJQooSIn4riZAgACBtgIKUtvoh11cQRo22n6LKUj9MrcxAQIECOQLKEj5GZggVkBBivV0WqKAgpSI72oCBAgQaCugILWNftjFFaRho+23mILUL3MbEyBAgEC+gIKUn4EJYgUUpFhPpyUKKEiJ+K4mQIAAgbYCClLb6IddXEEaNtp+iylI/TK3MQECBAjkCyhI+RmYIFZAQYr1dFqigIKUiO9qAgQIEGgroCC1jX7YxRWkYaPtt5iC1C9zGxMgQIBAvoCClJ+BCWIFFKRYT6clCihIifiuJkCAAIG2AgcHB/uXL1++ure396gtgsWHElCQhoqz9zIKUu/8bU+AAAECeQLb7fYw73Y3E4gVUJBiPZ2WLLBYLPyATs7A9QQIECDQT0BB6pf5yBsrSCOn23A3Balh6FYmQIAAgXQBBSk9AgMECihIgZiOyhdQkPIzMAEBAgQI9BNQkPplPvLGCtLI6TbcTUFqGLqVCRAgQCBdQEFKj8AAgQIKUiCmo/IFFKT8DExAgAABAv0EFKR+mY+8sYI0croNd1OQGoZuZQIECBBIF1CQ0iMwQKCAghSI6ah8AQUpPwMTECBAgEAvgeVy+dX58+cv3Lx586jX5rYdVUBBGjXZpnspSE2DtzYBAgQIpAlM07Q9vny9Xt9IG8LFBAIFFKRATEflCvhDsbn+bidAgACBngIKUs/cR95aQRo53Wa7KUjNArcuAQIECJQQUJBKxGCIQAEFKRDTUbkCClKuv9sJECBAoKeAgtQz95G3VpBGTrfZbgpSs8CtS4AAAQIlBBSkEjEYIlBAQQrEdFSugIKU6+92AgQIEOgpoCD1zH3krRWkkdNttpuC1Cxw6xIgQIBACQEFqUQMhggUUJACMR2VK6Ag5fq7nQABAgR6CihIPXMfeWsFaeR0m+2mIDUL3LoECBAgUEJAQSoRgyECBRSkQExH5QooSLn+bidAgACBngIKUs/cR95aQRo53Wa7KUjNArcuAQIECJQQmKbp8OLFi/vTNN0pMZAhCJxSQEE6JaBvryOgINXJwiQECBAg0Etgu90e9trYtiMLKEgjp9twt8Vi4Qd0w9ytTIAAAQK5AgpSrr/bYwUUpFhPpyULKEjJAbieAAECBFoKKEgtYx92aQVp2Gh7LqYg9czd1gQIECCQK6Ag5fq7PVZAQYr1dFqygIKUHIDrCRAgQKClgILUMvZhl1aQho2252IKUs/cbU2AAAECuQIKUq6/22MFFKRYT6clCyhIyQG4ngABAgRaCihILWMfdmkFadhoey6mIPXM3dYECBAgkCcwTdP1S5cu7S+Xy7t5U7iZQJyAghRn6aQCAgpSgRCMQIAAAQKtBKZp2h4vvF6vb7Ra3LLDCihIw0bbbzF/KLZf5jYmQIAAgXwBBSk/AxPECihIsZ5OSxRQkBLxXU2AAAECbQUUpLbRD7u4gjRstP0WU5D6ZW5jAgQIEMgXUJDyMzBBrICCFOvptEQBBSkR39UECBAg0FZAQWob/bCLK0jDRttvMQWpX+Y2JkCAAIF8AQUpPwMTxAooSLGeTksUUJAS8V1NgAABAm0FFKS20Q+7uII0bLT9FlOQ+mVuYwIECBDIF1CQ8jMwQayAghTr6bREAQUpEd/VBAgQINBWQEFqG/2wiytIw0bbbzEFqV/mNiZAgACBfAEFKT8DE8QKKEixnk5LFFCQEvFdTYAAAQJtBaZpOrx48eL+NE132iJYfCgBBWmoOHsvoyD1zt/2BAgQIJAnsN1uD/NudzOBWAEFKdbTackCi8XCD+jkDFxPgAABAv0EFKR+mY+8sYI0croNd1OQGoZuZQIECBBIF1CQ0iMwQKCAghSI6ah8AQUpPwMTECBAgEA/AQWpX+Yjb6wgjZxuw90UpIahW5kAAQIE0gUUpPQIDBAooCAFYjoqX0BBys/ABAQIECDQT0BB6pf5yBsrSCOn23A3Balh6FYmQIAAgXQBBSk9AgMECihIgZiOyhdQkPIzMAEBAgQI9BKYpun6pUuX9pfL5d1em9t2VAEFadRkm+6lIDUN3toECBAgkCYwTdP2+PL1en0jbQgXEwgUUJACMR2VK+APxeb6u50AAQIEegooSD1zH3lrBWnkdJvtpiA1C9y6BAgQIFBCQEEqEYMhAgUUpEBMR+UKKEi5/m4nQIAAgZ4CClLP3EfeWkEaOd1muylIzQK3LgECBAiUEFCQSsRgiEABBSkQ01G5AgpSrr/bCRAgQKCngILUM/eRt1aQRk632W4KUrPArUuAAAECJQQUpBIxGCJQQEEKxHRUroCClOvvdgIECBDoKaAg9cx95K0VpJHTbbabgtQscOsSIECAQAkBBalEDIYIFFCQAjEdlSugIOX6u50AAQIEegooSD1zH3lrBWnkdJvtpiA1C9y6BAgQIFBCYJqmw4sXL+5P03SnxECGIHBKAQXplIC+vY6AglQnC5MQIECAQC+B7XZ72Gtj244soCCNnG6z3e7du3fhs88+u33r1i3/BatZ9tYlQIAAgVwBBSnX3+2xAgpSrKfTkgUWi4X/gpWcgesJECBAoJ+AgtQv85E3VpBGTrfhbgpSw9CtTIAAAQLpAgpSegQGCBRQkAIxHZUvoCDlZ2ACAgQIEOgnoCD1y3zkjRWkkdNtuJuC1DB0KxMgQIBAuoCClB6BAQIFFKRATEflCyhI+RmYgAABAgT6CShI/TIfeWMFaeR0G+6mIDUM3coECBAgkCowTdP1S5cu7S+Xy7upg7icQJCAghQE6ZgaAgpSjRxMQYAAAQJ9BKZp2h5vu16vb/TZ2qYjCyhII6fbbLePPvroynffffdos9n8ttnq1iVAgAABAmkCClIavYt3JKAg7QjWsWcvsFqtrh/fOs/z4uxvdyMBAgQIEOgpoCD1zH3krRWkkdNttpuC1Cxw6xIgQIBACQEFqUQMhggUUJACMR2VK6Ag5fq7nQABAgR6CihIPXMfeWsFaeR0m+2mIDUL3LoECBAgUEJAQSoRgyECBRSkQExH5QooSLn+bidAgACBngIKUs/cR95aQRo53Wa7KUjNArcuAQIECJQQUJBKxGCIQAEFKRDTUbkCClKuv9sJECBAoKeAgtQz95G3VpBGTrfZbgpSs8CtS4AAAQIlBBSkEjEYIlBAQQrEdFSugIKU6+92AgQIEOgpME3Tnddee+3Cxx9/fLungK1HE1CQRku08T4KUuPwrU6AAAECqQLb7fYwdQCXEwgUUJACMR2VK3Dv3r0Ln3322e1bt27dyZ3E7QQIECBAoJeAgtQr79G3VZBGT7jZfovFwn/Bapa5dQkQIEAgX0BBys/ABHECClKcpZMKCChIBUIwAgECBAi0E1CQ2kU+9MIK0tDx9ltOQeqXuY0JECBAIF9AQcrPwARxAgpSnKWTCggoSAVCMAIBAgQItBNQkNpFPvTCCtLQ8fZbTkHql7mNCRAgQCBfQEHKz8AEcQIKUpylkwoIKEgFQjACAQIECLQSWC6X71y5cuXq22+//U2rxS07rICCNGy0PRdTkHrmbmsCBAgQyBOYpml7fPt6vb6RN4WbCcQJKEhxlk5KFvjoo4+ufPfdd482m81vk0dxPQECBAgQaCOgILWJus2iClKbqMdfdLVaXT/ecp7nxfjb2pAAAQIECNQQUJBq5GCKOAEFKc7SSckCClJyAK4nQIAAgZYCClLL2IdeWkEaOt5eyylIvfK2LQECBAjUEFCQauRgijgBBSnO0knJAgpScgCuJ0CAAIGWAgpSy9iHXlpBGjreXsspSL3yti0BAgQI1BBQkGrkYIo4AQUpztJJyQIKUnIAridAgACBlgIKUsvYh15aQRo63l7LKUi98rYtAQIECNQQUJBq5GCKOAEFKc7SSckCClJyAK4nQIAAgZYCClLL2IdeWkEaOt5eyylIvfK2LQECBAjUEJim6c5rr7124eOPP75dYyJTEDidgIJ0Oj/fXUhAQSoUhlEIECBAoJXAdrs9bLWwZYcWUJCGjrfXcvM87z98+PDOPM9+SPeK3rYECBAgkCygICUH4PpQAQUplNNh2QKLxUI5yg7B/QQIECDQTkBBahf50AsrSEPH2285Balf5jYmQIAAgXwBBSk/AxPECShIcZZOKiCgIBUIwQgECBAg0E5AQWoX+dALK0hDx9tvOQWpX+Y2JkCAAIF8AQUpPwMTxAkoSHGWTiogoCAVCMEIBAgQINBOQEFqF/nQCytIQ8fbbzkFqV/mNiZAgACBXIHlcvnOlStXrr799tvf5E7idgIxAgpSjKNTiggoSEWCMAYBAgQItBGYpml7vOx6vb7RZmmLDi2gIA0db6/lNpvNOw8ePDj+O0h+QPeK3rYECBAgkCigICXiu3onAgrSTlgdmiGwWq2uH987z/Mi4353EiBAgACBjgIKUsfUx95ZQRo731bbKUit4rYsAQIECBQRUJCKBGGMMAEFKYzSQdkCClJ2Au4nQIAAgY4CClLH1MfeWUEaO99W2ylIreK2LAECBAgUEVCQigRhjDABBSmM0kHZAgpSdgLuJ0CAAIGOAgpSx9TH3llBGjvfVtspSK3itiwBAgQIFBFQkIoEYYwwAQUpjNJB2QIKUnYC7idAgACBjgIKUsfUx95ZQRo731bbKUit4rYsAQIECBQRUJCKBGGMMAEFKYzSQdkCClJ2Au4nQIAAgY4CClLH1MfeWUEaO99W2ylIreK2LAECBAgUEthut4eFxjEKgVMJKEin4vPNlQTmed5/+PDhnXme/ZCuFIxZCBAgQGB4AQVp+IhbLaggtYp7/GUXi4VyNH7MNiRAgACBYgIKUrFAjHMqAQXpVHy+uZqAglQtEfMQIECAQAcBBalDyn12VJD6ZN1iUwWpRcyWJECAAIFiAgpSsUCMcyoBBelUfL65moCCVC0R8xAgQIBABwEFqUPKfXZUkPpk3WJTBalFzJYkQIAAgWICClKxQIxzKgEF6VR8vrmagIJULRHzECBAgEAHAQWpQ8p9dlSQ+mTdYlMFqUXMliRAgACBQgL+UGyhMIwSIqAghTA6pILAZrN558GDB8d/B+lGhXnMQIAAAQIEOggoSB1S7rWjgtQr76G3Xa1W148XnOd5MfSiliNAgAABAoUEFKRCYRglREBBCmF0SAUBBalCCmYgQIAAgW4CClK3xMffV0EaP+M2GypIbaK2KAECBAgUElCQCoVhlBABBSmE0SEVBBSkCimYgQABAgS6CShI3RIff18FafyM22yoILWJ2qIECBAgUEhAQSoUhlFCBBSkEEaHVBBQkCqkYAYCBAgQ6CagIHVLfPx9FaTxM26zoYLUJmqLEiBAgEAhAQWpUBhGCRFQkEIYHVJBQEGqkIIZCBAgQKCbgILULfHx91WQxs+4zYYKUpuoLUqAAAEChQQUpEJhGCVEQEEKYXRIBQEFqUIKZiBAgACBjgLb7faw4952HlNAQRoz15ZbzfO8//DhwzvzPPsh3fIFWJoAAQIEsgQUpCx59+5CQEHahaoz0wQWi4VylKbvYgIECBDoKqAgdU1+zL0VpDFzbbuVgtQ2eosTIECAQKKAgpSI7+pwAQUpnNSBmQIKUqa+uwkQIECgq4CC1DX5MfdWkMbMte1WClLb6C1OgAABAokCClIivqvDBRSkcFIHZgooSJn67iZAgACBrgIKUtfkx9xbQRoz17ZbKUhto7c4AQIECCQKKEiJ+K4OF1CQwkkdmCmgIGXqu5sAAQIEOgr4Q7EdUx97ZwVp7HxbbbfZbN558ODB8d9ButFqccsSIECAAIFEAQUpEd/VOxFQkHbC6tAMgdVqdf343nmeFxn3u5MAAQIECHQUUJA6pj72zgrS2Pm22k5BahW3ZQkQIECgiICCVCQIY4QJKEhhlA7KFlCQshNwPwECBAh0FFCQOqY+9s4K0tj5ttpOQWoVt2UJECBAoIiAglQkCGOECShIYZQOyhZQkLITcD8BAgQIdBRQkDqmPvbOCtLY+bbaTkFqFbdlCRAgQKCIgIJUJAhjhAkoSGGUDsoWUJCyE3A/AQIECHQUUJA6pj72zgrS2Pm22k5BahW3ZQkQIECgiICCVCQIY4QJKEhhlA7KFlCQshNwPwECBAh0FFCQOqY+9s4K0tj5ttpOQWoVt2UJECBAoJDAdrs9LDSOUQicSkBBOhWfb64kcO3atauPHz9+NM/zfqW5zEKAAAECBEYXUJBGT7jXfgpSr7yH33axWPgvWMOnbEECBAgQqCagIFVLxDynEVCQTqPne8sJKEjlIjEQAQIECDQQUJAahNxoRQWpUdgdVlWQOqRsRwIECBCoJqAgVUvEPKcRUJBOoyhjSZIAAA4MSURBVOd7ywkoSOUiMRABAgQINBBQkBqE3GhFBalR2B1WVZA6pGxHAgQIEKgmoCBVS8Q8pxFQkE6j53vLCShI5SIxEAECBAg0EFCQGoTcaEUFqVHYHVZVkDqkbEcCBAgQqCTgD8VWSsMsEQIKUoSiM0oI3L9//42jo6Pbm83mbomBDEGAAAECBBoIKEgNQm62ooLULPCR112tVteP95vneTHynnYjQIAAAQKVBBSkSmmYJUJAQYpQdEYJAQWpRAyGIECAAIFmAgpSs8AbrKsgNQi5y4oKUpek7UmAAAEClQQUpEppmCVCQEGKUHRGCQEFqUQMhiBAgACBZgIKUrPAG6yrIDUIucuKClKXpO1JgAABApUEFKRKaZglQkBBilB0RgkBBalEDIYgQIAAgWYCClKzwBusqyA1CLnLigpSl6TtSYAAAQKVBBSkSmmYJUJAQYpQdEYJAQWpRAyGIECAAIFmAgpSs8AbrKsgNQi5y4oKUpek7UmAAAEClQQUpEppmCVCQEGKUHRGCQEFqUQMhiBAgACBZgIHBwf7ly9fvrq3t/eo2erWHVRAQRo02I5rXbt27erjx48fzfO833F/OxMgQIAAgSyB7XZ7mHW3ewlECyhI0aLOSxVYLBZ+QKcm4HICBAgQ6CigIHVMfdydFaRxs225mYLUMnZLEyBAgECygIKUHIDrQwUUpFBOh2ULKEjZCbifAAECBDoKKEgdUx93ZwVp3GxbbqYgtYzd0gQIECCQLKAgJQfg+lABBSmU02HZAgpSdgLuJ0CAAIGOAgpSx9TH3VlBGjfblpspSC1jtzQBAgQIJAsoSMkBuD5UQEEK5XRYtoCClJ2A+wkQIECgm8Byufzq/PnzF27evHnUbXf7jimgII2Za8ut7t+//8bR0dHtzWZztyWApQkQIECAQILANE3b42vX6/WNhOtdSSBcQEEKJ3VglsBqtbp+fPc8z4usGdxLgAABAgS6CShI3RIff18FafyM22yoILWJ2qIECBAgUEhAQSoUhlFCBBSkEEaHVBBQkCqkYAYCBAgQ6CagIHVLfPx9FaTxM26zoYLUJmqLEiBAgEAhAQWpUBhGCRFQkEIYHVJBQEGqkIIZCBAgQKCbgILULfHx91WQxs+4zYYKUpuoLUqAAAEChQQUpEJhGCVEQEEKYXRIBQEFqUIKZiBAgACBbgIKUrfEx99XQRo/4zYbKkhtorYoAQIECBQSUJAKhWGUEAEFKYTRIRUEFKQKKZiBAAECBLoJKEjdEh9/XwVp/IzbbKggtYnaogQIECBQSODg4GD/8uXLV/f29h4VGssoBF5aQEF6aTrfWE1AQaqWiHkIECBAoIvAdrs97LKrPccXUJDGz7jVhovFwg/oVolblgABAgQqCChIFVIwQ5SAghQl6ZwSAgpSiRgMQYAAAQLNBBSkZoEPvq6CNHjA3dZTkLolbl8CBAgQqCCgIFVIwQxRAgpSlKRzSggoSCViMAQBAgQINBNQkJoFPvi6CtLgAXdbT0Hqlrh9CRAgQKCCgIJUIQUzRAkoSFGSzikhoCCViMEQBAgQINBMQEFqFvjg6ypIgwfcbT0FqVvi9iVAgACBbIHlcvnV+fPnL9y8efMoexb3E4gQUJAiFJ1RRkBBKhOFQQgQIECgicA0TdvjVdfr9Y0mK1tzcAEFafCAO63nD8V2StuuBAgQIFBFQEGqkoQ5ogQUpChJ56QLKEjpERiAAAECBBoKKEgNQx98ZQVp8IA7racgdUrbrgQIECBQRUBBqpKEOaIEFKQoSeekCyhI6REYgAABAgQaCihIDUMffGUFafCAO62nIHVK264ECBAgUEVAQaqShDmiBBSkKEnnpAsoSOkRGIAAAQIEGgooSA1DH3xlBWnwgDutpyB1StuuBAgQIFBFQEGqkoQ5ogQUpChJ56QLKEjpERiAAAECBBoKKEgNQx98ZQVp8IA7racgdUrbrgQIECBQRUBBqpKEOaIEFKQoSeekCyhI6REYgAABAgQaCkzTdHjx4sX9aZruNFzfygMKKEgDhtp1JQWpa/L2JkCAAIFsge12e5g9g/sJRAkoSFGSzikhsFgs/IAukYQhCBAgQKCTgILUKe3xd1WQxs+41YYKUqu4LUuAAAECRQQUpCJBGCNEQEEKYXRIFQEFqUoS5iBAgACBTgIKUqe0x99VQRo/41YbKkit4rYsAQIECBQRUJCKBGGMEAEFKYTRIVUEFKQqSZiDAAECBDoJKEid0h5/VwVp/IxbbaggtYrbsgQIECBQREBBKhKEMUIEFKQQRodUEVCQqiRhDgIECBDoIjBN0/VLly7tL5fLu112tufYAgrS2Pm2205Bahe5hQkQIEAgWWCapu3xCOv1+kbyKK4nECKgIIUwOqSCgD8UWyEFMxAgQIBANwEFqVvi4++rII2fcZsNFaQ2UVuUAAECBAoJKEiFwjBKiICCFMLokAoC/yxIr7zyyuHz5jl37tzdW7du3XnRrAcHB/tPnjx55yS7bLfbbzabze0fOevCkydPrpz1Wcf3zfP8o7/icPy74ieZq/JZ586dO7p169ajF+2xXC6vLhaLN06yZ/BZYW8s8r1GnuXt//Cqsv45Cn6vkf8cefsHB51/7v/fv3f9it1J/q3ja34OAgrSzyElM55I4F8K0nO//vXXXz/68MMPX1hqPvnkk6vffvvtiUrNq6+++udPP/30P1802Oeff/7Wl19++d8nGTzyrKf/gvrtj927Wq2+Oslclc969913/+v999//04v2+OCDD/7n+++//4+T7Bl5VuQbq3pW5HuNPKvye12v12H/TEa+18izqr7XyLki32vkWZXevoJ0kn/r+Jqfg4CC9HNIyYwnEpjnef/HvvA3v/nNo729vRd+6nDv3r0Lf/nLXy6c5LJf/epX/3jvvfde+D/Qv/7661/84Q9/eOusz3r6X7Zf+CnZ8f//3zn968zTNJU86/e///2f3nzzzX+8yPeLL754629/+9svTuIfeVbkG6t6lrf/w6vK+uco8r1GnlX1vUbO5e3/+7f/7/6dcZKfyb6GQAUBBalCCmYgQIAAAQIECBAgQKCEgIJUIgZDECBAgAABAgQIECBQQUBBqpCCGQgQIECAAAECBAgQKCGgIJWIwRAECBAgQIAAAQIECFQQUJAqpGAGAgQIECBAgAABAgRKCChIJWIwBAECBAgQIECAAAECFQQUpAopmIEAAQIECBAgQIAAgRICClKJGAxBgAABAgQIECBAgEAFAQWpQgpmIECAAAECBAgQIECghICCVCIGQxAgQIAAAQIECBAgUEFAQaqQghkIECBAgAABAgQIECghoCCViMEQBAgQIECAAAECBAhUEFCQKqRgBgIECBAgQIAAAQIESggoSCViMAQBAgQIECBAgAABAhUEFKQKKZiBAAECBAgQIECAAIESAgpSiRgMQYAAAQIECBAgQIBABQEFqUIKZiBAgAABAgQIECBAoISAglQiBkMQIECAAAECBAgQIFBBQEGqkIIZCBAgQIAAAQIECBAoIaAglYjBEAQIECBAgAABAgQIVBBQkCqkYAYCBAgQIECAAAECBEoIKEglYjAEAQIECBAgQIAAAQIVBBSkCimYgQABAgQIECBAgACBEgIKUokYDEGAAAECBAgQIECAQAUBBalCCmYgQIAAAQIECBAgQKCEgIJUIgZDECBAgAABAgQIECBQQUBBqpCCGQgQIECAAAECBAgQKCGgIJWIwRAECBAgQIAAAQIECFQQUJAqpGAGAgQIECBAgAABAgRKCChIJWIwBAECBAgQIECAAAECFQQUpAopmIEAAQIECBAgQIAAgRICClKJGAxBgAABAgQIECBAgEAFAQWpQgpmIECAAAECBAgQIECghICCVCIGQxAgQIAAAQIECBAgUEFAQaqQghkIECBAgAABAgQIECghoCCViMEQBAgQIECAAAECBAhUEFCQKqRgBgIECBAgQIAAAQIESggoSCViMAQBAgQIECBAgAABAhUEFKQKKZiBAAECBAgQIECAAIESAgpSiRgMQYAAAQIECBAgQIBABQEFqUIKZiBAgAABAgQIECBAoISAglQiBkMQIECAAAECBAgQIFBBQEGqkIIZCBAgQIAAAQIECBAoIaAglYjBEAQIECBAgAABAgQIVBBQkCqkYAYCBAgQIECAAAECBEoIKEglYjAEAQIECBAgQIAAAQIVBBSkCimYgQABAgQIECBAgACBEgIKUokYDEGAAAECBAgQIECAQAUBBalCCmYgQIAAAQIECBAgQKCEgIJUIgZDECBAgAABAgQIECBQQUBBqpCCGQgQIECAAAECBAgQKCGgIJWIwRAECBAgQIAAAQIECFQQUJAqpGAGAgQIECBAgAABAgRKCChIJWIwBAECBAgQIECAAAECFQQUpAopmIEAAQIECBAgQIAAgRICClKJGAxBgAABAgQIECBAgEAFAQWpQgpmIECAAAECBAgQIECghICCVCIGQxAgQIAAAQIECBAgUEFAQaqQghkIECBAgAABAgQIECghoCCViMEQBAgQIECAAAECBAhUEFCQKqRgBgIECBAgQIAAAQIESggoSCViMAQBAgQIECBAgAABAhUEFKQKKZiBAAECBAgQIECAAIESAgpSiRgMQYAAAQIECBAgQIBABQEFqUIKZiBAgAABAgQIECBAoISAglQiBkMQIECAAAECBAgQIFBBQEGqkIIZCBAgQIAAAQIECBAoIaAglYjBEAQIECBAgAABAgQIVBBQkCqkYAYCBAgQIECAAAECBEoI/H96jIMi/4egY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112" y="707682"/>
            <a:ext cx="3533775" cy="2114550"/>
          </a:xfrm>
          <a:prstGeom prst="rect">
            <a:avLst/>
          </a:prstGeom>
        </p:spPr>
      </p:pic>
    </p:spTree>
    <p:extLst>
      <p:ext uri="{BB962C8B-B14F-4D97-AF65-F5344CB8AC3E}">
        <p14:creationId xmlns:p14="http://schemas.microsoft.com/office/powerpoint/2010/main" val="53147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E3B53C"/>
                </a:solidFill>
                <a:latin typeface="Albertus Medium" panose="020E0602030304020304" pitchFamily="34" charset="0"/>
              </a:rPr>
              <a:t>EVALUATION</a:t>
            </a:r>
            <a:endParaRPr lang="en-GB" dirty="0"/>
          </a:p>
        </p:txBody>
      </p:sp>
      <p:sp>
        <p:nvSpPr>
          <p:cNvPr id="3" name="Content Placeholder 2"/>
          <p:cNvSpPr>
            <a:spLocks noGrp="1"/>
          </p:cNvSpPr>
          <p:nvPr>
            <p:ph idx="1"/>
          </p:nvPr>
        </p:nvSpPr>
        <p:spPr/>
        <p:txBody>
          <a:bodyPr/>
          <a:lstStyle/>
          <a:p>
            <a:r>
              <a:rPr lang="en-GB" dirty="0" smtClean="0"/>
              <a:t>This application solves the issue well, although there are a couple of issues:</a:t>
            </a:r>
          </a:p>
          <a:p>
            <a:r>
              <a:rPr lang="en-GB" dirty="0" smtClean="0"/>
              <a:t>- </a:t>
            </a:r>
            <a:r>
              <a:rPr lang="en-GB" dirty="0" smtClean="0">
                <a:solidFill>
                  <a:srgbClr val="E3B53C"/>
                </a:solidFill>
              </a:rPr>
              <a:t>Short term memory </a:t>
            </a:r>
            <a:r>
              <a:rPr lang="en-GB" dirty="0" smtClean="0"/>
              <a:t>– to make it easier for the user, having a “last order” button would streamline the process and overall increase performance. This would also satisfy one of </a:t>
            </a:r>
            <a:r>
              <a:rPr lang="en-GB" dirty="0">
                <a:solidFill>
                  <a:srgbClr val="E3B53C"/>
                </a:solidFill>
              </a:rPr>
              <a:t>Nielsen’s 10 Heuristic </a:t>
            </a:r>
            <a:r>
              <a:rPr lang="en-GB" dirty="0" smtClean="0">
                <a:solidFill>
                  <a:srgbClr val="E3B53C"/>
                </a:solidFill>
              </a:rPr>
              <a:t>Principles</a:t>
            </a:r>
            <a:r>
              <a:rPr lang="en-GB" dirty="0" smtClean="0"/>
              <a:t>. </a:t>
            </a:r>
          </a:p>
          <a:p>
            <a:r>
              <a:rPr lang="en-GB" dirty="0" smtClean="0"/>
              <a:t>- </a:t>
            </a:r>
            <a:r>
              <a:rPr lang="en-GB" dirty="0" smtClean="0">
                <a:solidFill>
                  <a:srgbClr val="E3B53C"/>
                </a:solidFill>
              </a:rPr>
              <a:t>Performance on different devices </a:t>
            </a:r>
            <a:r>
              <a:rPr lang="en-GB" dirty="0" smtClean="0"/>
              <a:t>– to make the app more accessible, the performance hit taken whilst attempting to load a Google Map should be reduced (or replaced with something else). This is to prevent users cancelling due to the app hanging.</a:t>
            </a:r>
            <a:endParaRPr lang="en-GB" dirty="0"/>
          </a:p>
        </p:txBody>
      </p:sp>
    </p:spTree>
    <p:extLst>
      <p:ext uri="{BB962C8B-B14F-4D97-AF65-F5344CB8AC3E}">
        <p14:creationId xmlns:p14="http://schemas.microsoft.com/office/powerpoint/2010/main" val="3061132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E3B53C"/>
                </a:solidFill>
                <a:latin typeface="Albertus Medium" panose="020E0602030304020304" pitchFamily="34" charset="0"/>
              </a:rPr>
              <a:t>SOURCES</a:t>
            </a:r>
            <a:endParaRPr lang="en-GB" dirty="0">
              <a:solidFill>
                <a:srgbClr val="E3B53C"/>
              </a:solidFill>
              <a:latin typeface="Albertus Medium" panose="020E0602030304020304" pitchFamily="34" charset="0"/>
            </a:endParaRPr>
          </a:p>
        </p:txBody>
      </p:sp>
      <p:sp>
        <p:nvSpPr>
          <p:cNvPr id="3" name="Content Placeholder 2"/>
          <p:cNvSpPr>
            <a:spLocks noGrp="1"/>
          </p:cNvSpPr>
          <p:nvPr>
            <p:ph idx="1"/>
          </p:nvPr>
        </p:nvSpPr>
        <p:spPr/>
        <p:txBody>
          <a:bodyPr/>
          <a:lstStyle/>
          <a:p>
            <a:r>
              <a:rPr lang="en-GB" dirty="0" smtClean="0"/>
              <a:t>Colour contrast </a:t>
            </a:r>
            <a:r>
              <a:rPr lang="en-GB" dirty="0"/>
              <a:t>ratios measured with </a:t>
            </a:r>
            <a:r>
              <a:rPr lang="en-GB" dirty="0">
                <a:solidFill>
                  <a:srgbClr val="E3B53C"/>
                </a:solidFill>
              </a:rPr>
              <a:t>http://</a:t>
            </a:r>
            <a:r>
              <a:rPr lang="en-GB" dirty="0" smtClean="0">
                <a:solidFill>
                  <a:srgbClr val="E3B53C"/>
                </a:solidFill>
              </a:rPr>
              <a:t>leaverou.github.io/contrast-ratio</a:t>
            </a:r>
          </a:p>
          <a:p>
            <a:endParaRPr lang="en-GB" dirty="0"/>
          </a:p>
          <a:p>
            <a:r>
              <a:rPr lang="en-GB" dirty="0" smtClean="0"/>
              <a:t>Logo designed </a:t>
            </a:r>
            <a:r>
              <a:rPr lang="en-GB" dirty="0"/>
              <a:t>with </a:t>
            </a:r>
            <a:r>
              <a:rPr lang="en-GB" dirty="0">
                <a:solidFill>
                  <a:srgbClr val="E3B53C"/>
                </a:solidFill>
              </a:rPr>
              <a:t>https://</a:t>
            </a:r>
            <a:r>
              <a:rPr lang="en-GB" dirty="0" smtClean="0">
                <a:solidFill>
                  <a:srgbClr val="E3B53C"/>
                </a:solidFill>
              </a:rPr>
              <a:t>www.freelogoservices.com</a:t>
            </a:r>
          </a:p>
          <a:p>
            <a:endParaRPr lang="en-GB" dirty="0" smtClean="0"/>
          </a:p>
          <a:p>
            <a:r>
              <a:rPr lang="en-GB" dirty="0" smtClean="0"/>
              <a:t>App designed using </a:t>
            </a:r>
            <a:r>
              <a:rPr lang="en-GB" dirty="0" smtClean="0">
                <a:solidFill>
                  <a:srgbClr val="E3B53C"/>
                </a:solidFill>
              </a:rPr>
              <a:t>Android Studio</a:t>
            </a:r>
            <a:r>
              <a:rPr lang="en-GB" dirty="0" smtClean="0"/>
              <a:t> and rendered on </a:t>
            </a:r>
            <a:r>
              <a:rPr lang="en-GB" dirty="0" smtClean="0">
                <a:solidFill>
                  <a:srgbClr val="E3B53C"/>
                </a:solidFill>
              </a:rPr>
              <a:t>Motorola Moto G</a:t>
            </a:r>
            <a:r>
              <a:rPr lang="en-GB" dirty="0" smtClean="0"/>
              <a:t>, running </a:t>
            </a:r>
            <a:r>
              <a:rPr lang="en-GB" dirty="0" smtClean="0">
                <a:solidFill>
                  <a:srgbClr val="E3B53C"/>
                </a:solidFill>
              </a:rPr>
              <a:t>Android Lollipop 5.1</a:t>
            </a:r>
            <a:endParaRPr lang="en-GB" dirty="0" smtClean="0"/>
          </a:p>
        </p:txBody>
      </p:sp>
    </p:spTree>
    <p:extLst>
      <p:ext uri="{BB962C8B-B14F-4D97-AF65-F5344CB8AC3E}">
        <p14:creationId xmlns:p14="http://schemas.microsoft.com/office/powerpoint/2010/main" val="5703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E3B53C"/>
                </a:solidFill>
                <a:latin typeface="Albertus Medium" panose="020E0602030304020304" pitchFamily="34" charset="0"/>
              </a:rPr>
              <a:t>COLOUR PALETTE</a:t>
            </a:r>
            <a:endParaRPr lang="en-GB" dirty="0">
              <a:solidFill>
                <a:srgbClr val="E3B53C"/>
              </a:solidFill>
              <a:latin typeface="Albertus Medium" panose="020E0602030304020304" pitchFamily="34" charset="0"/>
            </a:endParaRPr>
          </a:p>
        </p:txBody>
      </p:sp>
      <p:sp>
        <p:nvSpPr>
          <p:cNvPr id="4" name="Rectangle 3"/>
          <p:cNvSpPr/>
          <p:nvPr/>
        </p:nvSpPr>
        <p:spPr>
          <a:xfrm>
            <a:off x="8557054" y="1720486"/>
            <a:ext cx="3634946" cy="2263474"/>
          </a:xfrm>
          <a:prstGeom prst="rect">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417540" y="1720486"/>
            <a:ext cx="3634946" cy="2263474"/>
          </a:xfrm>
          <a:prstGeom prst="rect">
            <a:avLst/>
          </a:prstGeom>
          <a:solidFill>
            <a:srgbClr val="E3B5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0" y="1720486"/>
            <a:ext cx="3634946" cy="2263474"/>
          </a:xfrm>
          <a:prstGeom prst="rect">
            <a:avLst/>
          </a:prstGeom>
          <a:solidFill>
            <a:srgbClr val="5B290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p:cNvSpPr txBox="1"/>
          <p:nvPr/>
        </p:nvSpPr>
        <p:spPr>
          <a:xfrm>
            <a:off x="563262" y="2642975"/>
            <a:ext cx="2612229" cy="923330"/>
          </a:xfrm>
          <a:prstGeom prst="rect">
            <a:avLst/>
          </a:prstGeom>
          <a:noFill/>
        </p:spPr>
        <p:txBody>
          <a:bodyPr wrap="square" rtlCol="0">
            <a:spAutoFit/>
          </a:bodyPr>
          <a:lstStyle/>
          <a:p>
            <a:r>
              <a:rPr lang="en-GB" dirty="0" smtClean="0">
                <a:solidFill>
                  <a:srgbClr val="F2F2F2"/>
                </a:solidFill>
                <a:latin typeface="Albertus Medium" panose="020E0602030304020304" pitchFamily="34" charset="0"/>
              </a:rPr>
              <a:t>Main background colour</a:t>
            </a:r>
          </a:p>
          <a:p>
            <a:r>
              <a:rPr lang="en-GB" dirty="0" smtClean="0">
                <a:solidFill>
                  <a:srgbClr val="F2F2F2"/>
                </a:solidFill>
                <a:latin typeface="Albertus Medium" panose="020E0602030304020304" pitchFamily="34" charset="0"/>
              </a:rPr>
              <a:t>RGB: 88, 43, 1</a:t>
            </a:r>
          </a:p>
          <a:p>
            <a:r>
              <a:rPr lang="en-GB" dirty="0" smtClean="0">
                <a:solidFill>
                  <a:srgbClr val="F2F2F2"/>
                </a:solidFill>
                <a:latin typeface="Albertus Medium" panose="020E0602030304020304" pitchFamily="34" charset="0"/>
              </a:rPr>
              <a:t>Hex: #582b01</a:t>
            </a:r>
            <a:endParaRPr lang="en-GB" dirty="0">
              <a:solidFill>
                <a:srgbClr val="F2F2F2"/>
              </a:solidFill>
              <a:latin typeface="Albertus Medium" panose="020E0602030304020304" pitchFamily="34" charset="0"/>
            </a:endParaRPr>
          </a:p>
        </p:txBody>
      </p:sp>
      <p:sp>
        <p:nvSpPr>
          <p:cNvPr id="10" name="TextBox 9"/>
          <p:cNvSpPr txBox="1"/>
          <p:nvPr/>
        </p:nvSpPr>
        <p:spPr>
          <a:xfrm>
            <a:off x="5089236" y="2642975"/>
            <a:ext cx="2225769" cy="923330"/>
          </a:xfrm>
          <a:prstGeom prst="rect">
            <a:avLst/>
          </a:prstGeom>
          <a:noFill/>
        </p:spPr>
        <p:txBody>
          <a:bodyPr wrap="square" rtlCol="0">
            <a:spAutoFit/>
          </a:bodyPr>
          <a:lstStyle/>
          <a:p>
            <a:r>
              <a:rPr lang="en-GB" dirty="0" smtClean="0">
                <a:solidFill>
                  <a:srgbClr val="5B2904"/>
                </a:solidFill>
                <a:latin typeface="Albertus Medium" panose="020E0602030304020304" pitchFamily="34" charset="0"/>
              </a:rPr>
              <a:t>Highlight colour</a:t>
            </a:r>
          </a:p>
          <a:p>
            <a:r>
              <a:rPr lang="en-GB" dirty="0" smtClean="0">
                <a:solidFill>
                  <a:srgbClr val="5B2904"/>
                </a:solidFill>
                <a:latin typeface="Albertus Medium" panose="020E0602030304020304" pitchFamily="34" charset="0"/>
              </a:rPr>
              <a:t>RGB: 227, 181, 60</a:t>
            </a:r>
          </a:p>
          <a:p>
            <a:r>
              <a:rPr lang="en-GB" dirty="0" smtClean="0">
                <a:solidFill>
                  <a:srgbClr val="5B2904"/>
                </a:solidFill>
                <a:latin typeface="Albertus Medium" panose="020E0602030304020304" pitchFamily="34" charset="0"/>
              </a:rPr>
              <a:t>Hex: #e3b53c</a:t>
            </a:r>
            <a:endParaRPr lang="en-GB" dirty="0">
              <a:solidFill>
                <a:srgbClr val="5B2904"/>
              </a:solidFill>
              <a:latin typeface="Albertus Medium" panose="020E0602030304020304" pitchFamily="34" charset="0"/>
            </a:endParaRPr>
          </a:p>
        </p:txBody>
      </p:sp>
      <p:sp>
        <p:nvSpPr>
          <p:cNvPr id="12" name="TextBox 11"/>
          <p:cNvSpPr txBox="1"/>
          <p:nvPr/>
        </p:nvSpPr>
        <p:spPr>
          <a:xfrm>
            <a:off x="9093388" y="2664912"/>
            <a:ext cx="2400860" cy="923330"/>
          </a:xfrm>
          <a:prstGeom prst="rect">
            <a:avLst/>
          </a:prstGeom>
          <a:noFill/>
        </p:spPr>
        <p:txBody>
          <a:bodyPr wrap="square" rtlCol="0">
            <a:spAutoFit/>
          </a:bodyPr>
          <a:lstStyle/>
          <a:p>
            <a:r>
              <a:rPr lang="en-GB" dirty="0" smtClean="0">
                <a:solidFill>
                  <a:srgbClr val="5B2904"/>
                </a:solidFill>
                <a:latin typeface="Albertus Medium" panose="020E0602030304020304" pitchFamily="34" charset="0"/>
              </a:rPr>
              <a:t>Main text colour</a:t>
            </a:r>
          </a:p>
          <a:p>
            <a:r>
              <a:rPr lang="en-GB" dirty="0" smtClean="0">
                <a:solidFill>
                  <a:srgbClr val="5B2904"/>
                </a:solidFill>
                <a:latin typeface="Albertus Medium" panose="020E0602030304020304" pitchFamily="34" charset="0"/>
              </a:rPr>
              <a:t>RGB: 242, 242, 242</a:t>
            </a:r>
          </a:p>
          <a:p>
            <a:r>
              <a:rPr lang="en-GB" dirty="0" smtClean="0">
                <a:solidFill>
                  <a:srgbClr val="5B2904"/>
                </a:solidFill>
                <a:latin typeface="Albertus Medium" panose="020E0602030304020304" pitchFamily="34" charset="0"/>
              </a:rPr>
              <a:t>Hex: #f2f2f2</a:t>
            </a:r>
            <a:endParaRPr lang="en-GB" dirty="0">
              <a:solidFill>
                <a:srgbClr val="5B2904"/>
              </a:solidFill>
              <a:latin typeface="Albertus Medium" panose="020E0602030304020304" pitchFamily="34" charset="0"/>
            </a:endParaRPr>
          </a:p>
        </p:txBody>
      </p:sp>
      <p:sp>
        <p:nvSpPr>
          <p:cNvPr id="13" name="Oval 12"/>
          <p:cNvSpPr/>
          <p:nvPr/>
        </p:nvSpPr>
        <p:spPr>
          <a:xfrm>
            <a:off x="5421171" y="1301173"/>
            <a:ext cx="1312266" cy="1312004"/>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5642437" y="1343822"/>
            <a:ext cx="981334" cy="1269578"/>
          </a:xfrm>
          <a:prstGeom prst="rect">
            <a:avLst/>
          </a:prstGeom>
          <a:noFill/>
        </p:spPr>
        <p:txBody>
          <a:bodyPr wrap="square" rtlCol="0">
            <a:spAutoFit/>
          </a:bodyPr>
          <a:lstStyle/>
          <a:p>
            <a:pPr algn="ctr"/>
            <a:r>
              <a:rPr lang="en-GB" dirty="0" smtClean="0">
                <a:solidFill>
                  <a:schemeClr val="bg1"/>
                </a:solidFill>
                <a:latin typeface="Albertus Medium" panose="020E0602030304020304" pitchFamily="34" charset="0"/>
                <a:ea typeface="Verdana" panose="020B0604030504040204" pitchFamily="34" charset="0"/>
                <a:cs typeface="Verdana" panose="020B0604030504040204" pitchFamily="34" charset="0"/>
              </a:rPr>
              <a:t>6.2</a:t>
            </a:r>
          </a:p>
          <a:p>
            <a:pPr algn="ctr"/>
            <a:r>
              <a:rPr lang="en-GB" sz="800" dirty="0">
                <a:solidFill>
                  <a:schemeClr val="bg1"/>
                </a:solidFill>
                <a:latin typeface="Albertus Medium" panose="020E0602030304020304" pitchFamily="34" charset="0"/>
                <a:ea typeface="Verdana" panose="020B0604030504040204" pitchFamily="34" charset="0"/>
                <a:cs typeface="Verdana" panose="020B0604030504040204" pitchFamily="34" charset="0"/>
              </a:rPr>
              <a:t>Passes AA level for any size text and AAA for large text (above 18pt or bold above 14pt)</a:t>
            </a:r>
            <a:endParaRPr lang="en-GB" sz="800" dirty="0" smtClean="0">
              <a:solidFill>
                <a:schemeClr val="bg1"/>
              </a:solidFill>
              <a:latin typeface="Albertus Medium" panose="020E0602030304020304" pitchFamily="34" charset="0"/>
              <a:ea typeface="Verdana" panose="020B0604030504040204" pitchFamily="34" charset="0"/>
              <a:cs typeface="Verdana" panose="020B0604030504040204" pitchFamily="34" charset="0"/>
            </a:endParaRPr>
          </a:p>
          <a:p>
            <a:endParaRPr lang="en-GB" sz="1050" dirty="0">
              <a:solidFill>
                <a:schemeClr val="bg1"/>
              </a:solidFill>
              <a:latin typeface="Albertus Medium" panose="020E0602030304020304" pitchFamily="34" charset="0"/>
            </a:endParaRPr>
          </a:p>
        </p:txBody>
      </p:sp>
      <p:sp>
        <p:nvSpPr>
          <p:cNvPr id="15" name="Oval 14"/>
          <p:cNvSpPr/>
          <p:nvPr/>
        </p:nvSpPr>
        <p:spPr>
          <a:xfrm>
            <a:off x="9637685" y="1330971"/>
            <a:ext cx="1312266" cy="1312004"/>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9806045" y="1364937"/>
            <a:ext cx="981334" cy="923330"/>
          </a:xfrm>
          <a:prstGeom prst="rect">
            <a:avLst/>
          </a:prstGeom>
          <a:noFill/>
        </p:spPr>
        <p:txBody>
          <a:bodyPr wrap="square" rtlCol="0">
            <a:spAutoFit/>
          </a:bodyPr>
          <a:lstStyle/>
          <a:p>
            <a:pPr algn="ctr"/>
            <a:r>
              <a:rPr lang="en-GB" dirty="0" smtClean="0">
                <a:solidFill>
                  <a:schemeClr val="bg1"/>
                </a:solidFill>
                <a:latin typeface="Albertus Medium" panose="020E0602030304020304" pitchFamily="34" charset="0"/>
                <a:ea typeface="Verdana" panose="020B0604030504040204" pitchFamily="34" charset="0"/>
                <a:cs typeface="Verdana" panose="020B0604030504040204" pitchFamily="34" charset="0"/>
              </a:rPr>
              <a:t>10.7</a:t>
            </a:r>
          </a:p>
          <a:p>
            <a:pPr algn="ctr"/>
            <a:r>
              <a:rPr lang="en-GB" sz="1200" dirty="0">
                <a:solidFill>
                  <a:schemeClr val="bg1"/>
                </a:solidFill>
                <a:latin typeface="Albertus Medium" panose="020E0602030304020304" pitchFamily="34" charset="0"/>
                <a:ea typeface="Verdana" panose="020B0604030504040204" pitchFamily="34" charset="0"/>
                <a:cs typeface="Verdana" panose="020B0604030504040204" pitchFamily="34" charset="0"/>
              </a:rPr>
              <a:t>Passes </a:t>
            </a:r>
            <a:r>
              <a:rPr lang="en-GB" sz="1200" dirty="0" smtClean="0">
                <a:solidFill>
                  <a:schemeClr val="bg1"/>
                </a:solidFill>
                <a:latin typeface="Albertus Medium" panose="020E0602030304020304" pitchFamily="34" charset="0"/>
                <a:ea typeface="Verdana" panose="020B0604030504040204" pitchFamily="34" charset="0"/>
                <a:cs typeface="Verdana" panose="020B0604030504040204" pitchFamily="34" charset="0"/>
              </a:rPr>
              <a:t>AAA </a:t>
            </a:r>
            <a:r>
              <a:rPr lang="en-GB" sz="1200" dirty="0">
                <a:solidFill>
                  <a:schemeClr val="bg1"/>
                </a:solidFill>
                <a:latin typeface="Albertus Medium" panose="020E0602030304020304" pitchFamily="34" charset="0"/>
                <a:ea typeface="Verdana" panose="020B0604030504040204" pitchFamily="34" charset="0"/>
                <a:cs typeface="Verdana" panose="020B0604030504040204" pitchFamily="34" charset="0"/>
              </a:rPr>
              <a:t>level for any size </a:t>
            </a:r>
            <a:r>
              <a:rPr lang="en-GB" sz="1200" dirty="0" smtClean="0">
                <a:solidFill>
                  <a:schemeClr val="bg1"/>
                </a:solidFill>
                <a:latin typeface="Albertus Medium" panose="020E0602030304020304" pitchFamily="34" charset="0"/>
                <a:ea typeface="Verdana" panose="020B0604030504040204" pitchFamily="34" charset="0"/>
                <a:cs typeface="Verdana" panose="020B0604030504040204" pitchFamily="34" charset="0"/>
              </a:rPr>
              <a:t>text</a:t>
            </a:r>
            <a:endParaRPr lang="en-GB" sz="1200" dirty="0">
              <a:solidFill>
                <a:schemeClr val="bg1"/>
              </a:solidFill>
              <a:latin typeface="Albertus Medium" panose="020E0602030304020304" pitchFamily="34" charset="0"/>
            </a:endParaRPr>
          </a:p>
        </p:txBody>
      </p:sp>
      <p:sp>
        <p:nvSpPr>
          <p:cNvPr id="20" name="TextBox 19"/>
          <p:cNvSpPr txBox="1"/>
          <p:nvPr/>
        </p:nvSpPr>
        <p:spPr>
          <a:xfrm>
            <a:off x="0" y="4283676"/>
            <a:ext cx="3634946" cy="2308324"/>
          </a:xfrm>
          <a:prstGeom prst="rect">
            <a:avLst/>
          </a:prstGeom>
          <a:noFill/>
        </p:spPr>
        <p:txBody>
          <a:bodyPr wrap="square" rtlCol="0">
            <a:spAutoFit/>
          </a:bodyPr>
          <a:lstStyle/>
          <a:p>
            <a:r>
              <a:rPr lang="en-GB" dirty="0" smtClean="0">
                <a:solidFill>
                  <a:schemeClr val="bg1"/>
                </a:solidFill>
                <a:latin typeface="Albertus Medium" panose="020E0602030304020304" pitchFamily="34" charset="0"/>
              </a:rPr>
              <a:t>This colour has a high contrast ratio with the other two colours chosen, therefore will be best as the background. It is also present in the logo and will give the app an earthy feel, subconsciously making the user believe the business is environmentally friendly.</a:t>
            </a:r>
            <a:endParaRPr lang="en-GB" dirty="0">
              <a:solidFill>
                <a:schemeClr val="bg1"/>
              </a:solidFill>
              <a:latin typeface="Albertus Medium" panose="020E0602030304020304" pitchFamily="34" charset="0"/>
            </a:endParaRPr>
          </a:p>
        </p:txBody>
      </p:sp>
      <p:sp>
        <p:nvSpPr>
          <p:cNvPr id="21" name="TextBox 20"/>
          <p:cNvSpPr txBox="1"/>
          <p:nvPr/>
        </p:nvSpPr>
        <p:spPr>
          <a:xfrm>
            <a:off x="4417539" y="4283676"/>
            <a:ext cx="3634946" cy="2246769"/>
          </a:xfrm>
          <a:prstGeom prst="rect">
            <a:avLst/>
          </a:prstGeom>
          <a:noFill/>
        </p:spPr>
        <p:txBody>
          <a:bodyPr wrap="square" rtlCol="0">
            <a:spAutoFit/>
          </a:bodyPr>
          <a:lstStyle/>
          <a:p>
            <a:r>
              <a:rPr lang="en-GB" sz="1400" dirty="0" smtClean="0">
                <a:solidFill>
                  <a:schemeClr val="bg1"/>
                </a:solidFill>
                <a:latin typeface="Albertus Medium" panose="020E0602030304020304" pitchFamily="34" charset="0"/>
              </a:rPr>
              <a:t>This colour has a contrast ratio of 6.2 with the background, so is less suitable as the main text colour. It will be used for buttons and highlighted text to ensure that it is only used at a readable size. Orange is associated with joy and creativity, which will make the customers have faith in our brand before even entering a store</a:t>
            </a:r>
            <a:r>
              <a:rPr lang="en-GB" sz="1400" dirty="0" smtClean="0">
                <a:solidFill>
                  <a:schemeClr val="bg1"/>
                </a:solidFill>
                <a:latin typeface="Albertus Medium" panose="020E0602030304020304" pitchFamily="34" charset="0"/>
              </a:rPr>
              <a:t>. It is also a bright colour, which will draw the user’s eye to important areas.</a:t>
            </a:r>
            <a:endParaRPr lang="en-GB" sz="1400" dirty="0">
              <a:solidFill>
                <a:schemeClr val="bg1"/>
              </a:solidFill>
              <a:latin typeface="Albertus Medium" panose="020E0602030304020304" pitchFamily="34" charset="0"/>
            </a:endParaRPr>
          </a:p>
        </p:txBody>
      </p:sp>
      <p:sp>
        <p:nvSpPr>
          <p:cNvPr id="22" name="TextBox 21"/>
          <p:cNvSpPr txBox="1"/>
          <p:nvPr/>
        </p:nvSpPr>
        <p:spPr>
          <a:xfrm>
            <a:off x="8476345" y="4283676"/>
            <a:ext cx="3634946" cy="2462213"/>
          </a:xfrm>
          <a:prstGeom prst="rect">
            <a:avLst/>
          </a:prstGeom>
          <a:noFill/>
        </p:spPr>
        <p:txBody>
          <a:bodyPr wrap="square" rtlCol="0">
            <a:spAutoFit/>
          </a:bodyPr>
          <a:lstStyle/>
          <a:p>
            <a:r>
              <a:rPr lang="en-GB" sz="1400" dirty="0" smtClean="0">
                <a:solidFill>
                  <a:schemeClr val="bg1"/>
                </a:solidFill>
                <a:latin typeface="Albertus Medium" panose="020E0602030304020304" pitchFamily="34" charset="0"/>
              </a:rPr>
              <a:t>This colour has a contrast ratio of 10.7 with the background, so is very well suited as the main text colour. The colour is slightly off white (approaching silver), which is used by major online brands such as Facebook, Twitter and </a:t>
            </a:r>
            <a:r>
              <a:rPr lang="en-GB" sz="1400" dirty="0" err="1" smtClean="0">
                <a:solidFill>
                  <a:schemeClr val="bg1"/>
                </a:solidFill>
                <a:latin typeface="Albertus Medium" panose="020E0602030304020304" pitchFamily="34" charset="0"/>
              </a:rPr>
              <a:t>JustEat</a:t>
            </a:r>
            <a:r>
              <a:rPr lang="en-GB" sz="1400" dirty="0" smtClean="0">
                <a:solidFill>
                  <a:schemeClr val="bg1"/>
                </a:solidFill>
                <a:latin typeface="Albertus Medium" panose="020E0602030304020304" pitchFamily="34" charset="0"/>
              </a:rPr>
              <a:t>. These companies use it as the background colour, with a slightly off black as the text colour, however as we have a dark background we will have to use the inverse. If major companies are using it then it must be a good choice!</a:t>
            </a:r>
            <a:endParaRPr lang="en-GB" sz="1400" dirty="0">
              <a:solidFill>
                <a:schemeClr val="bg1"/>
              </a:solidFill>
              <a:latin typeface="Albertus Medium" panose="020E0602030304020304" pitchFamily="34" charset="0"/>
            </a:endParaRPr>
          </a:p>
        </p:txBody>
      </p:sp>
    </p:spTree>
    <p:extLst>
      <p:ext uri="{BB962C8B-B14F-4D97-AF65-F5344CB8AC3E}">
        <p14:creationId xmlns:p14="http://schemas.microsoft.com/office/powerpoint/2010/main" val="3722834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3B53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latin typeface="Albertus Medium" panose="020E0602030304020304" pitchFamily="34" charset="0"/>
              </a:rPr>
              <a:t>INVERSE COLOUR </a:t>
            </a:r>
            <a:r>
              <a:rPr lang="en-GB" dirty="0" smtClean="0">
                <a:solidFill>
                  <a:schemeClr val="bg1"/>
                </a:solidFill>
                <a:latin typeface="Albertus Medium" panose="020E0602030304020304" pitchFamily="34" charset="0"/>
              </a:rPr>
              <a:t>PALETTE</a:t>
            </a:r>
            <a:endParaRPr lang="en-GB" dirty="0">
              <a:solidFill>
                <a:schemeClr val="bg1"/>
              </a:solidFill>
              <a:latin typeface="Albertus Medium" panose="020E0602030304020304" pitchFamily="34" charset="0"/>
            </a:endParaRPr>
          </a:p>
        </p:txBody>
      </p:sp>
      <p:sp>
        <p:nvSpPr>
          <p:cNvPr id="4" name="Rectangle 3"/>
          <p:cNvSpPr/>
          <p:nvPr/>
        </p:nvSpPr>
        <p:spPr>
          <a:xfrm>
            <a:off x="7239000" y="1690688"/>
            <a:ext cx="3634946" cy="2263474"/>
          </a:xfrm>
          <a:prstGeom prst="rect">
            <a:avLst/>
          </a:prstGeom>
          <a:solidFill>
            <a:srgbClr val="5B290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1153297" y="1720486"/>
            <a:ext cx="3634946" cy="2263474"/>
          </a:xfrm>
          <a:prstGeom prst="rect">
            <a:avLst/>
          </a:prstGeom>
          <a:solidFill>
            <a:srgbClr val="E3B5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E3B53C"/>
              </a:solidFill>
            </a:endParaRPr>
          </a:p>
        </p:txBody>
      </p:sp>
      <p:sp>
        <p:nvSpPr>
          <p:cNvPr id="9" name="TextBox 8"/>
          <p:cNvSpPr txBox="1"/>
          <p:nvPr/>
        </p:nvSpPr>
        <p:spPr>
          <a:xfrm>
            <a:off x="1458097" y="2390558"/>
            <a:ext cx="2818787" cy="923330"/>
          </a:xfrm>
          <a:prstGeom prst="rect">
            <a:avLst/>
          </a:prstGeom>
          <a:noFill/>
        </p:spPr>
        <p:txBody>
          <a:bodyPr wrap="square" rtlCol="0">
            <a:spAutoFit/>
          </a:bodyPr>
          <a:lstStyle/>
          <a:p>
            <a:r>
              <a:rPr lang="en-GB" dirty="0" smtClean="0">
                <a:solidFill>
                  <a:srgbClr val="F2F2F2"/>
                </a:solidFill>
                <a:latin typeface="Albertus Medium" panose="020E0602030304020304" pitchFamily="34" charset="0"/>
              </a:rPr>
              <a:t>Inverse </a:t>
            </a:r>
            <a:r>
              <a:rPr lang="en-GB" dirty="0" smtClean="0">
                <a:solidFill>
                  <a:srgbClr val="F2F2F2"/>
                </a:solidFill>
                <a:latin typeface="Albertus Medium" panose="020E0602030304020304" pitchFamily="34" charset="0"/>
              </a:rPr>
              <a:t>background colour</a:t>
            </a:r>
          </a:p>
          <a:p>
            <a:r>
              <a:rPr lang="en-GB" dirty="0">
                <a:solidFill>
                  <a:srgbClr val="F2F2F2"/>
                </a:solidFill>
                <a:latin typeface="Albertus Medium" panose="020E0602030304020304" pitchFamily="34" charset="0"/>
              </a:rPr>
              <a:t>RGB: 227, 181, 60</a:t>
            </a:r>
          </a:p>
          <a:p>
            <a:r>
              <a:rPr lang="en-GB" dirty="0">
                <a:solidFill>
                  <a:srgbClr val="F2F2F2"/>
                </a:solidFill>
                <a:latin typeface="Albertus Medium" panose="020E0602030304020304" pitchFamily="34" charset="0"/>
              </a:rPr>
              <a:t>Hex: #e3b53c</a:t>
            </a:r>
            <a:endParaRPr lang="en-GB" dirty="0">
              <a:solidFill>
                <a:srgbClr val="F2F2F2"/>
              </a:solidFill>
              <a:latin typeface="Albertus Medium" panose="020E0602030304020304" pitchFamily="34" charset="0"/>
            </a:endParaRPr>
          </a:p>
        </p:txBody>
      </p:sp>
      <p:sp>
        <p:nvSpPr>
          <p:cNvPr id="12" name="TextBox 11"/>
          <p:cNvSpPr txBox="1"/>
          <p:nvPr/>
        </p:nvSpPr>
        <p:spPr>
          <a:xfrm>
            <a:off x="8121323" y="2390558"/>
            <a:ext cx="2400860" cy="923330"/>
          </a:xfrm>
          <a:prstGeom prst="rect">
            <a:avLst/>
          </a:prstGeom>
          <a:noFill/>
        </p:spPr>
        <p:txBody>
          <a:bodyPr wrap="square" rtlCol="0">
            <a:spAutoFit/>
          </a:bodyPr>
          <a:lstStyle/>
          <a:p>
            <a:r>
              <a:rPr lang="en-GB" dirty="0" smtClean="0">
                <a:solidFill>
                  <a:srgbClr val="F2F2F2"/>
                </a:solidFill>
                <a:latin typeface="Albertus Medium" panose="020E0602030304020304" pitchFamily="34" charset="0"/>
              </a:rPr>
              <a:t>Inverse </a:t>
            </a:r>
            <a:r>
              <a:rPr lang="en-GB" dirty="0" smtClean="0">
                <a:solidFill>
                  <a:srgbClr val="F2F2F2"/>
                </a:solidFill>
                <a:latin typeface="Albertus Medium" panose="020E0602030304020304" pitchFamily="34" charset="0"/>
              </a:rPr>
              <a:t>text colour</a:t>
            </a:r>
          </a:p>
          <a:p>
            <a:r>
              <a:rPr lang="en-GB" dirty="0">
                <a:solidFill>
                  <a:srgbClr val="F2F2F2"/>
                </a:solidFill>
                <a:latin typeface="Albertus Medium" panose="020E0602030304020304" pitchFamily="34" charset="0"/>
              </a:rPr>
              <a:t>RGB: 88, 43, 1</a:t>
            </a:r>
          </a:p>
          <a:p>
            <a:r>
              <a:rPr lang="en-GB" dirty="0">
                <a:solidFill>
                  <a:srgbClr val="F2F2F2"/>
                </a:solidFill>
                <a:latin typeface="Albertus Medium" panose="020E0602030304020304" pitchFamily="34" charset="0"/>
              </a:rPr>
              <a:t>Hex: #582b01</a:t>
            </a:r>
            <a:endParaRPr lang="en-GB" dirty="0">
              <a:solidFill>
                <a:srgbClr val="F2F2F2"/>
              </a:solidFill>
              <a:latin typeface="Albertus Medium" panose="020E0602030304020304" pitchFamily="34" charset="0"/>
            </a:endParaRPr>
          </a:p>
        </p:txBody>
      </p:sp>
      <p:sp>
        <p:nvSpPr>
          <p:cNvPr id="22" name="TextBox 21"/>
          <p:cNvSpPr txBox="1"/>
          <p:nvPr/>
        </p:nvSpPr>
        <p:spPr>
          <a:xfrm>
            <a:off x="1050016" y="4184822"/>
            <a:ext cx="9823929" cy="1200329"/>
          </a:xfrm>
          <a:prstGeom prst="rect">
            <a:avLst/>
          </a:prstGeom>
          <a:noFill/>
        </p:spPr>
        <p:txBody>
          <a:bodyPr wrap="square" rtlCol="0">
            <a:spAutoFit/>
          </a:bodyPr>
          <a:lstStyle/>
          <a:p>
            <a:r>
              <a:rPr lang="en-GB" dirty="0" smtClean="0">
                <a:solidFill>
                  <a:schemeClr val="bg1"/>
                </a:solidFill>
                <a:latin typeface="Albertus Medium" panose="020E0602030304020304" pitchFamily="34" charset="0"/>
              </a:rPr>
              <a:t>These colours are the highlight and background colours from the main colour scheme. They work well with each other in the main colour scheme, so it makes sense to use them both together whenever an inverse scheme is required. This will be used mainly for buttons, although the start screen within the app will also use this inverse colour palette.</a:t>
            </a:r>
            <a:endParaRPr lang="en-GB" dirty="0">
              <a:solidFill>
                <a:schemeClr val="bg1"/>
              </a:solidFill>
              <a:latin typeface="Albertus Medium" panose="020E0602030304020304" pitchFamily="34" charset="0"/>
            </a:endParaRPr>
          </a:p>
        </p:txBody>
      </p:sp>
      <p:sp>
        <p:nvSpPr>
          <p:cNvPr id="17" name="Oval 16"/>
          <p:cNvSpPr/>
          <p:nvPr/>
        </p:nvSpPr>
        <p:spPr>
          <a:xfrm>
            <a:off x="5357488" y="2166311"/>
            <a:ext cx="1312266" cy="1312004"/>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5578754" y="2208960"/>
            <a:ext cx="981334" cy="1269578"/>
          </a:xfrm>
          <a:prstGeom prst="rect">
            <a:avLst/>
          </a:prstGeom>
          <a:noFill/>
        </p:spPr>
        <p:txBody>
          <a:bodyPr wrap="square" rtlCol="0">
            <a:spAutoFit/>
          </a:bodyPr>
          <a:lstStyle/>
          <a:p>
            <a:pPr algn="ctr"/>
            <a:r>
              <a:rPr lang="en-GB" dirty="0" smtClean="0">
                <a:solidFill>
                  <a:schemeClr val="bg1"/>
                </a:solidFill>
                <a:latin typeface="Albertus Medium" panose="020E0602030304020304" pitchFamily="34" charset="0"/>
                <a:ea typeface="Verdana" panose="020B0604030504040204" pitchFamily="34" charset="0"/>
                <a:cs typeface="Verdana" panose="020B0604030504040204" pitchFamily="34" charset="0"/>
              </a:rPr>
              <a:t>6.2</a:t>
            </a:r>
          </a:p>
          <a:p>
            <a:pPr algn="ctr"/>
            <a:r>
              <a:rPr lang="en-GB" sz="800" dirty="0">
                <a:solidFill>
                  <a:schemeClr val="bg1"/>
                </a:solidFill>
                <a:latin typeface="Albertus Medium" panose="020E0602030304020304" pitchFamily="34" charset="0"/>
                <a:ea typeface="Verdana" panose="020B0604030504040204" pitchFamily="34" charset="0"/>
                <a:cs typeface="Verdana" panose="020B0604030504040204" pitchFamily="34" charset="0"/>
              </a:rPr>
              <a:t>Passes AA level for any size text and AAA for large text (above 18pt or bold above 14pt)</a:t>
            </a:r>
            <a:endParaRPr lang="en-GB" sz="800" dirty="0" smtClean="0">
              <a:solidFill>
                <a:schemeClr val="bg1"/>
              </a:solidFill>
              <a:latin typeface="Albertus Medium" panose="020E0602030304020304" pitchFamily="34" charset="0"/>
              <a:ea typeface="Verdana" panose="020B0604030504040204" pitchFamily="34" charset="0"/>
              <a:cs typeface="Verdana" panose="020B0604030504040204" pitchFamily="34" charset="0"/>
            </a:endParaRPr>
          </a:p>
          <a:p>
            <a:endParaRPr lang="en-GB" sz="1050" dirty="0">
              <a:solidFill>
                <a:schemeClr val="bg1"/>
              </a:solidFill>
              <a:latin typeface="Albertus Medium" panose="020E0602030304020304" pitchFamily="34" charset="0"/>
            </a:endParaRPr>
          </a:p>
        </p:txBody>
      </p:sp>
    </p:spTree>
    <p:extLst>
      <p:ext uri="{BB962C8B-B14F-4D97-AF65-F5344CB8AC3E}">
        <p14:creationId xmlns:p14="http://schemas.microsoft.com/office/powerpoint/2010/main" val="707411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E3B53C"/>
                </a:solidFill>
                <a:latin typeface="Albertus Medium" panose="020E0602030304020304" pitchFamily="34" charset="0"/>
              </a:rPr>
              <a:t>TYPOGRAPHY</a:t>
            </a:r>
            <a:endParaRPr lang="en-GB" dirty="0">
              <a:solidFill>
                <a:srgbClr val="E3B53C"/>
              </a:solidFill>
              <a:latin typeface="Albertus Medium" panose="020E0602030304020304" pitchFamily="34" charset="0"/>
            </a:endParaRPr>
          </a:p>
        </p:txBody>
      </p:sp>
      <p:sp>
        <p:nvSpPr>
          <p:cNvPr id="3" name="Content Placeholder 2"/>
          <p:cNvSpPr>
            <a:spLocks noGrp="1"/>
          </p:cNvSpPr>
          <p:nvPr>
            <p:ph idx="1"/>
          </p:nvPr>
        </p:nvSpPr>
        <p:spPr/>
        <p:txBody>
          <a:bodyPr>
            <a:normAutofit/>
          </a:bodyPr>
          <a:lstStyle/>
          <a:p>
            <a:r>
              <a:rPr lang="en-GB" sz="4400" b="1" dirty="0" smtClean="0">
                <a:solidFill>
                  <a:srgbClr val="E3B53C"/>
                </a:solidFill>
                <a:latin typeface="Albertus Medium" panose="020E0602030304020304" pitchFamily="34" charset="0"/>
              </a:rPr>
              <a:t>MAIN HEADER TEXT</a:t>
            </a:r>
          </a:p>
          <a:p>
            <a:pPr>
              <a:buFontTx/>
              <a:buChar char="-"/>
            </a:pPr>
            <a:r>
              <a:rPr lang="en-GB" sz="1800" i="1" dirty="0" smtClean="0">
                <a:solidFill>
                  <a:srgbClr val="F2F2F2"/>
                </a:solidFill>
              </a:rPr>
              <a:t>Albertus Medium, </a:t>
            </a:r>
            <a:r>
              <a:rPr lang="en-GB" sz="1800" i="1" dirty="0" smtClean="0">
                <a:solidFill>
                  <a:srgbClr val="F2F2F2"/>
                </a:solidFill>
              </a:rPr>
              <a:t>44px. Text will be bold, in all caps and use the highlight colour so it stands out in multiple locales</a:t>
            </a:r>
            <a:r>
              <a:rPr lang="en-GB" sz="1800" i="1" dirty="0" smtClean="0">
                <a:solidFill>
                  <a:srgbClr val="F2F2F2"/>
                </a:solidFill>
              </a:rPr>
              <a:t>. Text will use the font from the logo</a:t>
            </a:r>
            <a:endParaRPr lang="en-GB" sz="1800" i="1" dirty="0" smtClean="0">
              <a:solidFill>
                <a:srgbClr val="F2F2F2"/>
              </a:solidFill>
            </a:endParaRPr>
          </a:p>
          <a:p>
            <a:pPr marL="0" indent="0">
              <a:buNone/>
            </a:pPr>
            <a:endParaRPr lang="en-GB" sz="1800" i="1" dirty="0">
              <a:solidFill>
                <a:schemeClr val="bg1"/>
              </a:solidFill>
            </a:endParaRPr>
          </a:p>
          <a:p>
            <a:r>
              <a:rPr lang="en-GB" sz="3600" i="1" dirty="0" smtClean="0">
                <a:solidFill>
                  <a:srgbClr val="F2F2F2"/>
                </a:solidFill>
                <a:latin typeface="Albertus Medium" panose="020E0602030304020304" pitchFamily="34" charset="0"/>
                <a:cs typeface="Arial" panose="020B0604020202020204" pitchFamily="34" charset="0"/>
              </a:rPr>
              <a:t>subtitle text</a:t>
            </a:r>
          </a:p>
          <a:p>
            <a:pPr>
              <a:buFontTx/>
              <a:buChar char="-"/>
            </a:pPr>
            <a:r>
              <a:rPr lang="en-GB" sz="1800" i="1" dirty="0" smtClean="0">
                <a:solidFill>
                  <a:srgbClr val="F2F2F2"/>
                </a:solidFill>
              </a:rPr>
              <a:t>Albertus Medium, </a:t>
            </a:r>
            <a:r>
              <a:rPr lang="en-GB" sz="1800" i="1" dirty="0" smtClean="0">
                <a:solidFill>
                  <a:srgbClr val="F2F2F2"/>
                </a:solidFill>
              </a:rPr>
              <a:t>36px. Text will be in italics and all lower case </a:t>
            </a:r>
            <a:endParaRPr lang="en-GB" sz="1800" i="1" dirty="0" smtClean="0">
              <a:solidFill>
                <a:srgbClr val="F2F2F2"/>
              </a:solidFill>
            </a:endParaRPr>
          </a:p>
          <a:p>
            <a:pPr marL="0" indent="0">
              <a:buNone/>
            </a:pPr>
            <a:endParaRPr lang="en-GB" sz="1800" i="1" dirty="0"/>
          </a:p>
          <a:p>
            <a:r>
              <a:rPr lang="en-GB" sz="1800" dirty="0" smtClean="0">
                <a:solidFill>
                  <a:srgbClr val="F2F2F2"/>
                </a:solidFill>
              </a:rPr>
              <a:t>Normal text</a:t>
            </a:r>
          </a:p>
          <a:p>
            <a:pPr marL="0" indent="0">
              <a:buNone/>
            </a:pPr>
            <a:r>
              <a:rPr lang="en-GB" sz="1800" dirty="0" smtClean="0"/>
              <a:t>- </a:t>
            </a:r>
            <a:r>
              <a:rPr lang="en-GB" sz="1800" i="1" dirty="0" smtClean="0"/>
              <a:t>Albertus Medium, 18px. Text will be without modifiers.</a:t>
            </a:r>
            <a:endParaRPr lang="en-GB" sz="1800" dirty="0">
              <a:solidFill>
                <a:srgbClr val="F2F2F2"/>
              </a:solidFill>
            </a:endParaRPr>
          </a:p>
        </p:txBody>
      </p:sp>
    </p:spTree>
    <p:extLst>
      <p:ext uri="{BB962C8B-B14F-4D97-AF65-F5344CB8AC3E}">
        <p14:creationId xmlns:p14="http://schemas.microsoft.com/office/powerpoint/2010/main" val="4127645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E3B53C"/>
                </a:solidFill>
                <a:latin typeface="Albertus Medium" panose="020E0602030304020304" pitchFamily="34" charset="0"/>
              </a:rPr>
              <a:t>STORYBOARD</a:t>
            </a:r>
            <a:endParaRPr lang="en-GB" dirty="0">
              <a:solidFill>
                <a:srgbClr val="E3B53C"/>
              </a:solidFill>
              <a:latin typeface="Albertus Medium" panose="020E0602030304020304" pitchFamily="34"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4084" b="7747"/>
          <a:stretch/>
        </p:blipFill>
        <p:spPr>
          <a:xfrm>
            <a:off x="346579" y="3715265"/>
            <a:ext cx="1282372" cy="2010033"/>
          </a:xfrm>
          <a:prstGeom prst="rect">
            <a:avLst/>
          </a:prstGeom>
          <a:ln>
            <a:solidFill>
              <a:schemeClr val="tx1"/>
            </a:solidFill>
          </a:ln>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3964" b="7628"/>
          <a:stretch/>
        </p:blipFill>
        <p:spPr>
          <a:xfrm>
            <a:off x="2363100" y="2224216"/>
            <a:ext cx="1278887" cy="2010033"/>
          </a:xfrm>
          <a:prstGeom prst="rect">
            <a:avLst/>
          </a:prstGeom>
          <a:ln>
            <a:solidFill>
              <a:schemeClr val="tx1"/>
            </a:solidFill>
          </a:ln>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3844" b="7507"/>
          <a:stretch/>
        </p:blipFill>
        <p:spPr>
          <a:xfrm>
            <a:off x="2366566" y="4621427"/>
            <a:ext cx="1275421" cy="2010033"/>
          </a:xfrm>
          <a:prstGeom prst="rect">
            <a:avLst/>
          </a:prstGeom>
          <a:ln>
            <a:solidFill>
              <a:schemeClr val="tx1"/>
            </a:solidFill>
          </a:ln>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t="4084" b="7868"/>
          <a:stretch/>
        </p:blipFill>
        <p:spPr>
          <a:xfrm>
            <a:off x="4622012" y="3715265"/>
            <a:ext cx="1284121" cy="2010033"/>
          </a:xfrm>
          <a:prstGeom prst="rect">
            <a:avLst/>
          </a:prstGeom>
          <a:ln>
            <a:solidFill>
              <a:schemeClr val="tx1"/>
            </a:solidFill>
          </a:ln>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t="3964" b="7628"/>
          <a:stretch/>
        </p:blipFill>
        <p:spPr>
          <a:xfrm>
            <a:off x="6601042" y="2225572"/>
            <a:ext cx="1278024" cy="2008677"/>
          </a:xfrm>
          <a:prstGeom prst="rect">
            <a:avLst/>
          </a:prstGeom>
          <a:ln>
            <a:solidFill>
              <a:schemeClr val="tx1"/>
            </a:solidFill>
          </a:ln>
        </p:spPr>
      </p:pic>
      <p:pic>
        <p:nvPicPr>
          <p:cNvPr id="9" name="Picture 8"/>
          <p:cNvPicPr>
            <a:picLocks noChangeAspect="1"/>
          </p:cNvPicPr>
          <p:nvPr/>
        </p:nvPicPr>
        <p:blipFill rotWithShape="1">
          <a:blip r:embed="rId7" cstate="print">
            <a:extLst>
              <a:ext uri="{28A0092B-C50C-407E-A947-70E740481C1C}">
                <a14:useLocalDpi xmlns:a14="http://schemas.microsoft.com/office/drawing/2010/main" val="0"/>
              </a:ext>
            </a:extLst>
          </a:blip>
          <a:srcRect t="4084" b="7747"/>
          <a:stretch/>
        </p:blipFill>
        <p:spPr>
          <a:xfrm>
            <a:off x="6601042" y="4621426"/>
            <a:ext cx="1282371" cy="2010033"/>
          </a:xfrm>
          <a:prstGeom prst="rect">
            <a:avLst/>
          </a:prstGeom>
          <a:ln>
            <a:solidFill>
              <a:schemeClr val="tx1"/>
            </a:solidFill>
          </a:ln>
        </p:spPr>
      </p:pic>
      <p:pic>
        <p:nvPicPr>
          <p:cNvPr id="11" name="Picture 10"/>
          <p:cNvPicPr>
            <a:picLocks noChangeAspect="1"/>
          </p:cNvPicPr>
          <p:nvPr/>
        </p:nvPicPr>
        <p:blipFill rotWithShape="1">
          <a:blip r:embed="rId8" cstate="print">
            <a:extLst>
              <a:ext uri="{28A0092B-C50C-407E-A947-70E740481C1C}">
                <a14:useLocalDpi xmlns:a14="http://schemas.microsoft.com/office/drawing/2010/main" val="0"/>
              </a:ext>
            </a:extLst>
          </a:blip>
          <a:srcRect t="4204" b="7508"/>
          <a:stretch/>
        </p:blipFill>
        <p:spPr>
          <a:xfrm>
            <a:off x="10408952" y="3715265"/>
            <a:ext cx="1280627" cy="2010033"/>
          </a:xfrm>
          <a:prstGeom prst="rect">
            <a:avLst/>
          </a:prstGeom>
          <a:ln>
            <a:solidFill>
              <a:schemeClr val="tx1"/>
            </a:solidFill>
          </a:ln>
        </p:spPr>
      </p:pic>
      <p:cxnSp>
        <p:nvCxnSpPr>
          <p:cNvPr id="13" name="Straight Arrow Connector 12"/>
          <p:cNvCxnSpPr/>
          <p:nvPr/>
        </p:nvCxnSpPr>
        <p:spPr>
          <a:xfrm flipV="1">
            <a:off x="1622854" y="3501081"/>
            <a:ext cx="740246" cy="7331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6" idx="0"/>
          </p:cNvCxnSpPr>
          <p:nvPr/>
        </p:nvCxnSpPr>
        <p:spPr>
          <a:xfrm flipH="1">
            <a:off x="3004277" y="3457360"/>
            <a:ext cx="243780" cy="11640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7" idx="1"/>
          </p:cNvCxnSpPr>
          <p:nvPr/>
        </p:nvCxnSpPr>
        <p:spPr>
          <a:xfrm flipV="1">
            <a:off x="3131124" y="4720282"/>
            <a:ext cx="1490888" cy="1770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3"/>
            <a:endCxn id="8" idx="1"/>
          </p:cNvCxnSpPr>
          <p:nvPr/>
        </p:nvCxnSpPr>
        <p:spPr>
          <a:xfrm flipV="1">
            <a:off x="5906133" y="3229911"/>
            <a:ext cx="694909" cy="14903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9" idx="1"/>
          </p:cNvCxnSpPr>
          <p:nvPr/>
        </p:nvCxnSpPr>
        <p:spPr>
          <a:xfrm>
            <a:off x="5453449" y="5626442"/>
            <a:ext cx="114759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5" idx="3"/>
          </p:cNvCxnSpPr>
          <p:nvPr/>
        </p:nvCxnSpPr>
        <p:spPr>
          <a:xfrm flipH="1" flipV="1">
            <a:off x="3641987" y="3229233"/>
            <a:ext cx="3409602" cy="916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38200" y="6211669"/>
            <a:ext cx="1704643" cy="646331"/>
          </a:xfrm>
          <a:prstGeom prst="rect">
            <a:avLst/>
          </a:prstGeom>
          <a:noFill/>
        </p:spPr>
        <p:txBody>
          <a:bodyPr wrap="square" rtlCol="0">
            <a:spAutoFit/>
          </a:bodyPr>
          <a:lstStyle/>
          <a:p>
            <a:r>
              <a:rPr lang="en-GB" dirty="0" smtClean="0">
                <a:solidFill>
                  <a:srgbClr val="F2F2F2"/>
                </a:solidFill>
                <a:latin typeface="Albertus Medium" panose="020E0602030304020304" pitchFamily="34" charset="0"/>
              </a:rPr>
              <a:t>Item added to basket</a:t>
            </a:r>
            <a:endParaRPr lang="en-GB" dirty="0">
              <a:solidFill>
                <a:srgbClr val="F2F2F2"/>
              </a:solidFill>
              <a:latin typeface="Albertus Medium" panose="020E0602030304020304" pitchFamily="34" charset="0"/>
            </a:endParaRPr>
          </a:p>
        </p:txBody>
      </p:sp>
      <p:sp>
        <p:nvSpPr>
          <p:cNvPr id="37" name="TextBox 36"/>
          <p:cNvSpPr txBox="1"/>
          <p:nvPr/>
        </p:nvSpPr>
        <p:spPr>
          <a:xfrm>
            <a:off x="6387732" y="1514551"/>
            <a:ext cx="1704643" cy="646331"/>
          </a:xfrm>
          <a:prstGeom prst="rect">
            <a:avLst/>
          </a:prstGeom>
          <a:noFill/>
        </p:spPr>
        <p:txBody>
          <a:bodyPr wrap="square" rtlCol="0">
            <a:spAutoFit/>
          </a:bodyPr>
          <a:lstStyle/>
          <a:p>
            <a:r>
              <a:rPr lang="en-GB" dirty="0" smtClean="0">
                <a:solidFill>
                  <a:srgbClr val="F2F2F2"/>
                </a:solidFill>
                <a:latin typeface="Albertus Medium" panose="020E0602030304020304" pitchFamily="34" charset="0"/>
              </a:rPr>
              <a:t>Item removed from basket</a:t>
            </a:r>
            <a:endParaRPr lang="en-GB" dirty="0">
              <a:solidFill>
                <a:srgbClr val="F2F2F2"/>
              </a:solidFill>
              <a:latin typeface="Albertus Medium" panose="020E0602030304020304" pitchFamily="34" charset="0"/>
            </a:endParaRPr>
          </a:p>
        </p:txBody>
      </p:sp>
      <p:sp>
        <p:nvSpPr>
          <p:cNvPr id="38" name="TextBox 37"/>
          <p:cNvSpPr txBox="1"/>
          <p:nvPr/>
        </p:nvSpPr>
        <p:spPr>
          <a:xfrm>
            <a:off x="10282881" y="2832779"/>
            <a:ext cx="1704643" cy="923330"/>
          </a:xfrm>
          <a:prstGeom prst="rect">
            <a:avLst/>
          </a:prstGeom>
          <a:noFill/>
        </p:spPr>
        <p:txBody>
          <a:bodyPr wrap="square" rtlCol="0">
            <a:spAutoFit/>
          </a:bodyPr>
          <a:lstStyle/>
          <a:p>
            <a:r>
              <a:rPr lang="en-GB" dirty="0" smtClean="0">
                <a:solidFill>
                  <a:srgbClr val="F2F2F2"/>
                </a:solidFill>
                <a:latin typeface="Albertus Medium" panose="020E0602030304020304" pitchFamily="34" charset="0"/>
              </a:rPr>
              <a:t>Display countdown to delivery</a:t>
            </a:r>
            <a:endParaRPr lang="en-GB" dirty="0">
              <a:solidFill>
                <a:srgbClr val="F2F2F2"/>
              </a:solidFill>
              <a:latin typeface="Albertus Medium" panose="020E0602030304020304" pitchFamily="34" charset="0"/>
            </a:endParaRPr>
          </a:p>
        </p:txBody>
      </p:sp>
      <p:sp>
        <p:nvSpPr>
          <p:cNvPr id="39" name="TextBox 38"/>
          <p:cNvSpPr txBox="1"/>
          <p:nvPr/>
        </p:nvSpPr>
        <p:spPr>
          <a:xfrm>
            <a:off x="228407" y="3328087"/>
            <a:ext cx="1704643" cy="369332"/>
          </a:xfrm>
          <a:prstGeom prst="rect">
            <a:avLst/>
          </a:prstGeom>
          <a:noFill/>
        </p:spPr>
        <p:txBody>
          <a:bodyPr wrap="square" rtlCol="0">
            <a:spAutoFit/>
          </a:bodyPr>
          <a:lstStyle/>
          <a:p>
            <a:r>
              <a:rPr lang="en-GB" dirty="0" smtClean="0">
                <a:solidFill>
                  <a:srgbClr val="F2F2F2"/>
                </a:solidFill>
                <a:latin typeface="Albertus Medium" panose="020E0602030304020304" pitchFamily="34" charset="0"/>
              </a:rPr>
              <a:t>Splash screen</a:t>
            </a:r>
            <a:endParaRPr lang="en-GB" dirty="0">
              <a:solidFill>
                <a:srgbClr val="F2F2F2"/>
              </a:solidFill>
              <a:latin typeface="Albertus Medium" panose="020E0602030304020304" pitchFamily="34" charset="0"/>
            </a:endParaRPr>
          </a:p>
        </p:txBody>
      </p:sp>
      <p:sp>
        <p:nvSpPr>
          <p:cNvPr id="40" name="TextBox 39"/>
          <p:cNvSpPr txBox="1"/>
          <p:nvPr/>
        </p:nvSpPr>
        <p:spPr>
          <a:xfrm>
            <a:off x="2150221" y="1588077"/>
            <a:ext cx="1704643" cy="646331"/>
          </a:xfrm>
          <a:prstGeom prst="rect">
            <a:avLst/>
          </a:prstGeom>
          <a:noFill/>
        </p:spPr>
        <p:txBody>
          <a:bodyPr wrap="square" rtlCol="0">
            <a:spAutoFit/>
          </a:bodyPr>
          <a:lstStyle/>
          <a:p>
            <a:r>
              <a:rPr lang="en-GB" dirty="0" smtClean="0">
                <a:solidFill>
                  <a:srgbClr val="F2F2F2"/>
                </a:solidFill>
                <a:latin typeface="Albertus Medium" panose="020E0602030304020304" pitchFamily="34" charset="0"/>
              </a:rPr>
              <a:t>List of available food</a:t>
            </a:r>
            <a:endParaRPr lang="en-GB" dirty="0">
              <a:solidFill>
                <a:srgbClr val="F2F2F2"/>
              </a:solidFill>
              <a:latin typeface="Albertus Medium" panose="020E0602030304020304" pitchFamily="34" charset="0"/>
            </a:endParaRPr>
          </a:p>
        </p:txBody>
      </p:sp>
      <p:sp>
        <p:nvSpPr>
          <p:cNvPr id="41" name="TextBox 40"/>
          <p:cNvSpPr txBox="1"/>
          <p:nvPr/>
        </p:nvSpPr>
        <p:spPr>
          <a:xfrm>
            <a:off x="4411751" y="5734221"/>
            <a:ext cx="1704643" cy="369332"/>
          </a:xfrm>
          <a:prstGeom prst="rect">
            <a:avLst/>
          </a:prstGeom>
          <a:noFill/>
        </p:spPr>
        <p:txBody>
          <a:bodyPr wrap="square" rtlCol="0">
            <a:spAutoFit/>
          </a:bodyPr>
          <a:lstStyle/>
          <a:p>
            <a:r>
              <a:rPr lang="en-GB" dirty="0" smtClean="0">
                <a:solidFill>
                  <a:srgbClr val="F2F2F2"/>
                </a:solidFill>
                <a:latin typeface="Albertus Medium" panose="020E0602030304020304" pitchFamily="34" charset="0"/>
              </a:rPr>
              <a:t>Items in basket</a:t>
            </a:r>
            <a:endParaRPr lang="en-GB" dirty="0">
              <a:solidFill>
                <a:srgbClr val="F2F2F2"/>
              </a:solidFill>
              <a:latin typeface="Albertus Medium" panose="020E0602030304020304" pitchFamily="34" charset="0"/>
            </a:endParaRPr>
          </a:p>
        </p:txBody>
      </p:sp>
      <p:cxnSp>
        <p:nvCxnSpPr>
          <p:cNvPr id="48" name="Straight Arrow Connector 47"/>
          <p:cNvCxnSpPr>
            <a:endCxn id="7" idx="3"/>
          </p:cNvCxnSpPr>
          <p:nvPr/>
        </p:nvCxnSpPr>
        <p:spPr>
          <a:xfrm flipH="1" flipV="1">
            <a:off x="5906133" y="4720282"/>
            <a:ext cx="1145457" cy="1770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5" idx="3"/>
          </p:cNvCxnSpPr>
          <p:nvPr/>
        </p:nvCxnSpPr>
        <p:spPr>
          <a:xfrm flipH="1" flipV="1">
            <a:off x="3641987" y="3229233"/>
            <a:ext cx="1464008" cy="24061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8" name="Picture 57"/>
          <p:cNvPicPr>
            <a:picLocks noChangeAspect="1"/>
          </p:cNvPicPr>
          <p:nvPr/>
        </p:nvPicPr>
        <p:blipFill rotWithShape="1">
          <a:blip r:embed="rId9" cstate="print">
            <a:extLst>
              <a:ext uri="{28A0092B-C50C-407E-A947-70E740481C1C}">
                <a14:useLocalDpi xmlns:a14="http://schemas.microsoft.com/office/drawing/2010/main" val="0"/>
              </a:ext>
            </a:extLst>
          </a:blip>
          <a:srcRect t="3964" b="7507"/>
          <a:stretch/>
        </p:blipFill>
        <p:spPr>
          <a:xfrm>
            <a:off x="8569957" y="3697972"/>
            <a:ext cx="1288139" cy="2027326"/>
          </a:xfrm>
          <a:prstGeom prst="rect">
            <a:avLst/>
          </a:prstGeom>
          <a:ln>
            <a:solidFill>
              <a:schemeClr val="tx1"/>
            </a:solidFill>
          </a:ln>
        </p:spPr>
      </p:pic>
      <p:cxnSp>
        <p:nvCxnSpPr>
          <p:cNvPr id="54" name="Straight Arrow Connector 53"/>
          <p:cNvCxnSpPr>
            <a:endCxn id="9" idx="3"/>
          </p:cNvCxnSpPr>
          <p:nvPr/>
        </p:nvCxnSpPr>
        <p:spPr>
          <a:xfrm flipH="1">
            <a:off x="7883413" y="5621980"/>
            <a:ext cx="1192037" cy="44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7432479" y="4722333"/>
            <a:ext cx="1150190" cy="1768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1" idx="1"/>
          </p:cNvCxnSpPr>
          <p:nvPr/>
        </p:nvCxnSpPr>
        <p:spPr>
          <a:xfrm flipV="1">
            <a:off x="9281925" y="4720282"/>
            <a:ext cx="1127027" cy="10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373790" y="3272694"/>
            <a:ext cx="1704643" cy="369332"/>
          </a:xfrm>
          <a:prstGeom prst="rect">
            <a:avLst/>
          </a:prstGeom>
          <a:noFill/>
        </p:spPr>
        <p:txBody>
          <a:bodyPr wrap="square" rtlCol="0">
            <a:spAutoFit/>
          </a:bodyPr>
          <a:lstStyle/>
          <a:p>
            <a:r>
              <a:rPr lang="en-GB" dirty="0" smtClean="0">
                <a:solidFill>
                  <a:srgbClr val="F2F2F2"/>
                </a:solidFill>
                <a:latin typeface="Albertus Medium" panose="020E0602030304020304" pitchFamily="34" charset="0"/>
              </a:rPr>
              <a:t>Payment screen</a:t>
            </a:r>
            <a:endParaRPr lang="en-GB" dirty="0">
              <a:solidFill>
                <a:srgbClr val="F2F2F2"/>
              </a:solidFill>
              <a:latin typeface="Albertus Medium" panose="020E0602030304020304" pitchFamily="34" charset="0"/>
            </a:endParaRPr>
          </a:p>
        </p:txBody>
      </p:sp>
      <p:sp>
        <p:nvSpPr>
          <p:cNvPr id="60" name="TextBox 59"/>
          <p:cNvSpPr txBox="1"/>
          <p:nvPr/>
        </p:nvSpPr>
        <p:spPr>
          <a:xfrm>
            <a:off x="5076061" y="6275343"/>
            <a:ext cx="1704643" cy="646331"/>
          </a:xfrm>
          <a:prstGeom prst="rect">
            <a:avLst/>
          </a:prstGeom>
          <a:noFill/>
        </p:spPr>
        <p:txBody>
          <a:bodyPr wrap="square" rtlCol="0">
            <a:spAutoFit/>
          </a:bodyPr>
          <a:lstStyle/>
          <a:p>
            <a:r>
              <a:rPr lang="en-GB" dirty="0" smtClean="0">
                <a:solidFill>
                  <a:srgbClr val="F2F2F2"/>
                </a:solidFill>
                <a:latin typeface="Albertus Medium" panose="020E0602030304020304" pitchFamily="34" charset="0"/>
              </a:rPr>
              <a:t>Select delivery address</a:t>
            </a:r>
            <a:endParaRPr lang="en-GB" dirty="0">
              <a:solidFill>
                <a:srgbClr val="F2F2F2"/>
              </a:solidFill>
              <a:latin typeface="Albertus Medium" panose="020E0602030304020304" pitchFamily="34" charset="0"/>
            </a:endParaRPr>
          </a:p>
        </p:txBody>
      </p:sp>
    </p:spTree>
    <p:extLst>
      <p:ext uri="{BB962C8B-B14F-4D97-AF65-F5344CB8AC3E}">
        <p14:creationId xmlns:p14="http://schemas.microsoft.com/office/powerpoint/2010/main" val="2590779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E3B53C"/>
                </a:solidFill>
                <a:latin typeface="Albertus Medium" panose="020E0602030304020304" pitchFamily="34" charset="0"/>
              </a:rPr>
              <a:t>ACCESSIBILITY</a:t>
            </a:r>
            <a:endParaRPr lang="en-GB" dirty="0"/>
          </a:p>
        </p:txBody>
      </p:sp>
      <p:sp>
        <p:nvSpPr>
          <p:cNvPr id="3" name="Content Placeholder 2"/>
          <p:cNvSpPr>
            <a:spLocks noGrp="1"/>
          </p:cNvSpPr>
          <p:nvPr>
            <p:ph idx="1"/>
          </p:nvPr>
        </p:nvSpPr>
        <p:spPr/>
        <p:txBody>
          <a:bodyPr/>
          <a:lstStyle/>
          <a:p>
            <a:r>
              <a:rPr lang="en-GB" dirty="0" smtClean="0"/>
              <a:t>In order to make the design accessible, a clear font is used. This font is themed towards our brand whilst still being visible to people with vision impairments.</a:t>
            </a:r>
          </a:p>
          <a:p>
            <a:r>
              <a:rPr lang="en-GB" dirty="0" smtClean="0"/>
              <a:t>The colour palettes all have high contrast ratios – this means that it will be easier for </a:t>
            </a:r>
            <a:r>
              <a:rPr lang="en-GB" dirty="0" err="1" smtClean="0"/>
              <a:t>colourblind</a:t>
            </a:r>
            <a:r>
              <a:rPr lang="en-GB" dirty="0" smtClean="0"/>
              <a:t> people to read the text.</a:t>
            </a:r>
          </a:p>
          <a:p>
            <a:r>
              <a:rPr lang="en-GB" dirty="0" smtClean="0"/>
              <a:t>The font sizes are all 18px or above, meaning they all meet AAA ratings for Web Content Accessibility Guidelines 2.0.</a:t>
            </a:r>
          </a:p>
          <a:p>
            <a:r>
              <a:rPr lang="en-GB" dirty="0" smtClean="0"/>
              <a:t>There are two differences between each style of font (colour, weight, size). This means that hierarchy will be understood in languages that do not change for one of the modifiers.</a:t>
            </a:r>
          </a:p>
        </p:txBody>
      </p:sp>
    </p:spTree>
    <p:extLst>
      <p:ext uri="{BB962C8B-B14F-4D97-AF65-F5344CB8AC3E}">
        <p14:creationId xmlns:p14="http://schemas.microsoft.com/office/powerpoint/2010/main" val="64435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E3B53C"/>
                </a:solidFill>
                <a:latin typeface="Albertus Medium" panose="020E0602030304020304" pitchFamily="34" charset="0"/>
              </a:rPr>
              <a:t>HEURISTIC PRINCIPLES</a:t>
            </a:r>
            <a:endParaRPr lang="en-GB" dirty="0"/>
          </a:p>
        </p:txBody>
      </p:sp>
      <p:sp>
        <p:nvSpPr>
          <p:cNvPr id="3" name="Content Placeholder 2"/>
          <p:cNvSpPr>
            <a:spLocks noGrp="1"/>
          </p:cNvSpPr>
          <p:nvPr>
            <p:ph idx="1"/>
          </p:nvPr>
        </p:nvSpPr>
        <p:spPr/>
        <p:txBody>
          <a:bodyPr>
            <a:normAutofit/>
          </a:bodyPr>
          <a:lstStyle/>
          <a:p>
            <a:r>
              <a:rPr lang="en-GB" sz="1800" dirty="0" smtClean="0">
                <a:solidFill>
                  <a:srgbClr val="E3B53C"/>
                </a:solidFill>
              </a:rPr>
              <a:t>Memory</a:t>
            </a:r>
            <a:r>
              <a:rPr lang="en-GB" sz="1800" dirty="0" smtClean="0"/>
              <a:t> – the app is split into chunks (or screens) so that related content is kept close together. In addition to this, different background colours are used to show related content (e.g. basket items). These chunks help the user to quickly skim the content, and the use of varying font styles are used to help the user quickly summarise the content.</a:t>
            </a:r>
          </a:p>
          <a:p>
            <a:r>
              <a:rPr lang="en-GB" sz="1800" dirty="0" smtClean="0">
                <a:solidFill>
                  <a:srgbClr val="E3B53C"/>
                </a:solidFill>
              </a:rPr>
              <a:t>Perception</a:t>
            </a:r>
            <a:r>
              <a:rPr lang="en-GB" sz="1800" dirty="0" smtClean="0"/>
              <a:t> – this is tied into the chunking. There is clear contrast between the </a:t>
            </a:r>
            <a:r>
              <a:rPr lang="en-GB" sz="4400" b="1" dirty="0">
                <a:solidFill>
                  <a:srgbClr val="E3B53C"/>
                </a:solidFill>
              </a:rPr>
              <a:t>MAIN HEADER </a:t>
            </a:r>
            <a:r>
              <a:rPr lang="en-GB" sz="4400" b="1" dirty="0" smtClean="0">
                <a:solidFill>
                  <a:srgbClr val="E3B53C"/>
                </a:solidFill>
              </a:rPr>
              <a:t>TEXT</a:t>
            </a:r>
            <a:r>
              <a:rPr lang="en-GB" sz="1800" dirty="0" smtClean="0"/>
              <a:t>, </a:t>
            </a:r>
            <a:r>
              <a:rPr lang="en-GB" sz="3600" i="1" dirty="0">
                <a:cs typeface="Arial" panose="020B0604020202020204" pitchFamily="34" charset="0"/>
              </a:rPr>
              <a:t>subtitle </a:t>
            </a:r>
            <a:r>
              <a:rPr lang="en-GB" sz="3600" i="1" dirty="0" smtClean="0">
                <a:cs typeface="Arial" panose="020B0604020202020204" pitchFamily="34" charset="0"/>
              </a:rPr>
              <a:t>text</a:t>
            </a:r>
            <a:r>
              <a:rPr lang="en-GB" sz="3600" dirty="0" smtClean="0">
                <a:cs typeface="Arial" panose="020B0604020202020204" pitchFamily="34" charset="0"/>
              </a:rPr>
              <a:t> </a:t>
            </a:r>
            <a:r>
              <a:rPr lang="en-GB" sz="1800" dirty="0" smtClean="0">
                <a:cs typeface="Arial" panose="020B0604020202020204" pitchFamily="34" charset="0"/>
              </a:rPr>
              <a:t>and normal text. This allows the user to quickly and correctly perceive the text shown.</a:t>
            </a:r>
          </a:p>
          <a:p>
            <a:r>
              <a:rPr lang="en-GB" sz="1800" dirty="0" smtClean="0">
                <a:solidFill>
                  <a:srgbClr val="E3B53C"/>
                </a:solidFill>
                <a:cs typeface="Arial" panose="020B0604020202020204" pitchFamily="34" charset="0"/>
              </a:rPr>
              <a:t>Error prevention </a:t>
            </a:r>
            <a:r>
              <a:rPr lang="en-GB" sz="1800" dirty="0" smtClean="0">
                <a:cs typeface="Arial" panose="020B0604020202020204" pitchFamily="34" charset="0"/>
              </a:rPr>
              <a:t>– the user is prevented from moving on to certain screens before they have entered required data, which prevents a chance of an error occurring further down the line, when the app realises it needs data it doesn’t have.</a:t>
            </a:r>
          </a:p>
          <a:p>
            <a:r>
              <a:rPr lang="en-GB" sz="1800" dirty="0" smtClean="0">
                <a:solidFill>
                  <a:srgbClr val="E3B53C"/>
                </a:solidFill>
                <a:cs typeface="Arial" panose="020B0604020202020204" pitchFamily="34" charset="0"/>
              </a:rPr>
              <a:t>Aesthetic/minimalist design </a:t>
            </a:r>
            <a:r>
              <a:rPr lang="en-GB" sz="1800" dirty="0" smtClean="0">
                <a:cs typeface="Arial" panose="020B0604020202020204" pitchFamily="34" charset="0"/>
              </a:rPr>
              <a:t>– the theme is consistent throughout the screens, but only information needed for that specific step is required, keeping the design minimalistic.</a:t>
            </a:r>
            <a:endParaRPr lang="en-GB" sz="3600" dirty="0">
              <a:cs typeface="Arial" panose="020B0604020202020204" pitchFamily="34" charset="0"/>
            </a:endParaRPr>
          </a:p>
          <a:p>
            <a:endParaRPr lang="en-GB" sz="4400" b="1" dirty="0">
              <a:solidFill>
                <a:srgbClr val="E3B53C"/>
              </a:solidFill>
            </a:endParaRPr>
          </a:p>
          <a:p>
            <a:endParaRPr lang="en-GB" sz="1800" dirty="0"/>
          </a:p>
        </p:txBody>
      </p:sp>
    </p:spTree>
    <p:extLst>
      <p:ext uri="{BB962C8B-B14F-4D97-AF65-F5344CB8AC3E}">
        <p14:creationId xmlns:p14="http://schemas.microsoft.com/office/powerpoint/2010/main" val="2909947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E3B53C"/>
                </a:solidFill>
                <a:latin typeface="Albertus Medium" panose="020E0602030304020304" pitchFamily="34" charset="0"/>
              </a:rPr>
              <a:t>PREDICTIVE PRINCIPLES</a:t>
            </a:r>
            <a:endParaRPr lang="en-GB" dirty="0"/>
          </a:p>
        </p:txBody>
      </p:sp>
      <p:sp>
        <p:nvSpPr>
          <p:cNvPr id="3" name="Content Placeholder 2"/>
          <p:cNvSpPr>
            <a:spLocks noGrp="1"/>
          </p:cNvSpPr>
          <p:nvPr>
            <p:ph idx="1"/>
          </p:nvPr>
        </p:nvSpPr>
        <p:spPr/>
        <p:txBody>
          <a:bodyPr>
            <a:normAutofit lnSpcReduction="10000"/>
          </a:bodyPr>
          <a:lstStyle/>
          <a:p>
            <a:r>
              <a:rPr lang="en-GB" sz="1800" dirty="0" err="1" smtClean="0">
                <a:solidFill>
                  <a:srgbClr val="E3B53C"/>
                </a:solidFill>
              </a:rPr>
              <a:t>Fitt’s</a:t>
            </a:r>
            <a:r>
              <a:rPr lang="en-GB" sz="1800" dirty="0" smtClean="0">
                <a:solidFill>
                  <a:srgbClr val="E3B53C"/>
                </a:solidFill>
              </a:rPr>
              <a:t> law </a:t>
            </a:r>
            <a:r>
              <a:rPr lang="en-GB" sz="1800" dirty="0" smtClean="0"/>
              <a:t>– this states that the larger and closer a target, the faster a user will be able to hit it. I have taken this into account by using slightly larger font sizes, which in turn means that the text entry fields and buttons will also be slightly larger than usual.</a:t>
            </a:r>
          </a:p>
          <a:p>
            <a:r>
              <a:rPr lang="en-GB" sz="1800" dirty="0" smtClean="0">
                <a:solidFill>
                  <a:srgbClr val="E3B53C"/>
                </a:solidFill>
              </a:rPr>
              <a:t>Hick’s law </a:t>
            </a:r>
            <a:r>
              <a:rPr lang="en-GB" sz="1800" dirty="0" smtClean="0"/>
              <a:t>– this states that if a user has more choices, it will take them longer to arrive at a decision. By taking this into account I have reduced the amount of choices a user has to make, with the only real decisions being what items to include in their basket. I have also kept all the screens simple, further reducing the amount of time required to process the choices.</a:t>
            </a:r>
            <a:r>
              <a:rPr lang="en-GB" sz="1800" dirty="0">
                <a:solidFill>
                  <a:srgbClr val="E3B53C"/>
                </a:solidFill>
              </a:rPr>
              <a:t> </a:t>
            </a:r>
            <a:endParaRPr lang="en-GB" sz="1800" dirty="0" smtClean="0">
              <a:solidFill>
                <a:srgbClr val="E3B53C"/>
              </a:solidFill>
            </a:endParaRPr>
          </a:p>
          <a:p>
            <a:r>
              <a:rPr lang="en-GB" sz="1800" dirty="0" smtClean="0">
                <a:solidFill>
                  <a:srgbClr val="E3B53C"/>
                </a:solidFill>
              </a:rPr>
              <a:t>Navigation </a:t>
            </a:r>
            <a:r>
              <a:rPr lang="en-GB" sz="1800" dirty="0">
                <a:solidFill>
                  <a:srgbClr val="E3B53C"/>
                </a:solidFill>
              </a:rPr>
              <a:t>is kept consistent between the majority of the screens </a:t>
            </a:r>
            <a:r>
              <a:rPr lang="en-GB" sz="1800" dirty="0"/>
              <a:t>– this makes it easier for the user as they do not have to figure out how to move on to the next step. In addition to this, the navigation principle is similar to many others used. This makes it easier for the user to instantly know what to do.</a:t>
            </a:r>
            <a:endParaRPr lang="en-GB" sz="1800" dirty="0" smtClean="0"/>
          </a:p>
          <a:p>
            <a:r>
              <a:rPr lang="en-GB" sz="1800" dirty="0" smtClean="0">
                <a:solidFill>
                  <a:srgbClr val="E3B53C"/>
                </a:solidFill>
              </a:rPr>
              <a:t>GOMS</a:t>
            </a:r>
            <a:r>
              <a:rPr lang="en-GB" sz="1800" dirty="0" smtClean="0"/>
              <a:t> – All the methods of data input have been made as simple as possible. For example, the user can select a point on a Google Map and it will get their address, instead of them having to type it in manually (although this is still available, to cater to all users).</a:t>
            </a:r>
          </a:p>
          <a:p>
            <a:r>
              <a:rPr lang="en-GB" sz="1800" dirty="0" smtClean="0">
                <a:solidFill>
                  <a:srgbClr val="E3B53C"/>
                </a:solidFill>
              </a:rPr>
              <a:t>Throughput</a:t>
            </a:r>
            <a:r>
              <a:rPr lang="en-GB" sz="1800" dirty="0" smtClean="0"/>
              <a:t> – This all depends </a:t>
            </a:r>
            <a:r>
              <a:rPr lang="en-GB" sz="1800" dirty="0"/>
              <a:t>o</a:t>
            </a:r>
            <a:r>
              <a:rPr lang="en-GB" sz="1800" dirty="0" smtClean="0"/>
              <a:t>n the speed of the mobile device. Most of the commands can operate instantly, however on some older devices it can take longer to render the Google Map. In these circumstances, a loading spinner should be displayed so the user knows the current system status (one of </a:t>
            </a:r>
            <a:r>
              <a:rPr lang="en-GB" sz="1800" dirty="0" smtClean="0">
                <a:solidFill>
                  <a:srgbClr val="E3B53C"/>
                </a:solidFill>
              </a:rPr>
              <a:t>Nielsen’s 10 Heuristic Principles</a:t>
            </a:r>
            <a:r>
              <a:rPr lang="en-GB" sz="1800" dirty="0" smtClean="0"/>
              <a:t>).</a:t>
            </a:r>
            <a:endParaRPr lang="en-GB" sz="1800" dirty="0"/>
          </a:p>
        </p:txBody>
      </p:sp>
    </p:spTree>
    <p:extLst>
      <p:ext uri="{BB962C8B-B14F-4D97-AF65-F5344CB8AC3E}">
        <p14:creationId xmlns:p14="http://schemas.microsoft.com/office/powerpoint/2010/main" val="153048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E3B53C"/>
                </a:solidFill>
                <a:latin typeface="Albertus Medium" panose="020E0602030304020304" pitchFamily="34" charset="0"/>
              </a:rPr>
              <a:t>DESCRIPTIVE PRINCIPLES</a:t>
            </a:r>
            <a:endParaRPr lang="en-GB" dirty="0"/>
          </a:p>
        </p:txBody>
      </p:sp>
      <p:sp>
        <p:nvSpPr>
          <p:cNvPr id="3" name="Content Placeholder 2"/>
          <p:cNvSpPr>
            <a:spLocks noGrp="1"/>
          </p:cNvSpPr>
          <p:nvPr>
            <p:ph idx="1"/>
          </p:nvPr>
        </p:nvSpPr>
        <p:spPr/>
        <p:txBody>
          <a:bodyPr>
            <a:noAutofit/>
          </a:bodyPr>
          <a:lstStyle/>
          <a:p>
            <a:r>
              <a:rPr lang="en-GB" sz="2700" dirty="0" smtClean="0">
                <a:solidFill>
                  <a:srgbClr val="E3B53C"/>
                </a:solidFill>
              </a:rPr>
              <a:t>Key-action Model </a:t>
            </a:r>
            <a:r>
              <a:rPr lang="en-GB" sz="2700" dirty="0" smtClean="0"/>
              <a:t>– some screens require more information before the user can progress. In these cases, a navigation button is hidden until the user has entered the required data. This ties in with the </a:t>
            </a:r>
            <a:r>
              <a:rPr lang="en-GB" sz="2700" dirty="0" smtClean="0">
                <a:solidFill>
                  <a:srgbClr val="E3B53C"/>
                </a:solidFill>
              </a:rPr>
              <a:t>Error Prevention Heuristic Principle</a:t>
            </a:r>
            <a:r>
              <a:rPr lang="en-GB" sz="2700" dirty="0" smtClean="0"/>
              <a:t>, as the application will fail if it reaches a later stage without all the required information.</a:t>
            </a:r>
          </a:p>
          <a:p>
            <a:r>
              <a:rPr lang="en-GB" sz="2700" dirty="0" err="1">
                <a:solidFill>
                  <a:srgbClr val="E3B53C"/>
                </a:solidFill>
              </a:rPr>
              <a:t>Guiard’s</a:t>
            </a:r>
            <a:r>
              <a:rPr lang="en-GB" sz="2700" dirty="0">
                <a:solidFill>
                  <a:srgbClr val="E3B53C"/>
                </a:solidFill>
              </a:rPr>
              <a:t> model of bimanual </a:t>
            </a:r>
            <a:r>
              <a:rPr lang="en-GB" sz="2700" dirty="0" smtClean="0">
                <a:solidFill>
                  <a:srgbClr val="E3B53C"/>
                </a:solidFill>
              </a:rPr>
              <a:t>skill</a:t>
            </a:r>
            <a:r>
              <a:rPr lang="en-GB" sz="2700" dirty="0" smtClean="0"/>
              <a:t> – this relates to the role of hands in two-handed interaction, for example the preferred hand (typically right if you are right handed and left if you are left handed) is used for more precise details whereas the non-preferred hand is less accurate and so can only be used for more general actions</a:t>
            </a:r>
            <a:endParaRPr lang="en-GB" sz="2700" dirty="0" smtClean="0">
              <a:solidFill>
                <a:srgbClr val="E3B53C"/>
              </a:solidFill>
            </a:endParaRPr>
          </a:p>
        </p:txBody>
      </p:sp>
    </p:spTree>
    <p:extLst>
      <p:ext uri="{BB962C8B-B14F-4D97-AF65-F5344CB8AC3E}">
        <p14:creationId xmlns:p14="http://schemas.microsoft.com/office/powerpoint/2010/main" val="2777910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1529</TotalTime>
  <Words>1383</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Albertus Medium</vt:lpstr>
      <vt:lpstr>Arial</vt:lpstr>
      <vt:lpstr>Calibri</vt:lpstr>
      <vt:lpstr>Verdana</vt:lpstr>
      <vt:lpstr>Office Theme</vt:lpstr>
      <vt:lpstr>yummy yummy</vt:lpstr>
      <vt:lpstr>COLOUR PALETTE</vt:lpstr>
      <vt:lpstr>INVERSE COLOUR PALETTE</vt:lpstr>
      <vt:lpstr>TYPOGRAPHY</vt:lpstr>
      <vt:lpstr>STORYBOARD</vt:lpstr>
      <vt:lpstr>ACCESSIBILITY</vt:lpstr>
      <vt:lpstr>HEURISTIC PRINCIPLES</vt:lpstr>
      <vt:lpstr>PREDICTIVE PRINCIPLES</vt:lpstr>
      <vt:lpstr>DESCRIPTIVE PRINCIPLES</vt:lpstr>
      <vt:lpstr>EVALUATION</vt:lpstr>
      <vt:lpstr>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Delivery Company</dc:title>
  <dc:creator>Luke Taylor</dc:creator>
  <cp:lastModifiedBy>Luke Taylor</cp:lastModifiedBy>
  <cp:revision>41</cp:revision>
  <dcterms:created xsi:type="dcterms:W3CDTF">2017-12-21T09:49:12Z</dcterms:created>
  <dcterms:modified xsi:type="dcterms:W3CDTF">2017-12-22T11:19:51Z</dcterms:modified>
</cp:coreProperties>
</file>