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A001E95-4FE4-4947-9199-FEC3958EE3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22A5C4-6886-4007-9887-AF37B4D971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Handling Events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4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/>
              <a:t>DOM Events</a:t>
            </a:r>
            <a:r>
              <a:rPr lang="en-US" sz="2800" b="1" dirty="0"/>
              <a:t> </a:t>
            </a:r>
            <a:r>
              <a:rPr lang="en-US" sz="2800" dirty="0"/>
              <a:t>are “things” that happen to HTML elements</a:t>
            </a:r>
          </a:p>
          <a:p>
            <a:r>
              <a:rPr lang="en-US" sz="2800" dirty="0"/>
              <a:t>When JavaScript is used in HTML pages, JavaScript can </a:t>
            </a:r>
            <a:r>
              <a:rPr lang="en-US" sz="2800" b="1" dirty="0"/>
              <a:t>"react"</a:t>
            </a:r>
            <a:r>
              <a:rPr lang="en-US" sz="2800" dirty="0"/>
              <a:t> on these events.</a:t>
            </a:r>
          </a:p>
          <a:p>
            <a:r>
              <a:rPr lang="en-US" sz="2800" dirty="0"/>
              <a:t>The Web platform provides several ways to get notified of </a:t>
            </a:r>
            <a:r>
              <a:rPr lang="en-US" sz="2800" b="1" dirty="0"/>
              <a:t>DOM events</a:t>
            </a:r>
            <a:r>
              <a:rPr lang="en-US" sz="2800" dirty="0"/>
              <a:t>.  </a:t>
            </a:r>
          </a:p>
          <a:p>
            <a:r>
              <a:rPr lang="en-US" sz="2800" dirty="0"/>
              <a:t>Two common styles are: </a:t>
            </a:r>
          </a:p>
          <a:p>
            <a:pPr lvl="1"/>
            <a:r>
              <a:rPr lang="en-US" sz="2400" b="1" i="1" dirty="0"/>
              <a:t>on-event</a:t>
            </a:r>
            <a:r>
              <a:rPr lang="en-US" sz="2400" dirty="0"/>
              <a:t> handlers</a:t>
            </a:r>
          </a:p>
          <a:p>
            <a:pPr lvl="1"/>
            <a:r>
              <a:rPr lang="en-US" sz="2400" b="1" dirty="0" err="1"/>
              <a:t>addEventListener</a:t>
            </a:r>
            <a:r>
              <a:rPr lang="en-US" sz="2400" b="1" dirty="0"/>
              <a:t>()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407276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The “</a:t>
            </a:r>
            <a:r>
              <a:rPr lang="en-US" sz="2800" b="1" dirty="0">
                <a:solidFill>
                  <a:srgbClr val="C00000"/>
                </a:solidFill>
              </a:rPr>
              <a:t>on-event</a:t>
            </a:r>
            <a:r>
              <a:rPr lang="en-US" sz="2800" b="1" dirty="0"/>
              <a:t>” handlers</a:t>
            </a:r>
          </a:p>
          <a:p>
            <a:pPr>
              <a:spcAft>
                <a:spcPts val="600"/>
              </a:spcAft>
            </a:pPr>
            <a:r>
              <a:rPr lang="en-US" dirty="0"/>
              <a:t>Are group of properties offered by DOM elements to help manage how that element reacts to events.</a:t>
            </a:r>
          </a:p>
          <a:p>
            <a:pPr>
              <a:spcAft>
                <a:spcPts val="600"/>
              </a:spcAft>
            </a:pPr>
            <a:r>
              <a:rPr lang="en-US" dirty="0"/>
              <a:t>The </a:t>
            </a:r>
            <a:r>
              <a:rPr lang="en-US" b="1" dirty="0"/>
              <a:t>on-event</a:t>
            </a:r>
            <a:r>
              <a:rPr lang="en-US" dirty="0"/>
              <a:t> handler is usually named according to the event it is designed to react to, such as: </a:t>
            </a:r>
            <a:r>
              <a:rPr lang="en-US" i="1" dirty="0" err="1"/>
              <a:t>onclick</a:t>
            </a:r>
            <a:r>
              <a:rPr lang="en-US" i="1" dirty="0"/>
              <a:t>, </a:t>
            </a:r>
            <a:r>
              <a:rPr lang="en-US" i="1" dirty="0" err="1"/>
              <a:t>onkeypress</a:t>
            </a:r>
            <a:r>
              <a:rPr lang="en-US" i="1" dirty="0"/>
              <a:t>, </a:t>
            </a:r>
            <a:r>
              <a:rPr lang="en-US" i="1" dirty="0" err="1"/>
              <a:t>onfocus</a:t>
            </a:r>
            <a:r>
              <a:rPr lang="en-US" i="1" dirty="0"/>
              <a:t>, </a:t>
            </a:r>
            <a:r>
              <a:rPr lang="en-US" i="1" dirty="0" err="1"/>
              <a:t>onblur</a:t>
            </a:r>
            <a:r>
              <a:rPr lang="en-US" dirty="0"/>
              <a:t>, etc.</a:t>
            </a:r>
          </a:p>
          <a:p>
            <a:pPr>
              <a:spcAft>
                <a:spcPts val="600"/>
              </a:spcAft>
            </a:pPr>
            <a:r>
              <a:rPr lang="en-US" dirty="0"/>
              <a:t>You can specify an on&lt;...&gt; event handler for a particular event (such as </a:t>
            </a:r>
            <a:r>
              <a:rPr lang="en-US" b="1" dirty="0"/>
              <a:t>click</a:t>
            </a:r>
            <a:r>
              <a:rPr lang="en-US" dirty="0"/>
              <a:t>) for a given object in different ways: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Using an HTML attribute named on</a:t>
            </a:r>
            <a:r>
              <a:rPr lang="en-US" i="1" dirty="0"/>
              <a:t>{</a:t>
            </a:r>
            <a:r>
              <a:rPr lang="en-US" i="1" dirty="0" err="1"/>
              <a:t>eventtype</a:t>
            </a:r>
            <a:r>
              <a:rPr lang="en-US" i="1" dirty="0"/>
              <a:t>}</a:t>
            </a:r>
            <a:r>
              <a:rPr lang="en-US" dirty="0"/>
              <a:t> on an element, for example: </a:t>
            </a:r>
            <a:r>
              <a:rPr lang="en-US" b="1" dirty="0"/>
              <a:t>&lt;button </a:t>
            </a:r>
            <a:r>
              <a:rPr lang="en-US" b="1" dirty="0" err="1"/>
              <a:t>onclick</a:t>
            </a:r>
            <a:r>
              <a:rPr lang="en-US" b="1" dirty="0"/>
              <a:t>=“some JavaScript;"&gt;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Or by setting the corresponding property from JavaScript, for example: </a:t>
            </a:r>
            <a:r>
              <a:rPr lang="en-US" b="1" dirty="0" err="1"/>
              <a:t>document.getElementById</a:t>
            </a:r>
            <a:r>
              <a:rPr lang="en-US" b="1" dirty="0"/>
              <a:t>("</a:t>
            </a:r>
            <a:r>
              <a:rPr lang="en-US" b="1" dirty="0" err="1"/>
              <a:t>mybutton</a:t>
            </a:r>
            <a:r>
              <a:rPr lang="en-US" b="1" dirty="0"/>
              <a:t>").</a:t>
            </a:r>
            <a:r>
              <a:rPr lang="en-US" b="1" dirty="0" err="1"/>
              <a:t>onclick</a:t>
            </a:r>
            <a:r>
              <a:rPr lang="en-US" b="1" dirty="0"/>
              <a:t> = function(){some JavaScript;"}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8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Using </a:t>
            </a:r>
            <a:r>
              <a:rPr lang="en-US" sz="2800" b="1" dirty="0" err="1">
                <a:solidFill>
                  <a:srgbClr val="C00000"/>
                </a:solidFill>
              </a:rPr>
              <a:t>eventListener</a:t>
            </a:r>
            <a:r>
              <a:rPr lang="en-US" sz="2800" b="1" dirty="0">
                <a:solidFill>
                  <a:srgbClr val="C00000"/>
                </a:solidFill>
              </a:rPr>
              <a:t>() </a:t>
            </a:r>
            <a:r>
              <a:rPr lang="en-US" sz="2800" b="1" dirty="0"/>
              <a:t>method</a:t>
            </a:r>
          </a:p>
          <a:p>
            <a:r>
              <a:rPr lang="en-US" dirty="0"/>
              <a:t>The </a:t>
            </a:r>
            <a:r>
              <a:rPr lang="en-US" b="1" dirty="0" err="1"/>
              <a:t>EventListener</a:t>
            </a:r>
            <a:r>
              <a:rPr lang="en-US" dirty="0"/>
              <a:t> interface represents an object that can handle an event dispatched by an Event Target object.</a:t>
            </a:r>
          </a:p>
          <a:p>
            <a:r>
              <a:rPr lang="en-US" b="1" dirty="0" err="1"/>
              <a:t>addEventListener</a:t>
            </a:r>
            <a:r>
              <a:rPr lang="en-US" b="1" dirty="0"/>
              <a:t>()</a:t>
            </a:r>
            <a:r>
              <a:rPr lang="en-US" dirty="0"/>
              <a:t> works by adding a function or an object that implements </a:t>
            </a:r>
            <a:r>
              <a:rPr lang="en-US" b="1" i="1" dirty="0" err="1"/>
              <a:t>EventListene</a:t>
            </a:r>
            <a:r>
              <a:rPr lang="en-US" dirty="0" err="1"/>
              <a:t>r</a:t>
            </a:r>
            <a:r>
              <a:rPr lang="en-US" dirty="0"/>
              <a:t> to the list of event listeners for the specified event type on the </a:t>
            </a:r>
            <a:r>
              <a:rPr lang="en-US" b="1" i="1" dirty="0" err="1"/>
              <a:t>EventTarget</a:t>
            </a:r>
            <a:r>
              <a:rPr lang="en-US" dirty="0"/>
              <a:t> on which it's called.</a:t>
            </a:r>
          </a:p>
          <a:p>
            <a:r>
              <a:rPr lang="en-US" b="1" dirty="0" err="1"/>
              <a:t>EventTarget</a:t>
            </a:r>
            <a:r>
              <a:rPr lang="en-US" dirty="0"/>
              <a:t> is a DOM interface implemented by objects that can receive events and may have listeners for them (common event targets include element, document, window)</a:t>
            </a:r>
          </a:p>
        </p:txBody>
      </p:sp>
    </p:spTree>
    <p:extLst>
      <p:ext uri="{BB962C8B-B14F-4D97-AF65-F5344CB8AC3E}">
        <p14:creationId xmlns:p14="http://schemas.microsoft.com/office/powerpoint/2010/main" val="47461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Using </a:t>
            </a:r>
            <a:r>
              <a:rPr lang="en-US" b="1" dirty="0" err="1">
                <a:solidFill>
                  <a:srgbClr val="C00000"/>
                </a:solidFill>
              </a:rPr>
              <a:t>eventListener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method (contd.)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r>
              <a:rPr lang="nb-NO" i="1" dirty="0"/>
              <a:t>target</a:t>
            </a:r>
            <a:r>
              <a:rPr lang="nb-NO" dirty="0"/>
              <a:t>.addEventListener(</a:t>
            </a:r>
            <a:r>
              <a:rPr lang="nb-NO" i="1" dirty="0"/>
              <a:t>type</a:t>
            </a:r>
            <a:r>
              <a:rPr lang="nb-NO" dirty="0"/>
              <a:t>, </a:t>
            </a:r>
            <a:r>
              <a:rPr lang="nb-NO" i="1" dirty="0"/>
              <a:t>listener[</a:t>
            </a:r>
            <a:r>
              <a:rPr lang="nb-NO" dirty="0"/>
              <a:t>, </a:t>
            </a:r>
            <a:r>
              <a:rPr lang="nb-NO" i="1" dirty="0"/>
              <a:t>options</a:t>
            </a:r>
            <a:r>
              <a:rPr lang="nb-NO" dirty="0"/>
              <a:t>]);</a:t>
            </a:r>
          </a:p>
          <a:p>
            <a:r>
              <a:rPr lang="nb-NO" i="1" dirty="0"/>
              <a:t>target</a:t>
            </a:r>
            <a:r>
              <a:rPr lang="nb-NO" dirty="0"/>
              <a:t>.addEventListener(</a:t>
            </a:r>
            <a:r>
              <a:rPr lang="nb-NO" i="1" dirty="0"/>
              <a:t>type</a:t>
            </a:r>
            <a:r>
              <a:rPr lang="nb-NO" dirty="0"/>
              <a:t>, </a:t>
            </a:r>
            <a:r>
              <a:rPr lang="nb-NO" i="1" dirty="0"/>
              <a:t>listener[</a:t>
            </a:r>
            <a:r>
              <a:rPr lang="nb-NO" dirty="0"/>
              <a:t>, </a:t>
            </a:r>
            <a:r>
              <a:rPr lang="nb-NO" i="1" dirty="0"/>
              <a:t>useCapture</a:t>
            </a:r>
            <a:r>
              <a:rPr lang="nb-NO" dirty="0"/>
              <a:t>]);</a:t>
            </a:r>
          </a:p>
          <a:p>
            <a:pPr lvl="1"/>
            <a:r>
              <a:rPr lang="nb-NO" dirty="0"/>
              <a:t>Where:</a:t>
            </a:r>
          </a:p>
          <a:p>
            <a:pPr lvl="1"/>
            <a:r>
              <a:rPr lang="en-US" b="1" u="sng" dirty="0"/>
              <a:t>type: </a:t>
            </a:r>
            <a:r>
              <a:rPr lang="en-US" dirty="0"/>
              <a:t>A case-sensitive string representing the event type to listen for.</a:t>
            </a:r>
          </a:p>
          <a:p>
            <a:pPr lvl="1"/>
            <a:r>
              <a:rPr lang="en-US" b="1" u="sng" dirty="0"/>
              <a:t>listener: </a:t>
            </a:r>
            <a:r>
              <a:rPr lang="en-US" dirty="0"/>
              <a:t>The object which receives a notification when an event of the specified type occurs. This must be an object implementing the </a:t>
            </a:r>
            <a:r>
              <a:rPr lang="en-US" dirty="0" err="1"/>
              <a:t>EventListener</a:t>
            </a:r>
            <a:r>
              <a:rPr lang="en-US" dirty="0"/>
              <a:t> interface, or a JavaScript function.</a:t>
            </a:r>
          </a:p>
          <a:p>
            <a:pPr lvl="1"/>
            <a:r>
              <a:rPr lang="en-US" b="1" u="sng" dirty="0"/>
              <a:t>options</a:t>
            </a:r>
            <a:r>
              <a:rPr lang="en-US" dirty="0"/>
              <a:t>: An options object that specifies characteristics about the event listener. The available options are:</a:t>
            </a:r>
          </a:p>
        </p:txBody>
      </p:sp>
    </p:spTree>
    <p:extLst>
      <p:ext uri="{BB962C8B-B14F-4D97-AF65-F5344CB8AC3E}">
        <p14:creationId xmlns:p14="http://schemas.microsoft.com/office/powerpoint/2010/main" val="207199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90600"/>
          </a:xfrm>
        </p:spPr>
        <p:txBody>
          <a:bodyPr/>
          <a:lstStyle/>
          <a:p>
            <a:r>
              <a:rPr lang="en-US" dirty="0"/>
              <a:t>Handling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u="sng" dirty="0" err="1"/>
              <a:t>useCapture</a:t>
            </a:r>
            <a:r>
              <a:rPr lang="en-US" dirty="0"/>
              <a:t>: Boolean indicating whether events of this type will be dispatched to the registered listener </a:t>
            </a:r>
            <a:r>
              <a:rPr lang="en-US" i="1" dirty="0"/>
              <a:t>before</a:t>
            </a:r>
            <a:r>
              <a:rPr lang="en-US" dirty="0"/>
              <a:t> being dispatched to any </a:t>
            </a:r>
            <a:r>
              <a:rPr lang="en-US" dirty="0" err="1"/>
              <a:t>EventTarget</a:t>
            </a:r>
            <a:r>
              <a:rPr lang="en-US" dirty="0"/>
              <a:t> beneath it in the DOM tree.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Event </a:t>
            </a:r>
            <a:r>
              <a:rPr lang="en-US" b="1" u="sng" dirty="0"/>
              <a:t>bubbling</a:t>
            </a:r>
            <a:r>
              <a:rPr lang="en-US" dirty="0"/>
              <a:t> and </a:t>
            </a:r>
            <a:r>
              <a:rPr lang="en-US" b="1" u="sng" dirty="0"/>
              <a:t>capturing</a:t>
            </a:r>
            <a:r>
              <a:rPr lang="en-US" dirty="0"/>
              <a:t> are two ways of propagating events which occur in an element that is nested within another element, when both elements have registered a handle for that event. The event propagation mode determines the order in which elements receive the event.</a:t>
            </a:r>
          </a:p>
          <a:p>
            <a:pPr lvl="2"/>
            <a:r>
              <a:rPr lang="en-US" b="1" i="1" dirty="0">
                <a:solidFill>
                  <a:srgbClr val="000000"/>
                </a:solidFill>
                <a:effectLst/>
              </a:rPr>
              <a:t>Bubbling: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the inner most element's event is handled first and then the outer ones. This is the default and the 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useCapture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parameter must be set to </a:t>
            </a:r>
            <a:r>
              <a:rPr lang="en-US" b="1" i="1" dirty="0">
                <a:solidFill>
                  <a:srgbClr val="000000"/>
                </a:solidFill>
                <a:effectLst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lvl="2"/>
            <a:r>
              <a:rPr lang="en-US" b="1" i="1" dirty="0">
                <a:solidFill>
                  <a:srgbClr val="000000"/>
                </a:solidFill>
                <a:effectLst/>
              </a:rPr>
              <a:t>Capturing: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the outer most element's event is handled first and then the inner ones. the 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useCapture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parameter must be set to </a:t>
            </a:r>
            <a:r>
              <a:rPr lang="en-US" b="1" i="1" dirty="0">
                <a:solidFill>
                  <a:srgbClr val="000000"/>
                </a:solidFill>
                <a:effectLst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96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93</TotalTime>
  <Words>503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Clarity</vt:lpstr>
      <vt:lpstr>Handling Events with JavaScript</vt:lpstr>
      <vt:lpstr>Handling DOM Events</vt:lpstr>
      <vt:lpstr>Handling DOM Events</vt:lpstr>
      <vt:lpstr>Handling DOM Events</vt:lpstr>
      <vt:lpstr>Handling DOM Events</vt:lpstr>
      <vt:lpstr>Handling DOM Events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Events with JavaScript</dc:title>
  <dc:creator>Sam Otim</dc:creator>
  <cp:lastModifiedBy>Sam Otim</cp:lastModifiedBy>
  <cp:revision>9</cp:revision>
  <dcterms:created xsi:type="dcterms:W3CDTF">2019-05-16T13:58:02Z</dcterms:created>
  <dcterms:modified xsi:type="dcterms:W3CDTF">2021-10-26T00:20:32Z</dcterms:modified>
</cp:coreProperties>
</file>