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3B84-8731-43F1-86DA-7DADEDB2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F23FB-95AD-407D-8B8B-DD31BB29A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68CC-2DA1-47B4-97B4-C585DA8F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49AF-28CF-45AC-A9A4-A770800E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A3C2-BED4-442C-97EF-755B92F1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8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FA32-74C6-4C78-BC0F-B8843DF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FA732-F913-46C4-9CB2-F0A0015E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3737-4A2C-4E0C-86A8-B5BA024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FB27-2A4E-42C6-A706-A2A3443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8EDF-404A-460B-BE1F-5F1BF9D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61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E9089-089E-47B6-872B-9625E6C11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28369-1058-42DB-A70B-2EEB5772B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2A35-7F50-4261-826A-9C7AE5F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069F-46F9-48E4-A094-F85EF01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40A0-EFA2-4DB0-83CB-992E80AA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0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2E75-2D90-40F2-93BC-81B01E5B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144-2B25-46E7-BFF0-F359FA6F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B2C4-A0C4-4119-AF14-1D47B72D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56C1-08E8-44F5-975E-0C88486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DD21-1197-40D0-AA11-3EA269A0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86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609-D583-4315-8CDE-A5B26A5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3E02-307C-407A-97DD-7F7BF55E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41FA-4B90-4CB9-B968-81FF2E1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AA60-61E4-4129-9F4A-B8449DCF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846B-D95A-48A9-99C4-6EE0AF94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2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C37C-1A01-44DC-9E42-C301465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42E6-37A4-4169-B456-570DAA72D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95E2-C314-4C1D-ADDC-9569E180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AD27-96F8-4958-8349-1A25287D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C94A-049E-4BE6-807E-8A129803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96F7-0EF4-4E11-9A39-4A712FA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CC24-9AEB-4862-B07A-DC9E1277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27FC-D112-4AE5-8851-7AECA486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0E10B-782E-42B7-B143-514DFF94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EB1FD-9133-43C5-AEAB-DECDD54E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5977-E992-429D-BAD8-95E49C07A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9534-3D81-45E8-BF72-240AA8D4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03047-8045-4356-BC68-2CBA940D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469EA-2C37-4D2F-8F33-6995AEC4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B122-B6DA-4B90-A596-E828C07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77194-BA1F-4EEB-B8AE-64630E2D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F6630-2200-44C7-8C6A-465EB42D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77C7-4181-4C23-AFC8-A163F0FA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73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B142F-4AB0-4EEF-9FEF-975FA09A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C4415-6963-4CC6-8F98-93A163C5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533B7-A8C7-49BB-9EA7-47C3EBAA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42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F384-7D16-436D-814F-5CAD7474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1F0D-52FF-4D40-96C9-4F6D868D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AD9E-7D36-4DD7-9041-39FBDE74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1F41B-2B57-45E8-A5EC-DE35C9A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C15F-5854-49DF-B6AB-2D4D0C7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6F2D-0D24-4F0E-A90A-FB651A71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3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D552-97E1-4D20-82E8-DE8C8786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095CA-1F5C-483C-ADC9-17E5C5CBC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D3D5-E12D-46E7-BB7A-608B14B1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E1FDC-411C-490F-9B2A-E5C54DA8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C071B-E808-4FC9-B6F1-39D6A5A9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9659-BD45-4E37-BD0F-4C33202B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7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056D2-F743-4CF0-B755-D5D1B48E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910F-93EC-4E3C-8D01-38A15FC3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72C2-EE0C-4F88-B9B1-FC3EDCCF2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FE29-5AD6-4F2F-9EA5-76E2354C2640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909C-8D46-401B-B55E-44F5C35D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7010-AC57-47F9-9FBD-D91C0B20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0BBA-CDFD-4B6A-94AA-D35160056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48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html51/dom.html#kinds-of-cont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library.duke.edu/wp-content/uploads/2013/03/lib-ia-1.3.1-20130311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templates/wirefr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0A5C5-F8E6-4622-9AF6-10BDA4BC7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CA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48BC-B235-4AA7-8EA2-5D792BDD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b="1" dirty="0">
                <a:solidFill>
                  <a:srgbClr val="080808"/>
                </a:solidFill>
              </a:rPr>
              <a:t>Information Architecture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3A883-93E5-4265-8389-C8E94419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8 Principles of Information A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rchitecture</a:t>
            </a:r>
            <a:endParaRPr lang="en-C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D72F-9D7D-49E1-9DC9-4E943968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he 8 principles of information architecture in UX design">
            <a:extLst>
              <a:ext uri="{FF2B5EF4-FFF2-40B4-BE49-F238E27FC236}">
                <a16:creationId xmlns:a16="http://schemas.microsoft.com/office/drawing/2014/main" id="{014E39E8-4BE5-4D90-A669-710A5F7B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1865377"/>
            <a:ext cx="8353425" cy="43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8C1C1-1977-4B8F-BF3E-AE9C2698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8 Principles of Information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8922-DC5A-42CD-BEF9-B76585AF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46094" cy="439398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The principle of objects</a:t>
            </a:r>
            <a:r>
              <a:rPr lang="en-US" dirty="0"/>
              <a:t>: Content should be treated as a living, breathing thing. It has lifecycles, behaviors, and attributes.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choices</a:t>
            </a:r>
            <a:r>
              <a:rPr lang="en-US" dirty="0"/>
              <a:t>: Less is more. Keep the number of choices to a minimum.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disclosure</a:t>
            </a:r>
            <a:r>
              <a:rPr lang="en-US" dirty="0"/>
              <a:t>: Show a preview of information that will help users understand what kind of information is hidden if they dig deeper.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exemplars</a:t>
            </a:r>
            <a:r>
              <a:rPr lang="en-US" dirty="0"/>
              <a:t>: Show examples of content when describing the content of the categories</a:t>
            </a:r>
            <a:r>
              <a:rPr lang="en-US" sz="2000" dirty="0"/>
              <a:t>.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F8E1-DC48-427E-B877-27422A9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>
                <a:solidFill>
                  <a:schemeClr val="accent2">
                    <a:lumMod val="75000"/>
                  </a:schemeClr>
                </a:solidFill>
              </a:rPr>
              <a:t>8 Principles of Information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99CB-16A0-4AC4-AE77-FC30050A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The principle of front doors</a:t>
            </a:r>
            <a:r>
              <a:rPr lang="en-US" dirty="0"/>
              <a:t>: Assume that at least 50% of users will use a different entry point than the home page.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multiple classifications</a:t>
            </a:r>
            <a:r>
              <a:rPr lang="en-US" dirty="0"/>
              <a:t>: Offer users several different classification schemes to browse the site’s content.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focused navigation</a:t>
            </a:r>
            <a:r>
              <a:rPr lang="en-US" dirty="0"/>
              <a:t>: Keep navigation simple and never mix different things.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The principle of growth</a:t>
            </a:r>
            <a:r>
              <a:rPr lang="en-US" dirty="0"/>
              <a:t>: Assume that the content on the website will grow. Make sure the website is scalable.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0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F4926-1117-407A-94ED-8E94453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IA Implementation: Organizational Elements</a:t>
            </a:r>
            <a:endParaRPr lang="en-C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6597-008C-4B03-80A3-8BB83985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475"/>
              </a:spcBef>
            </a:pPr>
            <a:r>
              <a:rPr lang="en-US" altLang="en-US" sz="2400" dirty="0"/>
              <a:t>Organizational elements don't have obvious physical manifestations</a:t>
            </a:r>
          </a:p>
          <a:p>
            <a:pPr lvl="1">
              <a:spcBef>
                <a:spcPts val="475"/>
              </a:spcBef>
            </a:pPr>
            <a:r>
              <a:rPr lang="en-US" altLang="en-US" sz="2000" dirty="0"/>
              <a:t>The purpose is to group web page content into sections so that you can use CSS and JavaScript to manipulate their content more effectively. Example: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section, header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</a:p>
          <a:p>
            <a:pPr lvl="1">
              <a:spcBef>
                <a:spcPts val="475"/>
              </a:spcBef>
            </a:pP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They are </a:t>
            </a: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semantic element</a:t>
            </a:r>
          </a:p>
          <a:p>
            <a:pPr lvl="1">
              <a:spcBef>
                <a:spcPts val="475"/>
              </a:spcBef>
            </a:pP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Partly based on research by Google after crawling billions of pages</a:t>
            </a:r>
          </a:p>
          <a:p>
            <a:pPr eaLnBrk="1" hangingPunct="1">
              <a:spcBef>
                <a:spcPts val="475"/>
              </a:spcBef>
            </a:pPr>
            <a:endParaRPr lang="en-US" altLang="en-US" sz="2400" dirty="0"/>
          </a:p>
          <a:p>
            <a:pPr>
              <a:spcBef>
                <a:spcPts val="475"/>
              </a:spcBef>
            </a:pPr>
            <a:r>
              <a:rPr lang="en-US" altLang="en-US" sz="2400" b="1" dirty="0"/>
              <a:t>By default, all organizational elements</a:t>
            </a:r>
            <a:r>
              <a:rPr lang="en-US" altLang="en-US" sz="2400" dirty="0"/>
              <a:t> span the width of their surrounding containers, i.e., </a:t>
            </a:r>
            <a:r>
              <a:rPr lang="en-US" altLang="en-US" sz="2400" b="1" dirty="0"/>
              <a:t>block elements</a:t>
            </a:r>
            <a:endParaRPr lang="en-US" altLang="en-US" sz="2000" b="1" dirty="0"/>
          </a:p>
          <a:p>
            <a:pPr eaLnBrk="1" hangingPunct="1">
              <a:spcBef>
                <a:spcPts val="475"/>
              </a:spcBef>
            </a:pPr>
            <a:endParaRPr lang="en-US" altLang="en-US" sz="2400" dirty="0"/>
          </a:p>
          <a:p>
            <a:pPr eaLnBrk="1" hangingPunct="1">
              <a:spcBef>
                <a:spcPts val="475"/>
              </a:spcBef>
            </a:pPr>
            <a:r>
              <a:rPr lang="en-US" altLang="en-US" sz="2400" dirty="0"/>
              <a:t>The first four organizational elements are in the sectioning category from the content model categories diagram at </a:t>
            </a:r>
            <a:r>
              <a:rPr lang="en-US" altLang="en-US" sz="2400" dirty="0">
                <a:hlinkClick r:id="rId2"/>
              </a:rPr>
              <a:t>https://www.w3.org/TR/html51/dom.html#kinds-of-content</a:t>
            </a:r>
            <a:r>
              <a:rPr lang="en-US" altLang="en-US" sz="2400" dirty="0"/>
              <a:t>.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A126B-8650-4F01-B391-38AEF808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Organization in HTML4 and HTML5</a:t>
            </a:r>
            <a:endParaRPr lang="en-C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6" descr="This figure explains how the page layout marked up using sectioning elements in HTML5 would have been defined in HTML 4.01 using div elements.&#10;There are two layouts in the figure.&#10;The first layout explains sections in HTML 5.0. The layout consists of 5 sections.&#10;The first section reads “&lt;header&gt;&lt;/header&gt;”.&#10;The second section reads “&lt;nav&gt;&lt;/nav&gt;” and is positioned below the first section.&#10;The third section reads “&lt;section&gt;&lt;/section&gt;” and is positioned below the first section, next to the second section. It consists of a rectangular box that is labeled “&lt;article&gt;&lt;/article&gt;”. The rectangular box is positioned within the third section.&#10;The fourth section reads “&lt;aside&gt;&lt;/aside&gt;” and is positioned below the first section, next to the third section.&#10;The fifth section reads “&lt;footer&gt;&lt;/footer&gt;” and is positioned below the second, third, and fourth sections.&#10;The second layout explains section in HTML 4.01. The layout consists of 5 sections.&#10;The first section reads “&lt;div id=”header”&gt;&lt;/div&gt;”.&#10;The second section reads “&lt;div id=”nav”&gt;&lt;/div&gt;” and is positioned below the first section.&#10;The third section reads “&lt;div id=”section”&gt;&lt;/div&gt;” and is positioned below the first section, next to the second section. A rectangular box labeled “&lt;div id=”article”&gt;&lt;/div&gt;” is positioned within the third section.&#10;The fourth section reads “&lt;div id=”aside”&gt;&lt;/div&gt;” and is positioned below the first section, next to the third section.&#10;The fifth section reads “&lt;div id=”footer”&gt;&lt;/div&gt;” and is positioned below the second, third, and fourth sections." title="Sections in HTML 5.0 vs divisions in HTML 4.01">
            <a:extLst>
              <a:ext uri="{FF2B5EF4-FFF2-40B4-BE49-F238E27FC236}">
                <a16:creationId xmlns:a16="http://schemas.microsoft.com/office/drawing/2014/main" id="{4F162C51-F59A-4728-9AA2-4DEB34197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2" t="6172"/>
          <a:stretch/>
        </p:blipFill>
        <p:spPr>
          <a:xfrm>
            <a:off x="1950563" y="1337948"/>
            <a:ext cx="5826550" cy="5134772"/>
          </a:xfrm>
        </p:spPr>
      </p:pic>
    </p:spTree>
    <p:extLst>
      <p:ext uri="{BB962C8B-B14F-4D97-AF65-F5344CB8AC3E}">
        <p14:creationId xmlns:p14="http://schemas.microsoft.com/office/powerpoint/2010/main" val="177757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AA969-E45D-409C-8DED-1543FFC4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HTLM5 Organizational Elements</a:t>
            </a:r>
            <a:endParaRPr lang="en-C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3628A-9EE6-4380-9CEE-DBE6196B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46" y="1457471"/>
            <a:ext cx="4542905" cy="4991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68C90-B141-46AE-B888-52F3C73F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32" y="1459450"/>
            <a:ext cx="5225929" cy="3928731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1C44684-B0F8-44BD-9674-CD41CD64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177" y="5486235"/>
            <a:ext cx="3723906" cy="738664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/>
              <a:t>Note: The organizational elements have been styled to be displayed as shown in the figure</a:t>
            </a:r>
          </a:p>
        </p:txBody>
      </p:sp>
    </p:spTree>
    <p:extLst>
      <p:ext uri="{BB962C8B-B14F-4D97-AF65-F5344CB8AC3E}">
        <p14:creationId xmlns:p14="http://schemas.microsoft.com/office/powerpoint/2010/main" val="26567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D4CFA-332B-4764-B3CA-0FBAE5E6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HTML5 Elements: header and footer</a:t>
            </a:r>
            <a:endParaRPr lang="en-C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0283-7521-4E47-B6C1-623A3513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475"/>
              </a:spcBef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altLang="en-US" sz="3200" dirty="0"/>
              <a:t> element:</a:t>
            </a:r>
            <a:r>
              <a:rPr lang="en-US" altLang="en-US" dirty="0"/>
              <a:t> group together header content.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n-US" altLang="en-US" sz="3200" dirty="0"/>
              <a:t> element: </a:t>
            </a:r>
            <a:r>
              <a:rPr lang="en-US" altLang="en-US" dirty="0"/>
              <a:t>group together content at the bottom of a web page.</a:t>
            </a:r>
          </a:p>
          <a:p>
            <a:pPr eaLnBrk="1" hangingPunct="1">
              <a:spcBef>
                <a:spcPts val="475"/>
              </a:spcBef>
            </a:pPr>
            <a:endParaRPr lang="en-US" altLang="en-US" dirty="0"/>
          </a:p>
          <a:p>
            <a:pPr>
              <a:spcBef>
                <a:spcPts val="475"/>
              </a:spcBef>
              <a:defRPr/>
            </a:pPr>
            <a:r>
              <a:rPr lang="en-US" altLang="en-US" sz="3200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altLang="en-US" sz="3200" dirty="0"/>
              <a:t> element: </a:t>
            </a:r>
            <a:r>
              <a:rPr lang="en-US" altLang="en-US" dirty="0"/>
              <a:t>To provide contact information.</a:t>
            </a:r>
          </a:p>
          <a:p>
            <a:pPr lvl="1">
              <a:spcBef>
                <a:spcPts val="475"/>
              </a:spcBef>
              <a:defRPr/>
            </a:pPr>
            <a:r>
              <a:rPr lang="en-US" altLang="en-US" sz="2800" dirty="0"/>
              <a:t>The contact information must be relevant to the portion of the web page where the address element resides.</a:t>
            </a:r>
          </a:p>
          <a:p>
            <a:pPr lvl="1">
              <a:spcBef>
                <a:spcPts val="475"/>
              </a:spcBef>
              <a:defRPr/>
            </a:pPr>
            <a:r>
              <a:rPr lang="en-US" altLang="en-US" sz="2800" dirty="0"/>
              <a:t>does not group together other elements, so it's not an organizational element</a:t>
            </a:r>
          </a:p>
          <a:p>
            <a:pPr lvl="1" indent="-342900">
              <a:spcBef>
                <a:spcPts val="475"/>
              </a:spcBef>
              <a:defRPr/>
            </a:pPr>
            <a:r>
              <a:rPr lang="en-US" altLang="en-US" sz="2800" dirty="0"/>
              <a:t>it's common to include an address within a footer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F117-8ADE-4F5E-B5EB-00A95390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HTML5 Elements: nav and a</a:t>
            </a:r>
            <a:endParaRPr lang="en-C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F2E2-1638-4A76-BF59-1E6E920B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altLang="en-US" dirty="0"/>
              <a:t> element group together navigational links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hyperlink</a:t>
            </a:r>
            <a:r>
              <a:rPr lang="en-US" altLang="en-US" dirty="0"/>
              <a:t> (simply known as link) is created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altLang="en-US" dirty="0"/>
              <a:t> </a:t>
            </a:r>
          </a:p>
          <a:p>
            <a:pPr marL="40005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="#resto"&gt;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Dining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Dining</a:t>
            </a:r>
            <a:r>
              <a:rPr lang="en-US" altLang="en-US" dirty="0"/>
              <a:t> text is the content of the </a:t>
            </a:r>
            <a:r>
              <a:rPr lang="nn-N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 </a:t>
            </a:r>
            <a:r>
              <a:rPr lang="en-US" altLang="en-US" dirty="0"/>
              <a:t>element. </a:t>
            </a:r>
            <a:r>
              <a:rPr lang="en-US" altLang="en-US" b="1" dirty="0"/>
              <a:t>Without content, the link will not work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On the previous code, note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/>
              <a:t> value of “resto"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altLang="en-US" dirty="0"/>
              <a:t>:</a:t>
            </a:r>
          </a:p>
          <a:p>
            <a:pPr marL="400050" lvl="1" indent="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nn-N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id="resto"&gt;Restaurant&lt;/h2&gt;</a:t>
            </a:r>
          </a:p>
          <a:p>
            <a:pPr eaLnBrk="1" hangingPunct="1"/>
            <a:r>
              <a:rPr lang="en-US" altLang="en-US" dirty="0"/>
              <a:t>When a user clicks on the above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element link, the browser jumps down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altLang="en-US" dirty="0"/>
              <a:t> resto element.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A9A9-EB2A-467B-8099-2049E179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30612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HTML5 Elements: article, section, and aside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5A7F-5601-4E39-A033-93D496B3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>
              <a:spcBef>
                <a:spcPts val="48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sz="2400" dirty="0"/>
              <a:t> element:</a:t>
            </a:r>
          </a:p>
          <a:p>
            <a:pPr lvl="1">
              <a:spcBef>
                <a:spcPts val="480"/>
              </a:spcBef>
              <a:defRPr/>
            </a:pPr>
            <a:r>
              <a:rPr lang="en-US" sz="2000" dirty="0"/>
              <a:t>Commonly used to group together one or more sections.</a:t>
            </a:r>
          </a:p>
          <a:p>
            <a:pPr lvl="1">
              <a:spcBef>
                <a:spcPts val="480"/>
              </a:spcBef>
              <a:defRPr/>
            </a:pPr>
            <a:r>
              <a:rPr lang="en-US" sz="2000" dirty="0"/>
              <a:t>It </a:t>
            </a:r>
            <a:r>
              <a:rPr lang="en-US" sz="2000"/>
              <a:t>can be independently </a:t>
            </a:r>
            <a:r>
              <a:rPr lang="en-US" sz="2000" dirty="0"/>
              <a:t>distributable or reusable, e.g., in syndication</a:t>
            </a:r>
          </a:p>
          <a:p>
            <a:pPr lvl="1">
              <a:spcBef>
                <a:spcPts val="480"/>
              </a:spcBef>
              <a:defRPr/>
            </a:pPr>
            <a:r>
              <a:rPr lang="en-US" sz="2000" dirty="0"/>
              <a:t>The HTML5 standard describes an article as forming an independent part of a web page or website.</a:t>
            </a:r>
          </a:p>
          <a:p>
            <a:pPr eaLnBrk="1" hangingPunct="1">
              <a:spcBef>
                <a:spcPts val="480"/>
              </a:spcBef>
              <a:defRPr/>
            </a:pPr>
            <a:endParaRPr lang="en-US" sz="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48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2400" dirty="0"/>
              <a:t> element:</a:t>
            </a: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sz="2000" dirty="0"/>
              <a:t>Used to group together a section of a web page.</a:t>
            </a: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sz="2000" dirty="0"/>
              <a:t>Typically contain a heading and one or more paragraphs.</a:t>
            </a:r>
          </a:p>
          <a:p>
            <a:pPr marL="57150" indent="0" eaLnBrk="1" hangingPunct="1">
              <a:spcBef>
                <a:spcPts val="480"/>
              </a:spcBef>
              <a:buFont typeface="Wingdings" panose="05000000000000000000" pitchFamily="2" charset="2"/>
              <a:buNone/>
              <a:defRPr/>
            </a:pPr>
            <a:endParaRPr lang="en-US" sz="200" dirty="0"/>
          </a:p>
          <a:p>
            <a:pPr eaLnBrk="1" hangingPunct="1">
              <a:spcBef>
                <a:spcPts val="48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sz="2400" dirty="0"/>
              <a:t> element:</a:t>
            </a: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sz="2000" dirty="0"/>
              <a:t>Used to group together content that has something to do with the rest of the web page, but it isn't part of the main flow.</a:t>
            </a:r>
          </a:p>
          <a:p>
            <a:pPr lvl="1" eaLnBrk="1" hangingPunct="1">
              <a:spcBef>
                <a:spcPts val="480"/>
              </a:spcBef>
              <a:defRPr/>
            </a:pPr>
            <a:r>
              <a:rPr lang="en-US" sz="2000" dirty="0"/>
              <a:t>Typically, you should position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sz="2000" dirty="0"/>
              <a:t> element at the right or left, usually with the CSS properties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. 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D9060-ED9B-4BAE-AE28-8CAEDA4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Information Architecture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0525-9EAD-47DB-A224-1C5892AA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737706" cy="4393982"/>
          </a:xfrm>
        </p:spPr>
        <p:txBody>
          <a:bodyPr>
            <a:normAutofit/>
          </a:bodyPr>
          <a:lstStyle/>
          <a:p>
            <a:r>
              <a:rPr lang="en-US" dirty="0"/>
              <a:t>Information architecture (IA) is the art and science of organizing and labelling websites.</a:t>
            </a:r>
          </a:p>
          <a:p>
            <a:r>
              <a:rPr lang="en-US" dirty="0"/>
              <a:t>It focuses on organizing, structuring, and labeling content in an effective and sustainable way.</a:t>
            </a:r>
          </a:p>
          <a:p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purpose of your IA is to help users understand where they are, what they’ve found, what’s around, and what to expect (</a:t>
            </a:r>
            <a:r>
              <a:rPr lang="en-US" dirty="0" err="1"/>
              <a:t>Morville</a:t>
            </a:r>
            <a:r>
              <a:rPr lang="en-US" dirty="0"/>
              <a:t> and Rosenfield, 2006), 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 Ember"/>
              </a:rPr>
              <a:t>Organizing web site content so that it can be found, designing website interaction so that it's pleasant to use, and creating an interface that is easy to understand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 Ember"/>
              </a:rPr>
              <a:t>Wodtke</a:t>
            </a:r>
            <a:r>
              <a:rPr lang="en-US" b="0" i="0" dirty="0">
                <a:solidFill>
                  <a:srgbClr val="333333"/>
                </a:solidFill>
                <a:effectLst/>
                <a:latin typeface="Amazon Ember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 Ember"/>
              </a:rPr>
              <a:t>Govella</a:t>
            </a:r>
            <a:r>
              <a:rPr lang="en-US" b="0" i="0" dirty="0">
                <a:solidFill>
                  <a:srgbClr val="333333"/>
                </a:solidFill>
                <a:effectLst/>
                <a:latin typeface="Amazon Ember"/>
              </a:rPr>
              <a:t>, 2009).</a:t>
            </a:r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B8760-4CE6-41BF-995C-79A44B29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D892-24D8-4765-8AF1-D111DCCF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61957"/>
            <a:ext cx="10905066" cy="439398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Organization Schemes and Structure</a:t>
            </a:r>
            <a:r>
              <a:rPr lang="en-US" dirty="0"/>
              <a:t>s: How you categorize and structure information</a:t>
            </a:r>
          </a:p>
          <a:p>
            <a:pPr>
              <a:spcAft>
                <a:spcPts val="600"/>
              </a:spcAft>
            </a:pPr>
            <a:r>
              <a:rPr lang="en-US" b="1" dirty="0"/>
              <a:t>Labeling Systems</a:t>
            </a:r>
            <a:r>
              <a:rPr lang="en-US" dirty="0"/>
              <a:t>: How you represent information</a:t>
            </a:r>
          </a:p>
          <a:p>
            <a:pPr>
              <a:spcAft>
                <a:spcPts val="600"/>
              </a:spcAft>
            </a:pPr>
            <a:r>
              <a:rPr lang="en-US" b="1" dirty="0"/>
              <a:t>Navigation Systems</a:t>
            </a:r>
            <a:r>
              <a:rPr lang="en-US" dirty="0"/>
              <a:t>: How users browse or move through information</a:t>
            </a:r>
          </a:p>
          <a:p>
            <a:pPr>
              <a:spcAft>
                <a:spcPts val="600"/>
              </a:spcAft>
            </a:pPr>
            <a:r>
              <a:rPr lang="en-US" b="1" dirty="0"/>
              <a:t>Search Systems</a:t>
            </a:r>
            <a:r>
              <a:rPr lang="en-US" dirty="0"/>
              <a:t>: How users look for information</a:t>
            </a:r>
          </a:p>
          <a:p>
            <a:pPr>
              <a:spcAft>
                <a:spcPts val="600"/>
              </a:spcAft>
            </a:pPr>
            <a:r>
              <a:rPr lang="en-US" dirty="0"/>
              <a:t>Example: </a:t>
            </a:r>
            <a:r>
              <a:rPr lang="en-US" sz="2000" dirty="0">
                <a:hlinkClick r:id="rId2"/>
              </a:rPr>
              <a:t>https://blogs.library.duke.edu/wp-content/uploads/2013/03/lib-ia-1.3.1-20130311.png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Note</a:t>
            </a:r>
            <a:r>
              <a:rPr lang="en-US" dirty="0"/>
              <a:t>: In order to create these systems of information, you need to understand the interdependent nature of users, content, and context.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BFEB-B3BA-4D51-B30A-3E900E76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3F71-68DE-4848-8715-8916F768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Context</a:t>
            </a:r>
            <a:r>
              <a:rPr lang="en-US" sz="2400" dirty="0"/>
              <a:t>: business goals, funding, politics, culture, technology, resources, constraints</a:t>
            </a:r>
          </a:p>
          <a:p>
            <a:r>
              <a:rPr lang="en-US" sz="2400" b="1" dirty="0"/>
              <a:t>Content</a:t>
            </a:r>
            <a:r>
              <a:rPr lang="en-US" sz="2400" dirty="0"/>
              <a:t>: content objectives, document and data types, volume, existing structure, governance and ownership</a:t>
            </a:r>
          </a:p>
          <a:p>
            <a:r>
              <a:rPr lang="en-US" sz="2400" b="1" dirty="0"/>
              <a:t>Users</a:t>
            </a:r>
            <a:r>
              <a:rPr lang="en-US" sz="2400" dirty="0"/>
              <a:t>: audience, tasks, needs, information-seeking behavior, experience</a:t>
            </a:r>
            <a:endParaRPr lang="en-CA" sz="2400" dirty="0"/>
          </a:p>
        </p:txBody>
      </p:sp>
      <p:pic>
        <p:nvPicPr>
          <p:cNvPr id="2050" name="Picture 2" descr="Lou Rosenfeld and Peter Morville’s venn diagram showing the Information Ecology: context, content, users">
            <a:extLst>
              <a:ext uri="{FF2B5EF4-FFF2-40B4-BE49-F238E27FC236}">
                <a16:creationId xmlns:a16="http://schemas.microsoft.com/office/drawing/2014/main" id="{4AB21D85-50EC-430A-95CE-D8093B7A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825625"/>
            <a:ext cx="4762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06CB-8E67-45AD-A5AA-0A8E588D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E41B-BBB3-447B-B059-1F328A1C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Organization Schemes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Entail how you are going to categorize your content and the various ways you'll create relationships between various pieces.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Most content can be categorized in multiple ways.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Schemes can be broken down into: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b="1" i="1" dirty="0"/>
              <a:t>Exact Schemes: </a:t>
            </a:r>
            <a:r>
              <a:rPr lang="en-US" dirty="0"/>
              <a:t>objectively divide information into mutually exclusive sections</a:t>
            </a:r>
            <a:br>
              <a:rPr lang="en-US" dirty="0"/>
            </a:br>
            <a:r>
              <a:rPr lang="en-US" b="1" i="1" dirty="0"/>
              <a:t>Subjective Schemes: </a:t>
            </a:r>
            <a:r>
              <a:rPr lang="en-US" dirty="0"/>
              <a:t>categorize information in a way that may be specific to or defined by the organization or field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98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52B92-CE45-4739-BE23-F2AFFA1C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74D6-DFE1-4811-B415-AA1DC4CE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Exact Schemes </a:t>
            </a:r>
            <a:r>
              <a:rPr lang="en-CA" sz="2400" dirty="0"/>
              <a:t>- </a:t>
            </a:r>
            <a:r>
              <a:rPr lang="en-US" sz="2600" dirty="0"/>
              <a:t>Examples of exact organizational structures include:</a:t>
            </a:r>
            <a:endParaRPr lang="en-CA" sz="2600" dirty="0"/>
          </a:p>
          <a:p>
            <a:r>
              <a:rPr lang="en-US" sz="2600" b="1" dirty="0"/>
              <a:t>Alphabetical schemes: </a:t>
            </a:r>
            <a:r>
              <a:rPr lang="en-US" sz="2600" dirty="0"/>
              <a:t>make use of our 26-letter alphabet for organizing their contents. Sometimes, alphabetical schemes in the form of an A-Z index serve as secondary navigational components to supplement content’s findability that is otherwise organized.</a:t>
            </a:r>
          </a:p>
          <a:p>
            <a:r>
              <a:rPr lang="en-US" sz="2600" b="1" dirty="0"/>
              <a:t>Chronological schemes: </a:t>
            </a:r>
            <a:r>
              <a:rPr lang="en-US" sz="2600" dirty="0"/>
              <a:t>organize content by date. For example, blog posts, news articles, etc.</a:t>
            </a:r>
          </a:p>
          <a:p>
            <a:r>
              <a:rPr lang="en-US" sz="2600" b="1" dirty="0"/>
              <a:t>Geographical schemes: </a:t>
            </a:r>
            <a:r>
              <a:rPr lang="en-US" sz="2600" dirty="0"/>
              <a:t>organize content based on place. </a:t>
            </a:r>
          </a:p>
          <a:p>
            <a:endParaRPr lang="en-US" sz="2600" dirty="0"/>
          </a:p>
          <a:p>
            <a:r>
              <a:rPr lang="en-US" sz="2600" dirty="0"/>
              <a:t>Often these types of schemes serve as a good supplemental way to navigate a site that that is otherwise organized.  For example, you may choose to provide a map to display information or an A-Z index to get to topics grouped primarily by one of the subjective schemes.</a:t>
            </a:r>
            <a:endParaRPr lang="en-CA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04E6-0F46-43C6-812E-B03E1513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9B7E-5D23-486C-BE3F-1727FAB1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Subjective Schemes </a:t>
            </a:r>
            <a:r>
              <a:rPr lang="en-CA" sz="2400" dirty="0"/>
              <a:t>- </a:t>
            </a:r>
            <a:r>
              <a:rPr lang="en-US" sz="2400" dirty="0"/>
              <a:t>Examples of subjective schemes include the following:</a:t>
            </a:r>
          </a:p>
          <a:p>
            <a:r>
              <a:rPr lang="en-US" sz="2400" b="1" dirty="0"/>
              <a:t>Topic schemes: </a:t>
            </a:r>
            <a:r>
              <a:rPr lang="en-US" sz="2400" dirty="0"/>
              <a:t>organize content based on the specific subject matter.</a:t>
            </a:r>
          </a:p>
          <a:p>
            <a:r>
              <a:rPr lang="en-US" sz="2400" b="1" dirty="0"/>
              <a:t>Task schemes: </a:t>
            </a:r>
            <a:r>
              <a:rPr lang="en-US" sz="2400" dirty="0"/>
              <a:t>organize content by considering the needs, actions, questions, or processes that users bring to that specific content.</a:t>
            </a:r>
          </a:p>
          <a:p>
            <a:r>
              <a:rPr lang="en-US" sz="2400" b="1" dirty="0"/>
              <a:t>Audience schemes: </a:t>
            </a:r>
            <a:r>
              <a:rPr lang="en-US" sz="2400" dirty="0"/>
              <a:t>organize content for separate segments of users.  Audience schemes can be closed or open, meaning that users are able to navigate from one audience to another. </a:t>
            </a:r>
          </a:p>
          <a:p>
            <a:r>
              <a:rPr lang="en-US" sz="2400" b="1" dirty="0"/>
              <a:t>Metaphor schemes: </a:t>
            </a:r>
            <a:r>
              <a:rPr lang="en-US" sz="2400" dirty="0"/>
              <a:t>help users by relating content to familiar concepts.  This is used in interface design (folders, trash, etc.) but can pose challenges when used as the site’s primary organization scheme.</a:t>
            </a:r>
            <a:endParaRPr lang="en-CA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DD09-FB2A-4939-86F5-0C7B4D4C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CED8-11DA-4911-AE06-8F9472BD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15600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/>
              <a:t>Wireframing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 wireframe is a two-dimensional illustration of a page’s interface that specifically focuses on space allocation and prioritization of content, functionalities available, and intended behaviors.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Wireframes typically do not include any styling, color, or graphics. 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E653D-6014-497C-A64D-911739E1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chemeClr val="accent2">
                    <a:lumMod val="75000"/>
                  </a:schemeClr>
                </a:solidFill>
              </a:rPr>
              <a:t>Main Components of Information Architecture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6821-7503-4AE2-9BAC-5AC36053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/>
              <a:t>The Value of Wireframes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Wireframes serve multiple purposes by helping to: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Connect the site’s information architecture to its visual design by showing paths between pages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Clarify consistent ways for displaying types of information on the user interface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Determine intended functionality in the interface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Prioritize content through the determination of how much space to allocate to a given item and where that item is located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https://www.lucidchart.com/pages/templates/wireframe</a:t>
            </a:r>
            <a:endParaRPr lang="en-US" dirty="0"/>
          </a:p>
          <a:p>
            <a:pPr marL="4572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1349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Amazon Ember</vt:lpstr>
      <vt:lpstr>Arial</vt:lpstr>
      <vt:lpstr>Calibri</vt:lpstr>
      <vt:lpstr>Calibri Light</vt:lpstr>
      <vt:lpstr>Courier New</vt:lpstr>
      <vt:lpstr>Helvetica</vt:lpstr>
      <vt:lpstr>Tahoma</vt:lpstr>
      <vt:lpstr>Wingdings</vt:lpstr>
      <vt:lpstr>Office Theme</vt:lpstr>
      <vt:lpstr>Information Architecture</vt:lpstr>
      <vt:lpstr>Information Architecture Basics</vt:lpstr>
      <vt:lpstr>Main Components of Information Architecture</vt:lpstr>
      <vt:lpstr>Main Components of Information Architecture</vt:lpstr>
      <vt:lpstr>Main Components of Information Architecture</vt:lpstr>
      <vt:lpstr>Main Components of Information Architecture</vt:lpstr>
      <vt:lpstr>Main Components of Information Architecture</vt:lpstr>
      <vt:lpstr>Main Components of Information Architecture</vt:lpstr>
      <vt:lpstr>Main Components of Information Architecture</vt:lpstr>
      <vt:lpstr>8 Principles of Information Architecture</vt:lpstr>
      <vt:lpstr>8 Principles of Information Architecture</vt:lpstr>
      <vt:lpstr>8 Principles of Information Architecture</vt:lpstr>
      <vt:lpstr>IA Implementation: Organizational Elements</vt:lpstr>
      <vt:lpstr>Organization in HTML4 and HTML5</vt:lpstr>
      <vt:lpstr>HTLM5 Organizational Elements</vt:lpstr>
      <vt:lpstr>HTML5 Elements: header and footer</vt:lpstr>
      <vt:lpstr>HTML5 Elements: nav and a</vt:lpstr>
      <vt:lpstr>HTML5 Elements: article, section, and aside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Architecture</dc:title>
  <dc:creator>Sam Otim</dc:creator>
  <cp:lastModifiedBy>Sam Otim</cp:lastModifiedBy>
  <cp:revision>3</cp:revision>
  <dcterms:created xsi:type="dcterms:W3CDTF">2020-09-22T17:49:22Z</dcterms:created>
  <dcterms:modified xsi:type="dcterms:W3CDTF">2021-09-07T12:59:38Z</dcterms:modified>
</cp:coreProperties>
</file>