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72"/>
  </p:notesMasterIdLst>
  <p:handoutMasterIdLst>
    <p:handoutMasterId r:id="rId73"/>
  </p:handoutMasterIdLst>
  <p:sldIdLst>
    <p:sldId id="319" r:id="rId4"/>
    <p:sldId id="320" r:id="rId5"/>
    <p:sldId id="321" r:id="rId6"/>
    <p:sldId id="364" r:id="rId7"/>
    <p:sldId id="322" r:id="rId8"/>
    <p:sldId id="366" r:id="rId9"/>
    <p:sldId id="324" r:id="rId10"/>
    <p:sldId id="323" r:id="rId11"/>
    <p:sldId id="327" r:id="rId12"/>
    <p:sldId id="367" r:id="rId13"/>
    <p:sldId id="385" r:id="rId14"/>
    <p:sldId id="386" r:id="rId15"/>
    <p:sldId id="368" r:id="rId16"/>
    <p:sldId id="387" r:id="rId17"/>
    <p:sldId id="377" r:id="rId18"/>
    <p:sldId id="384" r:id="rId19"/>
    <p:sldId id="329" r:id="rId20"/>
    <p:sldId id="328" r:id="rId21"/>
    <p:sldId id="330" r:id="rId22"/>
    <p:sldId id="370" r:id="rId23"/>
    <p:sldId id="332" r:id="rId24"/>
    <p:sldId id="333" r:id="rId25"/>
    <p:sldId id="334" r:id="rId26"/>
    <p:sldId id="382" r:id="rId27"/>
    <p:sldId id="335" r:id="rId28"/>
    <p:sldId id="337" r:id="rId29"/>
    <p:sldId id="371" r:id="rId30"/>
    <p:sldId id="375" r:id="rId31"/>
    <p:sldId id="339" r:id="rId32"/>
    <p:sldId id="340" r:id="rId33"/>
    <p:sldId id="341" r:id="rId34"/>
    <p:sldId id="383" r:id="rId35"/>
    <p:sldId id="343" r:id="rId36"/>
    <p:sldId id="403" r:id="rId37"/>
    <p:sldId id="344" r:id="rId38"/>
    <p:sldId id="345" r:id="rId39"/>
    <p:sldId id="346" r:id="rId40"/>
    <p:sldId id="378" r:id="rId41"/>
    <p:sldId id="347" r:id="rId42"/>
    <p:sldId id="388" r:id="rId43"/>
    <p:sldId id="349" r:id="rId44"/>
    <p:sldId id="350" r:id="rId45"/>
    <p:sldId id="351" r:id="rId46"/>
    <p:sldId id="380" r:id="rId47"/>
    <p:sldId id="389" r:id="rId48"/>
    <p:sldId id="352" r:id="rId49"/>
    <p:sldId id="390" r:id="rId50"/>
    <p:sldId id="391" r:id="rId51"/>
    <p:sldId id="354" r:id="rId52"/>
    <p:sldId id="392" r:id="rId53"/>
    <p:sldId id="393" r:id="rId54"/>
    <p:sldId id="394" r:id="rId55"/>
    <p:sldId id="359" r:id="rId56"/>
    <p:sldId id="395" r:id="rId57"/>
    <p:sldId id="374" r:id="rId58"/>
    <p:sldId id="360" r:id="rId59"/>
    <p:sldId id="372" r:id="rId60"/>
    <p:sldId id="361" r:id="rId61"/>
    <p:sldId id="396" r:id="rId62"/>
    <p:sldId id="397" r:id="rId63"/>
    <p:sldId id="398" r:id="rId64"/>
    <p:sldId id="399" r:id="rId65"/>
    <p:sldId id="400" r:id="rId66"/>
    <p:sldId id="401" r:id="rId67"/>
    <p:sldId id="355" r:id="rId68"/>
    <p:sldId id="362" r:id="rId69"/>
    <p:sldId id="363" r:id="rId70"/>
    <p:sldId id="402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22" charset="-128"/>
              </a:defRPr>
            </a:lvl1pPr>
          </a:lstStyle>
          <a:p>
            <a:pPr>
              <a:defRPr/>
            </a:pPr>
            <a:fld id="{F2E6B017-B153-4DB4-AC87-C077D118BC2F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B16582-5323-4088-8672-D22B5202C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9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22" charset="-128"/>
              </a:defRPr>
            </a:lvl1pPr>
          </a:lstStyle>
          <a:p>
            <a:pPr>
              <a:defRPr/>
            </a:pPr>
            <a:fld id="{FABE6FE4-0BAE-4BCE-BEB3-3771FDD9B452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68F955-703B-4017-B228-3E2E9433F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</a:pPr>
            <a:fld id="{E9594A02-A808-4F1D-B811-C5FFB3C70464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ea typeface="ヒラギノ角ゴ Pro W3" pitchFamily="12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ヒラギノ角ゴ Pro W3" pitchFamily="12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5F353-09E9-4890-B07C-4DE13F008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10573-FE0E-4196-9BCF-ACE0E4DAF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7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486C9-1202-4D42-9B3C-0F8E1059F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55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A1369-9D8B-4137-A982-3ABA53459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23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13DD6-2487-4BF3-BCDA-66C5A4D9FC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Manipulating Strings and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9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31080-F4AA-4963-885B-499596B066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294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A1369-9D8B-4137-A982-3ABA53459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0DFBE-495E-4D5C-9559-898C0AAE9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2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5D66F-AFA2-4F83-9D76-B9B891F0C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917A-3B62-4CA4-87E5-1B4D043E2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02166-ABD1-4737-B5D3-871001D01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98DFB-1B7C-417E-8B33-97F64CB86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1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1C31F-E255-4CD0-8D03-93934C238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</a:t>
            </a:r>
            <a:r>
              <a:rPr lang="en-US" smtClean="0"/>
              <a:t>Sixth Edition</a:t>
            </a: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86CFF71-C417-4009-8E1F-96A1F90729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86CFF71-C417-4009-8E1F-96A1F90729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JavaScript, Sixth Edition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7772400" cy="2209800"/>
          </a:xfrm>
        </p:spPr>
        <p:txBody>
          <a:bodyPr/>
          <a:lstStyle/>
          <a:p>
            <a:r>
              <a:rPr lang="en-US" altLang="en-US" sz="4400" b="1" dirty="0" smtClean="0">
                <a:solidFill>
                  <a:schemeClr val="tx1"/>
                </a:solidFill>
                <a:ea typeface="ヒラギノ角ゴ Pro W3" pitchFamily="124" charset="-128"/>
              </a:rPr>
              <a:t>Manipulating Strings &amp; Arrays</a:t>
            </a:r>
            <a:endParaRPr lang="en-US" altLang="en-US" sz="4400" b="1" dirty="0" smtClean="0">
              <a:solidFill>
                <a:schemeClr val="tx1"/>
              </a:solidFill>
              <a:ea typeface="ヒラギノ角ゴ Pro W3" pitchFamily="124" charset="-128"/>
            </a:endParaRP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886200"/>
            <a:ext cx="7927975" cy="1462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3400" i="1" dirty="0" smtClean="0">
                <a:ea typeface="ヒラギノ角ゴ Pro W3" pitchFamily="124" charset="-128"/>
              </a:rPr>
              <a:t>Source of Material:</a:t>
            </a:r>
            <a:endParaRPr lang="en-US" altLang="en-US" sz="3400" i="1" dirty="0" smtClean="0">
              <a:ea typeface="ヒラギノ角ゴ Pro W3" pitchFamily="124" charset="-128"/>
            </a:endParaRPr>
          </a:p>
          <a:p>
            <a:pPr marL="114300" indent="0" algn="ctr">
              <a:buNone/>
            </a:pPr>
            <a:r>
              <a:rPr lang="en-US" sz="3600" i="1" dirty="0"/>
              <a:t>JAVASCRIPT</a:t>
            </a:r>
            <a:r>
              <a:rPr lang="en-US" sz="3600" dirty="0"/>
              <a:t> (6</a:t>
            </a:r>
            <a:r>
              <a:rPr lang="en-US" sz="3600" baseline="30000" dirty="0"/>
              <a:t>th</a:t>
            </a:r>
            <a:r>
              <a:rPr lang="en-US" sz="3600" dirty="0"/>
              <a:t> Edition) by Sasha </a:t>
            </a:r>
            <a:r>
              <a:rPr lang="en-US" sz="3600" dirty="0" err="1"/>
              <a:t>Vodnik</a:t>
            </a:r>
            <a:r>
              <a:rPr lang="en-US" sz="3600" dirty="0"/>
              <a:t> and Don Gosselin</a:t>
            </a:r>
          </a:p>
          <a:p>
            <a:pPr marL="114300" indent="0" algn="ctr">
              <a:buNone/>
            </a:pPr>
            <a:r>
              <a:rPr lang="en-US" sz="3600" dirty="0"/>
              <a:t>Publisher: Course Technology (Cengage Learning)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5A29C-BB85-45CF-9FDB-E7C98EFB0D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Table: </a:t>
            </a:r>
            <a:r>
              <a:rPr lang="en-US" altLang="en-US" sz="1600" dirty="0" smtClean="0"/>
              <a:t>Search </a:t>
            </a:r>
            <a:r>
              <a:rPr lang="en-US" altLang="en-US" sz="1600" dirty="0"/>
              <a:t>and extraction methods of the </a:t>
            </a:r>
            <a:r>
              <a:rPr lang="en-US" altLang="en-US" sz="1600" dirty="0">
                <a:latin typeface="Courier New" pitchFamily="49" charset="0"/>
              </a:rPr>
              <a:t>String</a:t>
            </a:r>
            <a:r>
              <a:rPr lang="en-US" altLang="en-US" sz="1600" dirty="0"/>
              <a:t> class</a:t>
            </a:r>
          </a:p>
        </p:txBody>
      </p:sp>
      <p:sp>
        <p:nvSpPr>
          <p:cNvPr id="16389" name="Rectangle 4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Characters and Substrings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16390" name="Picture 2" descr="Screen Shot 2014-10-14 at 14 Oct   5.5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945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 descr="Screen Shot 2014-10-14 at 14 Oct   5.5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65313"/>
            <a:ext cx="6994525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4E439-869F-4091-8F13-A14C6CAD26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Figure: </a:t>
            </a:r>
            <a:r>
              <a:rPr lang="en-US" altLang="en-US" sz="1800" dirty="0" smtClean="0"/>
              <a:t>Example </a:t>
            </a:r>
            <a:r>
              <a:rPr lang="en-US" altLang="en-US" sz="1800" dirty="0"/>
              <a:t>uses of </a:t>
            </a:r>
            <a:r>
              <a:rPr lang="en-US" altLang="en-US" sz="1800" dirty="0">
                <a:latin typeface="Courier New" pitchFamily="49" charset="0"/>
              </a:rPr>
              <a:t>String</a:t>
            </a:r>
            <a:r>
              <a:rPr lang="en-US" altLang="en-US" sz="1800" dirty="0"/>
              <a:t> class methods</a:t>
            </a:r>
          </a:p>
        </p:txBody>
      </p:sp>
      <p:sp>
        <p:nvSpPr>
          <p:cNvPr id="17413" name="Rectangle 4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Characters and Substrings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17414" name="Picture 1" descr="Screen Shot 2014-10-14 at 14 Oct   5.5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3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Two types of string search methods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Those that return a numeric position in a text string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Character position in text string begins with a value of zero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Can pass a second optional argument specifying the position in the string to start searching to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indexOf()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Example: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search()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 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 </a:t>
            </a:r>
            <a:r>
              <a:rPr lang="en-US" altLang="en-US" sz="24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"president@whitehouse.gov"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 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atPosition </a:t>
            </a:r>
            <a:r>
              <a:rPr lang="en-US" altLang="en-US" sz="24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email.search(</a:t>
            </a:r>
            <a:r>
              <a:rPr lang="en-US" altLang="en-US" sz="24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"@"</a:t>
            </a:r>
            <a:r>
              <a:rPr lang="en-US" altLang="en-US" sz="24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  <a:r>
              <a:rPr lang="en-US" altLang="en-US" sz="2400" baseline="30000" smtClean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9</a:t>
            </a:r>
            <a:endParaRPr lang="en-US" altLang="en-US" sz="240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A234D-022E-41AE-B3F8-DD9374AB35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Two types of string search methods (cont'd.)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Those that return a numeric position in a text string (cont'd.)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Example: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"president@whitehouse.gov"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atIndex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email.indexOf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"@"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,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10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  <a:r>
              <a:rPr lang="en-US" altLang="en-US" sz="24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-1</a:t>
            </a:r>
            <a:endParaRPr lang="en-US" altLang="en-US" sz="24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05A98-3EC2-49D8-8E07-D607A7B69B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Two types of string search methods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>
              <a:spcBef>
                <a:spcPts val="525"/>
              </a:spcBef>
            </a:pPr>
            <a:r>
              <a:rPr lang="en-US" altLang="en-US" dirty="0" smtClean="0">
                <a:ea typeface="ヒラギノ角ゴ Pro W3" pitchFamily="124" charset="-128"/>
              </a:rPr>
              <a:t>Those that return a character or substring</a:t>
            </a:r>
          </a:p>
          <a:p>
            <a:pPr lvl="2" eaLnBrk="1" hangingPunct="1">
              <a:spcBef>
                <a:spcPts val="525"/>
              </a:spcBef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substring()</a:t>
            </a:r>
            <a:r>
              <a:rPr lang="en-US" altLang="en-US" dirty="0" smtClean="0">
                <a:ea typeface="ヒラギノ角ゴ Pro W3" pitchFamily="124" charset="-128"/>
              </a:rPr>
              <a:t> or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2BD13-F92C-43EF-9A1D-29422259A2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1676400" y="28956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baseline="30000">
              <a:solidFill>
                <a:srgbClr val="D67134"/>
              </a:solidFill>
              <a:latin typeface="CourierNewPSMT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nameEnd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email.search(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"@"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nameEnd is 9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nameText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email.substring(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nameEnd);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nameText is "president"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Finding and Extracting Characters and Substrings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Extracting characters from the middle or end of a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search()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,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</a:t>
            </a:r>
            <a:r>
              <a:rPr lang="en-US" altLang="en-US" dirty="0" smtClean="0">
                <a:ea typeface="ヒラギノ角ゴ Pro W3" pitchFamily="124" charset="-128"/>
              </a:rPr>
              <a:t>methods along with methods </a:t>
            </a:r>
            <a:r>
              <a:rPr lang="en-US" altLang="en-US" dirty="0" smtClean="0">
                <a:ea typeface="ヒラギノ角ゴ Pro W3" pitchFamily="124" charset="-128"/>
              </a:rPr>
              <a:t>that return a character or substring</a:t>
            </a:r>
            <a:endParaRPr lang="en-US" altLang="en-US" dirty="0" smtClean="0">
              <a:ea typeface="ヒラギノ角ゴ Pro W3" pitchFamily="124" charset="-128"/>
            </a:endParaRPr>
          </a:p>
          <a:p>
            <a:pPr lvl="2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 returns position of the last occurrence of one string in another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2C0FAB-699B-4E97-A19F-0272677513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219200" y="43307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startDomainID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email.lastIndexOf(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"."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startDomainID value is 20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domainID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email.substring(startDomainID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domainID value is "gov"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25"/>
              </a:spcBef>
            </a:pP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 method allows negative argument values for the index arguments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smtClean="0">
                <a:ea typeface="ヒラギノ角ゴ Pro W3" pitchFamily="124" charset="-128"/>
              </a:rPr>
              <a:t>Specifying a negative value for the starting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 method starts at the end of the text string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smtClean="0">
                <a:ea typeface="ヒラギノ角ゴ Pro W3" pitchFamily="124" charset="-128"/>
              </a:rPr>
              <a:t>Specifying a negative value for the ending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smtClean="0">
                <a:ea typeface="ヒラギノ角ゴ Pro W3" pitchFamily="124" charset="-128"/>
              </a:rPr>
              <a:t>Number of characters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 method extracts also starts at the end of the text string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 method does not return the character represented by the ending index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smtClean="0">
                <a:ea typeface="ヒラギノ角ゴ Pro W3" pitchFamily="124" charset="-128"/>
              </a:rPr>
              <a:t>Returns the character immediately before the ending index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9E6FE-AD1B-4337-A90B-EEB126D238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B9641-BE0D-4AFE-80B6-8D95CD3632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371600" y="2133600"/>
            <a:ext cx="6400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9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"president"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domain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-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domain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whitehouse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Finding and Extracting </a:t>
            </a:r>
            <a:r>
              <a:rPr lang="en-US" altLang="en-US" sz="3600" dirty="0" smtClean="0">
                <a:solidFill>
                  <a:schemeClr val="tx2"/>
                </a:solidFill>
              </a:rPr>
              <a:t>Characters and Substrings </a:t>
            </a:r>
            <a:r>
              <a:rPr lang="en-US" altLang="en-US" sz="3600" dirty="0">
                <a:solidFill>
                  <a:schemeClr val="tx2"/>
                </a:solidFill>
              </a:rPr>
              <a:t>(</a:t>
            </a:r>
            <a:r>
              <a:rPr lang="en-US" altLang="en-US" sz="3600" dirty="0" err="1">
                <a:solidFill>
                  <a:schemeClr val="tx2"/>
                </a:solidFill>
              </a:rPr>
              <a:t>cont</a:t>
            </a:r>
            <a:r>
              <a:rPr lang="ja-JP" altLang="en-US" sz="3600" dirty="0">
                <a:solidFill>
                  <a:schemeClr val="tx2"/>
                </a:solidFill>
              </a:rPr>
              <a:t>’</a:t>
            </a:r>
            <a:r>
              <a:rPr lang="en-US" altLang="ja-JP" sz="3600" dirty="0">
                <a:solidFill>
                  <a:schemeClr val="tx2"/>
                </a:solidFill>
              </a:rPr>
              <a:t>d.)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ea typeface="ヒラギノ角ゴ Pro W3" pitchFamily="124" charset="-128"/>
              </a:rPr>
              <a:t>Replacing Characters and Substrings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replace()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Creates a new string with the first instance of a specified pattern replaced with the value of the text argument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  <a:r>
              <a:rPr lang="en-US" altLang="en-US" sz="1800" i="1" dirty="0" err="1" smtClean="0">
                <a:latin typeface="Courier New" pitchFamily="49" charset="0"/>
                <a:ea typeface="ヒラギノ角ゴ Pro W3" pitchFamily="124" charset="-128"/>
              </a:rPr>
              <a:t>string.</a:t>
            </a:r>
            <a:r>
              <a:rPr lang="en-US" altLang="en-US" sz="1800" dirty="0" err="1" smtClean="0">
                <a:latin typeface="Courier New" pitchFamily="49" charset="0"/>
                <a:ea typeface="ヒラギノ角ゴ Pro W3" pitchFamily="124" charset="-128"/>
              </a:rPr>
              <a:t>replace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(pattern, text)</a:t>
            </a:r>
          </a:p>
          <a:p>
            <a:pPr marL="746125" lvl="1" indent="-288925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/>
              <a:t>Manipulating Strings and Arrays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DC0FCD-A37A-457F-B541-44BC9358C4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219200" y="4178300"/>
            <a:ext cx="76962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newEmail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email.replace(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"president"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"vice.president"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newEmail is "vice.president@whitehouse.gov"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ea typeface="ヒラギノ角ゴ Pro W3" pitchFamily="124" charset="-128"/>
              </a:rPr>
              <a:t>Combining Characters and Substrings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Combining strings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 concatenation operator (+) and compound assignment operator (+=)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Use the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concat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Creates a new string by combining strings passed as arguments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  <a:r>
              <a:rPr lang="en-US" altLang="en-US" sz="1800" i="1" dirty="0" err="1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z="1800" dirty="0" err="1" smtClean="0">
                <a:latin typeface="Courier New" pitchFamily="49" charset="0"/>
                <a:ea typeface="ヒラギノ角ゴ Pro W3" pitchFamily="124" charset="-128"/>
              </a:rPr>
              <a:t>.concat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(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value1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1800" i="1" dirty="0" smtClean="0">
                <a:latin typeface="Courier New" pitchFamily="49" charset="0"/>
                <a:ea typeface="ヒラギノ角ゴ Pro W3" pitchFamily="124" charset="-128"/>
              </a:rPr>
              <a:t>value2</a:t>
            </a:r>
            <a:r>
              <a:rPr lang="en-US" altLang="en-US" sz="1800" dirty="0" smtClean="0">
                <a:latin typeface="Courier New" pitchFamily="49" charset="0"/>
                <a:ea typeface="ヒラギノ角ゴ Pro W3" pitchFamily="124" charset="-128"/>
              </a:rPr>
              <a:t>, ...)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To combine text strings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Easier to use the concatenation operator and the compound assignment operator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A3C2D-8B94-45E0-AF45-144D6085C9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Learning Objectives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Manipulate </a:t>
            </a:r>
            <a:r>
              <a:rPr lang="en-US" altLang="en-US" sz="2400" dirty="0" smtClean="0">
                <a:ea typeface="ヒラギノ角ゴ Pro W3" pitchFamily="124" charset="-128"/>
              </a:rPr>
              <a:t>strings with properties and methods of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z="2400" dirty="0" smtClean="0">
                <a:ea typeface="ヒラギノ角ゴ Pro W3" pitchFamily="124" charset="-128"/>
              </a:rPr>
              <a:t> object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Create regular expressions and use them to validate user input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Manipulate arrays with properties and methods of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Array</a:t>
            </a:r>
            <a:r>
              <a:rPr lang="en-US" altLang="en-US" sz="2400" dirty="0" smtClean="0">
                <a:ea typeface="ヒラギノ角ゴ Pro W3" pitchFamily="124" charset="-128"/>
              </a:rPr>
              <a:t> object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Convert between strings and arrays, and between strings and JSON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Manipulating Strings and Arrays</a:t>
            </a:r>
            <a:endParaRPr lang="en-US" altLang="en-US" sz="1400" dirty="0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CD7AC-0131-456E-8213-D7B61746B76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33706-18E0-4A78-93CB-05FF87B650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679538"/>
            <a:ext cx="632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penName.concat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name);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3000" y="3928408"/>
            <a:ext cx="6858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"Theodor Seuss Geisel"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"Dr. Seuss"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bio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penName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 was the pen name of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name;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bio 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"Dr. Seuss was the pen name of Theodor Seuss Geisel"</a:t>
            </a:r>
          </a:p>
        </p:txBody>
      </p:sp>
      <p:sp>
        <p:nvSpPr>
          <p:cNvPr id="26630" name="Rectangle 6"/>
          <p:cNvSpPr txBox="1">
            <a:spLocks noChangeArrowheads="1"/>
          </p:cNvSpPr>
          <p:nvPr/>
        </p:nvSpPr>
        <p:spPr bwMode="auto"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Combining Characters and Substrings (</a:t>
            </a:r>
            <a:r>
              <a:rPr lang="en-US" altLang="en-US" sz="3600" dirty="0" err="1">
                <a:solidFill>
                  <a:schemeClr val="tx2"/>
                </a:solidFill>
              </a:rPr>
              <a:t>cont</a:t>
            </a:r>
            <a:r>
              <a:rPr lang="ja-JP" altLang="en-US" sz="3600" dirty="0">
                <a:solidFill>
                  <a:schemeClr val="tx2"/>
                </a:solidFill>
              </a:rPr>
              <a:t>’</a:t>
            </a:r>
            <a:r>
              <a:rPr lang="en-US" altLang="ja-JP" sz="3600" dirty="0">
                <a:solidFill>
                  <a:schemeClr val="tx2"/>
                </a:solidFill>
              </a:rPr>
              <a:t>d.)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Comparing Strings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Comparison operator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===</a:t>
            </a:r>
            <a:r>
              <a:rPr lang="en-US" altLang="en-US" smtClean="0">
                <a:ea typeface="ヒラギノ角ゴ Pro W3" pitchFamily="124" charset="-128"/>
              </a:rPr>
              <a:t>) can be used with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Compare individual characters according to their Unicode position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localeCompare()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Compares strings according to the particular sort order of a language or country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Performs a case-sensitive comparison of two strings</a:t>
            </a:r>
          </a:p>
          <a:p>
            <a:pPr eaLnBrk="1" hangingPunct="1">
              <a:buFontTx/>
              <a:buNone/>
            </a:pP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F6E9A-FC73-4437-8DF2-25677046E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Working with Regular Expressions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Patterns used for matching and manipulating strings according to specified rules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With scripting languages, most commonly used for validating submitted form data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0A41E-009A-4F70-B2AC-B3E20CF355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Defining Regular Expressions in JavaScript</a:t>
            </a:r>
          </a:p>
        </p:txBody>
      </p:sp>
      <p:sp>
        <p:nvSpPr>
          <p:cNvPr id="2970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Must begin and end with forward slashes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Example: </a:t>
            </a:r>
            <a:r>
              <a:rPr lang="en-US" altLang="en-US" sz="3200" baseline="30000" smtClean="0">
                <a:solidFill>
                  <a:srgbClr val="D67134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var 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urlProtocol </a:t>
            </a:r>
            <a:r>
              <a:rPr lang="en-US" altLang="en-US" sz="3200" baseline="30000" smtClean="0">
                <a:solidFill>
                  <a:srgbClr val="D67134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= </a:t>
            </a:r>
            <a:r>
              <a:rPr lang="en-US" altLang="en-US" sz="3200" baseline="30000" smtClean="0">
                <a:solidFill>
                  <a:srgbClr val="00783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/https/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;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Approaches to creating 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Use regular expressions with several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 methods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Pass pattern directly to a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RegExp()</a:t>
            </a:r>
            <a:r>
              <a:rPr lang="en-US" altLang="en-US" smtClean="0">
                <a:ea typeface="ヒラギノ角ゴ Pro W3" pitchFamily="124" charset="-128"/>
              </a:rPr>
              <a:t> constructor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Contains methods and properties for working with regular expressions in JavaScript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8164C-D7A0-473D-BBFC-32DC1458D3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Defining Regular Expressions in JavaScript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Approaches to creating regular expressions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Syntax for creating a regular expression with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RegExp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 smtClean="0">
                <a:ea typeface="ヒラギノ角ゴ Pro W3" pitchFamily="124" charset="-128"/>
              </a:rPr>
              <a:t> constructor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400" baseline="30000" dirty="0" err="1" smtClean="0">
                <a:solidFill>
                  <a:srgbClr val="D67134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var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regExpName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= new </a:t>
            </a:r>
            <a:r>
              <a:rPr lang="en-US" altLang="en-US" sz="2400" baseline="30000" dirty="0" err="1" smtClean="0">
                <a:solidFill>
                  <a:srgbClr val="00477B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RegExp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</a:t>
            </a:r>
            <a:r>
              <a:rPr lang="en-US" altLang="en-US" sz="2400" i="1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pattern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[, </a:t>
            </a:r>
            <a:r>
              <a:rPr lang="en-US" altLang="en-US" sz="2400" i="1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attributes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]);</a:t>
            </a:r>
            <a:endParaRPr lang="en-US" altLang="en-US" sz="1800" dirty="0" smtClean="0">
              <a:latin typeface="Courier New" pitchFamily="49" charset="0"/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</a:t>
            </a:r>
            <a:r>
              <a:rPr lang="en-US" altLang="en-US" dirty="0" smtClean="0">
                <a:ea typeface="ヒラギノ角ゴ Pro W3" pitchFamily="124" charset="-128"/>
              </a:rPr>
              <a:t>:</a:t>
            </a:r>
          </a:p>
          <a:p>
            <a:pPr lvl="1" eaLnBrk="1" hangingPunct="1"/>
            <a:endParaRPr lang="en-US" altLang="en-US" dirty="0" smtClean="0">
              <a:ea typeface="ヒラギノ角ゴ Pro W3" pitchFamily="124" charset="-128"/>
            </a:endParaRPr>
          </a:p>
          <a:p>
            <a:pPr lvl="2">
              <a:buFontTx/>
              <a:buNone/>
            </a:pPr>
            <a:r>
              <a:rPr lang="en-US" altLang="en-US" sz="28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urlProtocol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new </a:t>
            </a:r>
            <a:r>
              <a:rPr lang="en-US" altLang="en-US" sz="2800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RegExp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"https"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</a:t>
            </a:r>
          </a:p>
          <a:p>
            <a:pPr lvl="2">
              <a:buFontTx/>
              <a:buNone/>
            </a:pPr>
            <a:r>
              <a:rPr lang="en-US" altLang="en-US" sz="28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url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"http://www.cengagebrain.com"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28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searchResult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url.search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urlProtocol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</a:p>
          <a:p>
            <a:pPr lvl="2">
              <a:buFontTx/>
              <a:buNone/>
            </a:pPr>
            <a:r>
              <a:rPr lang="en-US" altLang="en-US" sz="2800" baseline="30000" dirty="0" smtClean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-1</a:t>
            </a:r>
            <a:endParaRPr lang="en-US" altLang="en-US" sz="2800" dirty="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F28E9E-1A35-4754-ABE0-C89DEFF851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Using Regular Expression Methods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4" charset="-128"/>
              </a:rPr>
              <a:t>RegExp</a:t>
            </a:r>
            <a:r>
              <a:rPr lang="en-US" altLang="en-US" dirty="0" smtClean="0">
                <a:ea typeface="ヒラギノ角ゴ Pro W3" pitchFamily="124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Includes two methods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test()</a:t>
            </a:r>
            <a:r>
              <a:rPr lang="en-US" altLang="en-US" dirty="0" smtClean="0">
                <a:ea typeface="ヒラギノ角ゴ Pro W3" pitchFamily="124" charset="-128"/>
              </a:rPr>
              <a:t> and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exec()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test()</a:t>
            </a:r>
            <a:r>
              <a:rPr lang="en-US" altLang="en-US" dirty="0" smtClean="0">
                <a:ea typeface="ヒラギノ角ゴ Pro W3" pitchFamily="124" charset="-128"/>
              </a:rPr>
              <a:t> method: returns a value of true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If a string contains text that matches a regular expression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Otherwise returns false value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Syntax: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var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pattern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= test(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</a:t>
            </a:r>
            <a:endParaRPr lang="en-US" altLang="en-US" sz="2800" dirty="0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Real power of regular expressions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Comes from the patterns written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36F9D-3EBF-4249-B26A-B51ECA9BAEE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Hardest part of working with regular expressions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Writing the patterns and rules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10D42-560A-4B9A-8E86-F3ACCFE92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762000" y="3048000"/>
            <a:ext cx="6858000" cy="313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emailPattern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/^[_</a:t>
            </a:r>
            <a:r>
              <a:rPr lang="sv-SE" sz="2400" baseline="30000" dirty="0" smtClean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a-zA-Z\\-]+(\.[_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a-zA-Z0-9</a:t>
            </a:r>
            <a:r>
              <a:rPr lang="sv-SE" sz="2400" baseline="30000" dirty="0" smtClean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\\-]+)*@[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a-zA-Z0-9\\-]+(\.[a-zA-Z0-9\\-]+)*(\.[a-z]{2,6})$/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sv-SE" sz="2400" baseline="30000" dirty="0" err="1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president@whitehouse.gov</a:t>
            </a:r>
            <a:r>
              <a:rPr lang="sv-SE" sz="2400" baseline="30000" dirty="0">
                <a:solidFill>
                  <a:srgbClr val="007833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var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 err="1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if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emailPattern.test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(email)) 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 err="1">
                <a:solidFill>
                  <a:srgbClr val="00477B"/>
                </a:solidFill>
                <a:latin typeface="CourierNewPSMT"/>
                <a:ea typeface="ヒラギノ角ゴ Pro W3" charset="0"/>
                <a:cs typeface="ヒラギノ角ゴ Pro W3" charset="0"/>
              </a:rPr>
              <a:t>true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} </a:t>
            </a:r>
            <a:r>
              <a:rPr lang="sv-SE" sz="2400" baseline="30000" dirty="0" err="1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else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sv-SE" sz="2400" baseline="30000" dirty="0" err="1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result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sv-SE" sz="2400" baseline="30000" dirty="0">
                <a:solidFill>
                  <a:srgbClr val="D67134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sv-SE" sz="2400" baseline="30000" dirty="0" err="1">
                <a:solidFill>
                  <a:srgbClr val="00477B"/>
                </a:solidFill>
                <a:latin typeface="CourierNewPSMT"/>
                <a:ea typeface="ヒラギノ角ゴ Pro W3" charset="0"/>
                <a:cs typeface="ヒラギノ角ゴ Pro W3" charset="0"/>
              </a:rPr>
              <a:t>false</a:t>
            </a:r>
            <a:r>
              <a:rPr lang="sv-SE" sz="2400" baseline="30000" dirty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sv-SE" sz="2400" baseline="30000" dirty="0" smtClean="0">
                <a:solidFill>
                  <a:srgbClr val="141413"/>
                </a:solidFill>
                <a:latin typeface="CourierNewPSMT"/>
                <a:ea typeface="ヒラギノ角ゴ Pro W3" charset="0"/>
                <a:cs typeface="ヒラギノ角ゴ Pro W3" charset="0"/>
              </a:rPr>
              <a:t>}  </a:t>
            </a:r>
            <a:r>
              <a:rPr lang="sv-SE" sz="2400" baseline="30000" dirty="0" smtClean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// </a:t>
            </a:r>
            <a:r>
              <a:rPr lang="sv-SE" sz="2400" baseline="30000" dirty="0">
                <a:solidFill>
                  <a:srgbClr val="777877"/>
                </a:solidFill>
                <a:latin typeface="CourierNewPSMT"/>
                <a:ea typeface="ヒラギノ角ゴ Pro W3" charset="0"/>
                <a:cs typeface="ヒラギノ角ゴ Pro W3" charset="0"/>
              </a:rPr>
              <a:t>value of result is true</a:t>
            </a:r>
            <a:endParaRPr lang="en-US" sz="2400" dirty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Regular expression patterns consist of literal characters and metacharacters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Metacharacters: special characters that define the pattern matching rules in a regular expression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20CD4-ABBA-4829-AD04-63AF08B877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6BDF4-7993-44C9-9B2D-1D64371523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524000" y="4814888"/>
            <a:ext cx="5656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JavaScript </a:t>
            </a:r>
            <a:r>
              <a:rPr lang="en-US" altLang="en-US" sz="1800" dirty="0"/>
              <a:t>regular expression </a:t>
            </a:r>
            <a:r>
              <a:rPr lang="en-US" altLang="en-US" sz="1800" dirty="0" err="1"/>
              <a:t>metacharacters</a:t>
            </a:r>
            <a:endParaRPr lang="en-US" altLang="en-US" sz="1800" dirty="0"/>
          </a:p>
        </p:txBody>
      </p:sp>
      <p:sp>
        <p:nvSpPr>
          <p:cNvPr id="34821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Writing Regular Expression Patterns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34822" name="Picture 1" descr="Screen Shot 2014-10-15 at 15 Oct   9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4488"/>
            <a:ext cx="7010400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Matching any character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Period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.</a:t>
            </a:r>
            <a:r>
              <a:rPr lang="en-US" altLang="en-US" smtClean="0">
                <a:ea typeface="ヒラギノ角ゴ Pro W3" pitchFamily="124" charset="-128"/>
              </a:rPr>
              <a:t>)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Matches any single character in a pattern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Specifies that the pattern must contain a value where the period located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Matching characters at the beginning or end of a string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^</a:t>
            </a:r>
            <a:r>
              <a:rPr lang="en-US" altLang="en-US" smtClean="0">
                <a:ea typeface="ヒラギノ角ゴ Pro W3" pitchFamily="124" charset="-128"/>
              </a:rPr>
              <a:t> metacharacter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Matches characters at the beginning of a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$</a:t>
            </a:r>
            <a:r>
              <a:rPr lang="en-US" altLang="en-US" smtClean="0">
                <a:ea typeface="ヒラギノ角ゴ Pro W3" pitchFamily="124" charset="-128"/>
              </a:rPr>
              <a:t> metacharacter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Matches characters at the end of a string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73A6F-B21D-4C9C-8A55-7849B9A59F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Strings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2819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Text contained within double or single quotation marks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Literal values or assigned to a variable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Begin and end with same type of quotation mark</a:t>
            </a:r>
          </a:p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016C3-D8CE-46C4-A963-82A4BEF38F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609600" y="4267200"/>
            <a:ext cx="762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mainHeading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24-Hour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Forecast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highSurfAdvisory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"Watch out for high waves and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strong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rip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currents."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Matching characters at the beginning or end of a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Anchor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Pattern that matches the beginning or end of a line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Specifying an anchor at the beginning of a line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Pattern must begin with the ^ metacharacter 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Matching special 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Precede the character with a backslash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ED30F-AA69-4084-86D6-0C54ABB65F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Specifying quantity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Quantifiers</a:t>
            </a:r>
          </a:p>
          <a:p>
            <a:pPr lvl="2" eaLnBrk="1" hangingPunct="1"/>
            <a:r>
              <a:rPr lang="en-US" altLang="en-US" dirty="0" err="1" smtClean="0">
                <a:ea typeface="ヒラギノ角ゴ Pro W3" pitchFamily="124" charset="-128"/>
              </a:rPr>
              <a:t>Metacharacters</a:t>
            </a:r>
            <a:r>
              <a:rPr lang="en-US" altLang="en-US" dirty="0" smtClean="0">
                <a:ea typeface="ヒラギノ角ゴ Pro W3" pitchFamily="124" charset="-128"/>
              </a:rPr>
              <a:t> that specify the quantity of a match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372E1-84DC-4922-87A2-D2A95F9E59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1371600" y="5638800"/>
            <a:ext cx="5130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JavaScript </a:t>
            </a:r>
            <a:r>
              <a:rPr lang="en-US" altLang="en-US" sz="1800" dirty="0"/>
              <a:t>regular expression quantifiers</a:t>
            </a:r>
          </a:p>
        </p:txBody>
      </p:sp>
      <p:pic>
        <p:nvPicPr>
          <p:cNvPr id="37895" name="Picture 1" descr="Screen Shot 2014-10-15 at 15 Oct   9.5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4676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Specifying subexpressions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Subexpression or subpattern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Characters contained in a set of parentheses within a regular expression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Allows determination of the format and quantities of the enclosed characters as a group</a:t>
            </a:r>
          </a:p>
          <a:p>
            <a:pPr eaLnBrk="1" hangingPunct="1"/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B8643-4F73-4DE5-AA14-B31869B406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Writing Regular Expression Patterns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Defining character classes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Character classes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Used in regular expressions to treat multiple characters as a single item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Created by enclosing the characters that make up the class with bracket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[]</a:t>
            </a:r>
            <a:r>
              <a:rPr lang="en-US" altLang="en-US" smtClean="0">
                <a:ea typeface="ヒラギノ角ゴ Pro W3" pitchFamily="124" charset="-128"/>
              </a:rPr>
              <a:t> metacharacters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Use a hyphen metacharacter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-</a:t>
            </a:r>
            <a:r>
              <a:rPr lang="en-US" altLang="en-US" smtClean="0">
                <a:ea typeface="ヒラギノ角ゴ Pro W3" pitchFamily="124" charset="-128"/>
              </a:rPr>
              <a:t>) to specify a range of values in a character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To specify optional characters to exclude in a pattern match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Include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^</a:t>
            </a:r>
            <a:r>
              <a:rPr lang="en-US" altLang="en-US" smtClean="0">
                <a:ea typeface="ヒラギノ角ゴ Pro W3" pitchFamily="124" charset="-128"/>
              </a:rPr>
              <a:t> metacharacter immediately before the characters in a character class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1B63C-BBA6-4FDF-976F-849C43EEC1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600" dirty="0" smtClean="0">
                <a:ea typeface="ヒラギノ角ゴ Pro W3" pitchFamily="124" charset="-128"/>
              </a:rPr>
              <a:t>Writing Regular Expression Patterns (</a:t>
            </a:r>
            <a:r>
              <a:rPr lang="en-US" altLang="en-US" sz="3600" dirty="0" err="1" smtClean="0">
                <a:ea typeface="ヒラギノ角ゴ Pro W3" pitchFamily="124" charset="-128"/>
              </a:rPr>
              <a:t>cont</a:t>
            </a:r>
            <a:r>
              <a:rPr lang="ja-JP" altLang="en-US" sz="3600" dirty="0" smtClean="0">
                <a:ea typeface="ヒラギノ角ゴ Pro W3" pitchFamily="124" charset="-128"/>
              </a:rPr>
              <a:t>’</a:t>
            </a:r>
            <a:r>
              <a:rPr lang="en-US" altLang="ja-JP" sz="3600" dirty="0" smtClean="0">
                <a:ea typeface="ヒラギノ角ゴ Pro W3" pitchFamily="124" charset="-128"/>
              </a:rPr>
              <a:t>d.)</a:t>
            </a:r>
            <a:endParaRPr lang="en-US" altLang="en-US" sz="3600" dirty="0" smtClean="0">
              <a:ea typeface="ヒラギノ角ゴ Pro W3" pitchFamily="12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>
                <a:solidFill>
                  <a:srgbClr val="D67134"/>
                </a:solidFill>
                <a:latin typeface="CourierNewPSMT"/>
              </a:rPr>
              <a:t>var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emailPattern </a:t>
            </a:r>
            <a:r>
              <a:rPr lang="sv-SE" sz="2800" baseline="30000" dirty="0">
                <a:solidFill>
                  <a:srgbClr val="D67134"/>
                </a:solidFill>
                <a:latin typeface="CourierNewPSMT"/>
              </a:rPr>
              <a:t>= </a:t>
            </a:r>
            <a:r>
              <a:rPr lang="sv-SE" sz="2800" baseline="30000" dirty="0">
                <a:solidFill>
                  <a:srgbClr val="007833"/>
                </a:solidFill>
                <a:latin typeface="CourierNewPSMT"/>
              </a:rPr>
              <a:t>/^[_</a:t>
            </a:r>
            <a:r>
              <a:rPr lang="sv-SE" sz="2800" baseline="30000" dirty="0" smtClean="0">
                <a:solidFill>
                  <a:srgbClr val="007833"/>
                </a:solidFill>
                <a:latin typeface="CourierNewPSMT"/>
              </a:rPr>
              <a:t>a-zA-Z0-9\\-]+(\.[_</a:t>
            </a:r>
            <a:r>
              <a:rPr lang="sv-SE" sz="2800" baseline="30000" dirty="0">
                <a:solidFill>
                  <a:srgbClr val="007833"/>
                </a:solidFill>
                <a:latin typeface="CourierNewPSMT"/>
              </a:rPr>
              <a:t>a-zA-Z0-9\\-]+)*</a:t>
            </a:r>
            <a:r>
              <a:rPr lang="sv-SE" sz="2800" baseline="30000" dirty="0">
                <a:solidFill>
                  <a:srgbClr val="141413"/>
                </a:solidFill>
                <a:latin typeface="LucidaGrande"/>
              </a:rPr>
              <a:t>↵ 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      </a:t>
            </a:r>
            <a:r>
              <a:rPr lang="sv-SE" sz="2800" baseline="30000" dirty="0">
                <a:solidFill>
                  <a:srgbClr val="007833"/>
                </a:solidFill>
                <a:latin typeface="CourierNewPSMT"/>
              </a:rPr>
              <a:t>@[a-zA-Z0-9\\-]+(\.[a-zA-Z0-9\\-]+)*(\.[a-z]{2,6})$/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D67134"/>
                </a:solidFill>
                <a:latin typeface="CourierNewPSMT"/>
              </a:rPr>
              <a:t>	var </a:t>
            </a: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email </a:t>
            </a:r>
            <a:r>
              <a:rPr lang="sv-SE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sv-SE" sz="2800" baseline="30000" dirty="0" smtClean="0">
                <a:solidFill>
                  <a:srgbClr val="007833"/>
                </a:solidFill>
                <a:latin typeface="CourierNewPSMT"/>
              </a:rPr>
              <a:t>"president@whitehouse.gov"</a:t>
            </a: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D67134"/>
                </a:solidFill>
                <a:latin typeface="CourierNewPSMT"/>
              </a:rPr>
              <a:t>	var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result;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D67134"/>
                </a:solidFill>
                <a:latin typeface="CourierNewPSMT"/>
              </a:rPr>
              <a:t>	if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(emailPattern.test(email)) {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	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result </a:t>
            </a:r>
            <a:r>
              <a:rPr lang="sv-SE" sz="2800" baseline="30000" dirty="0">
                <a:solidFill>
                  <a:srgbClr val="D67134"/>
                </a:solidFill>
                <a:latin typeface="CourierNewPSMT"/>
              </a:rPr>
              <a:t>= </a:t>
            </a:r>
            <a:r>
              <a:rPr lang="sv-SE" sz="2800" baseline="30000" dirty="0">
                <a:solidFill>
                  <a:srgbClr val="00477B"/>
                </a:solidFill>
                <a:latin typeface="CourierNewPSMT"/>
              </a:rPr>
              <a:t>true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; 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	} </a:t>
            </a:r>
            <a:r>
              <a:rPr lang="sv-SE" sz="2800" baseline="30000" dirty="0">
                <a:solidFill>
                  <a:srgbClr val="D67134"/>
                </a:solidFill>
                <a:latin typeface="CourierNewPSMT"/>
              </a:rPr>
              <a:t>else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{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	   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result </a:t>
            </a:r>
            <a:r>
              <a:rPr lang="sv-SE" sz="2800" baseline="30000" dirty="0">
                <a:solidFill>
                  <a:srgbClr val="D67134"/>
                </a:solidFill>
                <a:latin typeface="CourierNewPSMT"/>
              </a:rPr>
              <a:t>= </a:t>
            </a:r>
            <a:r>
              <a:rPr lang="sv-SE" sz="2800" baseline="30000" dirty="0">
                <a:solidFill>
                  <a:srgbClr val="00477B"/>
                </a:solidFill>
                <a:latin typeface="CourierNewPSMT"/>
              </a:rPr>
              <a:t>false</a:t>
            </a:r>
            <a:r>
              <a:rPr lang="sv-SE" sz="2800" baseline="30000" dirty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141413"/>
                </a:solidFill>
                <a:latin typeface="CourierNewPSMT"/>
              </a:rPr>
              <a:t> }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sv-SE" sz="2800" baseline="30000" dirty="0" smtClean="0">
                <a:solidFill>
                  <a:srgbClr val="777877"/>
                </a:solidFill>
                <a:latin typeface="CourierNewPSMT"/>
              </a:rPr>
              <a:t>// </a:t>
            </a:r>
            <a:r>
              <a:rPr lang="sv-SE" sz="2800" baseline="30000" dirty="0">
                <a:solidFill>
                  <a:srgbClr val="777877"/>
                </a:solidFill>
                <a:latin typeface="CourierNewPSMT"/>
              </a:rPr>
              <a:t>value of result is true</a:t>
            </a: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Manipulating Strings and Arrays</a:t>
            </a:r>
            <a:endParaRPr lang="en-US" altLang="en-US" dirty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fld id="{B45C6AF7-F8C2-4A39-8DDC-EC0EA6CC2C5A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3600" dirty="0" smtClean="0">
                <a:ea typeface="ヒラギノ角ゴ Pro W3" pitchFamily="124" charset="-128"/>
              </a:rPr>
              <a:t>Writing Regular Expression Patterns (</a:t>
            </a:r>
            <a:r>
              <a:rPr lang="en-US" altLang="en-US" sz="3600" dirty="0" err="1" smtClean="0">
                <a:ea typeface="ヒラギノ角ゴ Pro W3" pitchFamily="124" charset="-128"/>
              </a:rPr>
              <a:t>cont</a:t>
            </a:r>
            <a:r>
              <a:rPr lang="ja-JP" altLang="en-US" sz="3600" dirty="0" smtClean="0">
                <a:ea typeface="ヒラギノ角ゴ Pro W3" pitchFamily="124" charset="-128"/>
              </a:rPr>
              <a:t>’</a:t>
            </a:r>
            <a:r>
              <a:rPr lang="en-US" altLang="ja-JP" sz="3600" dirty="0" smtClean="0">
                <a:ea typeface="ヒラギノ角ゴ Pro W3" pitchFamily="124" charset="-128"/>
              </a:rPr>
              <a:t>d.)</a:t>
            </a:r>
            <a:endParaRPr lang="en-US" altLang="en-US" sz="3600" dirty="0" smtClean="0">
              <a:ea typeface="ヒラギノ角ゴ Pro W3" pitchFamily="124" charset="-128"/>
            </a:endParaRPr>
          </a:p>
        </p:txBody>
      </p:sp>
      <p:sp>
        <p:nvSpPr>
          <p:cNvPr id="419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Defining character classes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Regular expressions include special escape characters in character classes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To represent different types of data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1C416-3BD4-43DB-9A12-E3B2C8A236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905000" y="5867400"/>
            <a:ext cx="4899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JavaScript </a:t>
            </a:r>
            <a:r>
              <a:rPr lang="en-US" altLang="en-US" sz="1800" dirty="0"/>
              <a:t>character class expressions</a:t>
            </a:r>
          </a:p>
        </p:txBody>
      </p:sp>
      <p:pic>
        <p:nvPicPr>
          <p:cNvPr id="41991" name="Picture 1" descr="Screen Shot 2014-10-15 at 15 Oct   9.5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16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3600" dirty="0" smtClean="0">
                <a:ea typeface="ヒラギノ角ゴ Pro W3" pitchFamily="124" charset="-128"/>
              </a:rPr>
              <a:t>Writing Regular Expression Patterns (</a:t>
            </a:r>
            <a:r>
              <a:rPr lang="en-US" altLang="en-US" sz="3600" dirty="0" err="1" smtClean="0">
                <a:ea typeface="ヒラギノ角ゴ Pro W3" pitchFamily="124" charset="-128"/>
              </a:rPr>
              <a:t>cont</a:t>
            </a:r>
            <a:r>
              <a:rPr lang="ja-JP" altLang="en-US" sz="3600" dirty="0" smtClean="0">
                <a:ea typeface="ヒラギノ角ゴ Pro W3" pitchFamily="124" charset="-128"/>
              </a:rPr>
              <a:t>’</a:t>
            </a:r>
            <a:r>
              <a:rPr lang="en-US" altLang="ja-JP" sz="3600" dirty="0" smtClean="0">
                <a:ea typeface="ヒラギノ角ゴ Pro W3" pitchFamily="124" charset="-128"/>
              </a:rPr>
              <a:t>d.)</a:t>
            </a:r>
            <a:endParaRPr lang="en-US" altLang="en-US" sz="3600" dirty="0" smtClean="0">
              <a:ea typeface="ヒラギノ角ゴ Pro W3" pitchFamily="124" charset="-128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ヒラギノ角ゴ Pro W3" pitchFamily="124" charset="-128"/>
              </a:rPr>
              <a:t>Defining character classes (</a:t>
            </a:r>
            <a:r>
              <a:rPr lang="en-US" altLang="en-US" sz="2800" dirty="0" err="1" smtClean="0">
                <a:ea typeface="ヒラギノ角ゴ Pro W3" pitchFamily="124" charset="-128"/>
              </a:rPr>
              <a:t>cont</a:t>
            </a:r>
            <a:r>
              <a:rPr lang="ja-JP" altLang="en-US" sz="2800" dirty="0" smtClean="0">
                <a:ea typeface="ヒラギノ角ゴ Pro W3" pitchFamily="124" charset="-128"/>
              </a:rPr>
              <a:t>’</a:t>
            </a:r>
            <a:r>
              <a:rPr lang="en-US" altLang="ja-JP" sz="2800" dirty="0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sz="2800" dirty="0" smtClean="0">
                <a:ea typeface="ヒラギノ角ゴ Pro W3" pitchFamily="124" charset="-128"/>
              </a:rPr>
              <a:t>Matching multiple pattern choices</a:t>
            </a:r>
          </a:p>
          <a:p>
            <a:pPr lvl="1" eaLnBrk="1" hangingPunct="1"/>
            <a:r>
              <a:rPr lang="en-US" altLang="en-US" sz="2800" dirty="0" smtClean="0">
                <a:ea typeface="ヒラギノ角ゴ Pro W3" pitchFamily="124" charset="-128"/>
              </a:rPr>
              <a:t>Allow a string to contain an alternate set of substrings</a:t>
            </a:r>
          </a:p>
          <a:p>
            <a:pPr lvl="2" eaLnBrk="1" hangingPunct="1"/>
            <a:r>
              <a:rPr lang="en-US" altLang="en-US" sz="2800" dirty="0" smtClean="0">
                <a:ea typeface="ヒラギノ角ゴ Pro W3" pitchFamily="124" charset="-128"/>
              </a:rPr>
              <a:t>Separate the strings in a regular expression pattern with the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|</a:t>
            </a:r>
            <a:r>
              <a:rPr lang="en-US" altLang="en-US" sz="2800" dirty="0" smtClean="0">
                <a:ea typeface="ヒラギノ角ゴ Pro W3" pitchFamily="124" charset="-128"/>
              </a:rPr>
              <a:t> </a:t>
            </a:r>
            <a:r>
              <a:rPr lang="en-US" altLang="en-US" sz="2800" dirty="0" err="1" smtClean="0">
                <a:ea typeface="ヒラギノ角ゴ Pro W3" pitchFamily="124" charset="-128"/>
              </a:rPr>
              <a:t>metacharacter</a:t>
            </a:r>
            <a:endParaRPr lang="en-US" altLang="en-US" sz="2800" dirty="0" smtClean="0">
              <a:ea typeface="ヒラギノ角ゴ Pro W3" pitchFamily="124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DBC5F-6F1B-47DB-B1E3-95378AFE596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ea typeface="ヒラギノ角ゴ Pro W3" pitchFamily="124" charset="-128"/>
              </a:rPr>
              <a:t>Setting Regular Expression Properties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2E0300-780A-477E-AAA8-FF20162B5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1436914" y="4528066"/>
            <a:ext cx="4175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Properties </a:t>
            </a:r>
            <a:r>
              <a:rPr lang="en-US" altLang="en-US" sz="1800" dirty="0"/>
              <a:t>of the </a:t>
            </a:r>
            <a:r>
              <a:rPr lang="en-US" altLang="en-US" sz="1800" dirty="0" err="1">
                <a:latin typeface="Courier New" pitchFamily="49" charset="0"/>
              </a:rPr>
              <a:t>RegExp</a:t>
            </a:r>
            <a:r>
              <a:rPr lang="en-US" altLang="en-US" sz="1800" dirty="0"/>
              <a:t> object</a:t>
            </a:r>
          </a:p>
        </p:txBody>
      </p:sp>
      <p:pic>
        <p:nvPicPr>
          <p:cNvPr id="44038" name="Picture 1" descr="Screen Shot 2014-10-15 at 15 Oct   9.5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752600"/>
            <a:ext cx="7696201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3600" dirty="0" smtClean="0">
                <a:ea typeface="ヒラギノ角ゴ Pro W3" pitchFamily="124" charset="-128"/>
              </a:rPr>
              <a:t>Setting Regular Expression Properties (</a:t>
            </a:r>
            <a:r>
              <a:rPr lang="en-US" altLang="en-US" sz="3600" dirty="0" err="1" smtClean="0">
                <a:ea typeface="ヒラギノ角ゴ Pro W3" pitchFamily="124" charset="-128"/>
              </a:rPr>
              <a:t>cont</a:t>
            </a:r>
            <a:r>
              <a:rPr lang="ja-JP" altLang="en-US" sz="3600" dirty="0" smtClean="0">
                <a:ea typeface="ヒラギノ角ゴ Pro W3" pitchFamily="124" charset="-128"/>
              </a:rPr>
              <a:t>’</a:t>
            </a:r>
            <a:r>
              <a:rPr lang="en-US" altLang="ja-JP" sz="3600" dirty="0" smtClean="0">
                <a:ea typeface="ヒラギノ角ゴ Pro W3" pitchFamily="124" charset="-128"/>
              </a:rPr>
              <a:t>d.)</a:t>
            </a:r>
            <a:endParaRPr lang="en-US" altLang="en-US" sz="3600" dirty="0" smtClean="0">
              <a:ea typeface="ヒラギノ角ゴ Pro W3" pitchFamily="124" charset="-128"/>
            </a:endParaRPr>
          </a:p>
        </p:txBody>
      </p:sp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Options for setting the values of these properties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Assign a value of true or false to the property</a:t>
            </a:r>
          </a:p>
          <a:p>
            <a:pPr lvl="2" eaLnBrk="1" hangingPunct="1"/>
            <a:r>
              <a:rPr lang="en-US" altLang="en-US" sz="2400" dirty="0" smtClean="0">
                <a:ea typeface="ヒラギノ角ゴ Pro W3" pitchFamily="124" charset="-128"/>
              </a:rPr>
              <a:t>By creating a regular expression with the </a:t>
            </a:r>
            <a:r>
              <a:rPr lang="en-US" altLang="en-US" sz="2400" dirty="0" err="1" smtClean="0">
                <a:latin typeface="Courier New" pitchFamily="49" charset="0"/>
                <a:ea typeface="ヒラギノ角ゴ Pro W3" pitchFamily="124" charset="-128"/>
              </a:rPr>
              <a:t>RegExp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sz="2400" dirty="0" smtClean="0">
                <a:ea typeface="ヒラギノ角ゴ Pro W3" pitchFamily="124" charset="-128"/>
              </a:rPr>
              <a:t> </a:t>
            </a:r>
            <a:r>
              <a:rPr lang="en-US" altLang="en-US" sz="2400" dirty="0" smtClean="0">
                <a:ea typeface="ヒラギノ角ゴ Pro W3" pitchFamily="124" charset="-128"/>
              </a:rPr>
              <a:t>constructor</a:t>
            </a:r>
          </a:p>
          <a:p>
            <a:pPr lvl="2" eaLnBrk="1" hangingPunct="1"/>
            <a:endParaRPr lang="en-US" altLang="en-US" sz="2400" dirty="0" smtClean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the flags when assigning a regular expression to a variable without using the </a:t>
            </a:r>
            <a:r>
              <a:rPr lang="en-US" altLang="en-US" sz="2400" dirty="0" err="1" smtClean="0">
                <a:latin typeface="Courier New" pitchFamily="49" charset="0"/>
                <a:ea typeface="ヒラギノ角ゴ Pro W3" pitchFamily="124" charset="-128"/>
              </a:rPr>
              <a:t>RegExp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sz="2400" dirty="0" smtClean="0">
                <a:ea typeface="ヒラギノ角ゴ Pro W3" pitchFamily="124" charset="-128"/>
              </a:rPr>
              <a:t> constructor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2B9CD-5A4D-44A3-B5DE-72AE103A41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Arrays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ea typeface="ヒラギノ角ゴ Pro W3" pitchFamily="124" charset="-128"/>
              </a:rPr>
              <a:t>Use the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z="2800" dirty="0" smtClean="0">
                <a:ea typeface="ヒラギノ角ゴ Pro W3" pitchFamily="124" charset="-128"/>
              </a:rPr>
              <a:t> class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z="2800" dirty="0" smtClean="0">
                <a:ea typeface="ヒラギノ角ゴ Pro W3" pitchFamily="124" charset="-128"/>
              </a:rPr>
              <a:t> property and methods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4" charset="-128"/>
              </a:rPr>
              <a:t>Creating an array</a:t>
            </a:r>
          </a:p>
          <a:p>
            <a:pPr lvl="1" eaLnBrk="1" hangingPunct="1"/>
            <a:r>
              <a:rPr lang="en-US" altLang="en-US" sz="2800" dirty="0" smtClean="0">
                <a:ea typeface="ヒラギノ角ゴ Pro W3" pitchFamily="124" charset="-128"/>
              </a:rPr>
              <a:t>Instantiates an object from the </a:t>
            </a:r>
            <a:r>
              <a:rPr lang="en-US" altLang="en-US" sz="2800" dirty="0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z="2800" dirty="0" smtClean="0">
                <a:ea typeface="ヒラギノ角ゴ Pro W3" pitchFamily="124" charset="-128"/>
              </a:rPr>
              <a:t> class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AA469-7578-4CCB-B8F8-F713F434A5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Parsing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Extracting characters or substrings from a larger string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 to parse text strings in scripts</a:t>
            </a:r>
          </a:p>
          <a:p>
            <a:pPr marL="742950" lvl="2" indent="-285750" eaLnBrk="1" hangingPunct="1">
              <a:buFont typeface="Arial" pitchFamily="34" charset="0"/>
              <a:buChar char="–"/>
            </a:pPr>
            <a:r>
              <a:rPr lang="en-US" altLang="en-US" sz="2400" smtClean="0">
                <a:ea typeface="ヒラギノ角ゴ Pro W3" pitchFamily="124" charset="-128"/>
              </a:rPr>
              <a:t>Represents all literal strings and string variables in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Contains methods for manipulating text strings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E5887-BAEE-4916-9164-69D169F349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Arrays (cont'd.)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CAB40-1A7B-4665-B475-BEC3694197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1447800" y="5653088"/>
            <a:ext cx="3780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Methods </a:t>
            </a:r>
            <a:r>
              <a:rPr lang="en-US" altLang="en-US" sz="1800" dirty="0"/>
              <a:t>of the </a:t>
            </a:r>
            <a:r>
              <a:rPr lang="en-US" altLang="en-US" sz="1800" dirty="0">
                <a:latin typeface="Courier New" pitchFamily="49" charset="0"/>
              </a:rPr>
              <a:t>Array</a:t>
            </a:r>
            <a:r>
              <a:rPr lang="en-US" altLang="en-US" sz="1800" dirty="0"/>
              <a:t> class</a:t>
            </a:r>
          </a:p>
        </p:txBody>
      </p:sp>
      <p:pic>
        <p:nvPicPr>
          <p:cNvPr id="47110" name="Picture 1" descr="Screen Shot 2014-10-15 at 15 Oct   9.58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943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Screen Shot 2014-10-15 at 15 Oct   9.5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4513"/>
            <a:ext cx="5943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Finding and Extracting Elements and Values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6200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Primary method for finding a value in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a looping statement to iterate through the array until a particular value found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Extract elements and values from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z="2400" dirty="0" smtClean="0">
                <a:ea typeface="ヒラギノ角ゴ Pro W3" pitchFamily="124" charset="-128"/>
              </a:rPr>
              <a:t> method to return (copy) a portion of an array and assign it to another array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Syntax for the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z="2400" dirty="0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	</a:t>
            </a:r>
            <a:r>
              <a:rPr lang="en-US" altLang="en-US" sz="2400" i="1" dirty="0" err="1" smtClean="0">
                <a:latin typeface="Courier New" pitchFamily="49" charset="0"/>
                <a:ea typeface="ヒラギノ角ゴ Pro W3" pitchFamily="124" charset="-128"/>
              </a:rPr>
              <a:t>array_name</a:t>
            </a:r>
            <a:r>
              <a:rPr lang="en-US" altLang="en-US" sz="2400" dirty="0" err="1" smtClean="0">
                <a:latin typeface="Courier New" pitchFamily="49" charset="0"/>
                <a:ea typeface="ヒラギノ角ゴ Pro W3" pitchFamily="124" charset="-128"/>
              </a:rPr>
              <a:t>.slice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(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start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2400" i="1" dirty="0" smtClean="0">
                <a:latin typeface="Courier New" pitchFamily="49" charset="0"/>
                <a:ea typeface="ヒラギノ角ゴ Pro W3" pitchFamily="124" charset="-128"/>
              </a:rPr>
              <a:t>end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4" charset="-128"/>
              </a:rPr>
              <a:t>);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FB124-1615-4190-8E95-392FC3B7BA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A3837-53B9-4F1F-B21D-95A9C84C0C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1447800" y="5835650"/>
            <a:ext cx="6202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Figure: </a:t>
            </a:r>
            <a:r>
              <a:rPr lang="en-US" altLang="en-US" sz="1800" dirty="0" smtClean="0"/>
              <a:t>List </a:t>
            </a:r>
            <a:r>
              <a:rPr lang="en-US" altLang="en-US" sz="1800" dirty="0"/>
              <a:t>of states extracted using the </a:t>
            </a:r>
            <a:r>
              <a:rPr lang="en-US" altLang="en-US" sz="1800" dirty="0">
                <a:latin typeface="Courier New" pitchFamily="49" charset="0"/>
              </a:rPr>
              <a:t>slice()</a:t>
            </a:r>
            <a:r>
              <a:rPr lang="en-US" altLang="en-US" sz="1800" dirty="0"/>
              <a:t> method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838200" y="1201543"/>
            <a:ext cx="72390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"Alaska"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"Texas"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"California"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"Montana"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"New Mexico"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"Arizona"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"Nevada"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"Colorado"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"Oregon"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"Wyoming"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largestStates.slice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5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for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&lt;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++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.createElement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fiveLargestStates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i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   </a:t>
            </a:r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.body.appendChild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newItem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); }</a:t>
            </a: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</p:txBody>
      </p:sp>
      <p:sp>
        <p:nvSpPr>
          <p:cNvPr id="49158" name="Rectangle 6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Finding and Extracting Elements and Values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49159" name="Picture 3" descr="Screen Shot 2014-10-15 at 15 Oct   10.0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Adding and removing elements to and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shift()</a:t>
            </a:r>
            <a:r>
              <a:rPr lang="en-US" altLang="en-US" smtClean="0">
                <a:ea typeface="ヒラギノ角ゴ Pro W3" pitchFamily="124" charset="-128"/>
              </a:rPr>
              <a:t> method removes and returns the first element from the beginning of an array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unshift()</a:t>
            </a:r>
            <a:r>
              <a:rPr lang="en-US" altLang="en-US" smtClean="0">
                <a:ea typeface="ヒラギノ角ゴ Pro W3" pitchFamily="124" charset="-128"/>
              </a:rPr>
              <a:t> method adds one or more elements to the beginning of an array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E21A7-B2A9-411E-957E-290DD08507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C51DB7-2167-4A4D-8E61-0C52E0CD07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90600" y="1371600"/>
            <a:ext cx="72390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>
                <a:solidFill>
                  <a:srgbClr val="007833"/>
                </a:solidFill>
                <a:latin typeface="CourierNewPSMT" charset="0"/>
              </a:rPr>
              <a:t>   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colors.shift();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["periwinkle", "silver", "cherry", "lemon"]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colors.unshift(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["yellow-orange", "violet",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"mauve", "periwinkle", "silver", "cherry", "lemon"]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51205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Manipulating Elements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4" charset="-128"/>
              </a:rPr>
              <a:t>Adding and removing elements to and from the end of an array</a:t>
            </a:r>
          </a:p>
          <a:p>
            <a:pPr lvl="1" eaLnBrk="1" hangingPunct="1"/>
            <a:r>
              <a:rPr lang="en-US" altLang="en-US" sz="2400" dirty="0" smtClean="0">
                <a:ea typeface="ヒラギノ角ゴ Pro W3" pitchFamily="124" charset="-128"/>
              </a:rPr>
              <a:t>Use array</a:t>
            </a:r>
            <a:r>
              <a:rPr lang="ja-JP" altLang="en-US" sz="2400" dirty="0" smtClean="0">
                <a:ea typeface="ヒラギノ角ゴ Pro W3" pitchFamily="124" charset="-128"/>
              </a:rPr>
              <a:t>’</a:t>
            </a:r>
            <a:r>
              <a:rPr lang="en-US" altLang="ja-JP" sz="2400" dirty="0" smtClean="0">
                <a:ea typeface="ヒラギノ角ゴ Pro W3" pitchFamily="124" charset="-128"/>
              </a:rPr>
              <a:t>s </a:t>
            </a:r>
            <a:r>
              <a:rPr lang="en-US" altLang="ja-JP" sz="2400" dirty="0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ja-JP" sz="2400" dirty="0" smtClean="0">
                <a:ea typeface="ヒラギノ角ゴ Pro W3" pitchFamily="124" charset="-128"/>
              </a:rPr>
              <a:t> property to determine the next available index</a:t>
            </a:r>
            <a:endParaRPr lang="en-US" altLang="en-US" sz="2400" dirty="0" smtClean="0">
              <a:ea typeface="ヒラギノ角ゴ Pro W3" pitchFamily="124" charset="-128"/>
            </a:endParaRP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BF0CC9-4A27-4A59-BF78-DDBFFDDE28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914400" y="3657600"/>
            <a:ext cx="72390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colors[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colors.length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"lemon"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400" baseline="30000" dirty="0">
                <a:solidFill>
                  <a:srgbClr val="777877"/>
                </a:solidFill>
                <a:latin typeface="CourierNewPSMT" charset="0"/>
              </a:rPr>
              <a:t>// "cherry", "lemon"]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4" charset="-128"/>
              </a:rPr>
              <a:t>Adding and removing elements to and from the end of an array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pop()</a:t>
            </a:r>
            <a:r>
              <a:rPr lang="en-US" altLang="en-US" dirty="0" smtClean="0">
                <a:ea typeface="ヒラギノ角ゴ Pro W3" pitchFamily="124" charset="-128"/>
              </a:rPr>
              <a:t> method removes the last element from the end of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push()</a:t>
            </a:r>
            <a:r>
              <a:rPr lang="en-US" altLang="en-US" dirty="0" smtClean="0">
                <a:ea typeface="ヒラギノ角ゴ Pro W3" pitchFamily="124" charset="-128"/>
              </a:rPr>
              <a:t> method adds one or more elements to the end of an array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783C8-C128-4478-9483-0EC89EE8B4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990600" y="4049713"/>
            <a:ext cx="7239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"mauve"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"periwinkle"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"silver"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"cherry"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colors.pop();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["mauve", "periwinkle", "silver"]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colors.push(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"yellow-orange"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"violet"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colors value now ["mauve", "periwinkle", "silver",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"yellow-orange", "violet"]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Adding and removing elements within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Also renumbers the indexes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To add an element, include 0 as second argument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BB9C1-194E-4B2B-901D-E755CE9618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990600" y="3200400"/>
            <a:ext cx="72390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"Molecular Biology"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   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"Neurology"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hospitalDepts.splice(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"Ophthalmology"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now ["Anesthesia", "Molecular Biology",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"Neurology", "Ophthalmology", "Pediatrics"]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Manipulating Elements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Adding and removing elements within an array (cont'd.)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 method (cont'd.)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To delete elements, omit third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4" charset="-128"/>
              </a:rPr>
              <a:t>Indexes renumbered just like when elements added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4FB0C0-A966-48EA-8073-E5BF33D4E8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990600" y="3821113"/>
            <a:ext cx="72390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"Anesthesia"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"Molecular Biology"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"Neurology"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"Pediatrics"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hospitalDepts.splice(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now ["Anesthesia", "Pediatrics"]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and Combining Arrays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Sorting arrays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Sort elements of an array alphabetically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sort()</a:t>
            </a:r>
            <a:r>
              <a:rPr lang="en-US" altLang="en-US" dirty="0" smtClean="0">
                <a:ea typeface="ヒラギノ角ゴ Pro W3" pitchFamily="124" charset="-128"/>
              </a:rPr>
              <a:t> method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99FBD-77F1-4C99-87C3-C6A1EEDAC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838200" y="2905125"/>
            <a:ext cx="76200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"Quadratus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scientificFishNames.sort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scientificFishNames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now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Abudefduf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sparoides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Bagrus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urostigma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Dactylopterus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volitans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Jordania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zonope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Macquaria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australasica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 "Quadratus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taiwanae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Wattsia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mossambica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"]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Formatting Strings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Using special characters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For basic types: use escape sequences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	var </a:t>
            </a:r>
            <a:r>
              <a:rPr lang="en-US" altLang="en-US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mainHead </a:t>
            </a:r>
            <a:r>
              <a:rPr lang="en-US" altLang="en-US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'Today\'s Forecast'</a:t>
            </a:r>
            <a:r>
              <a:rPr lang="en-US" altLang="en-US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  <a:endParaRPr lang="en-US" altLang="en-US" smtClean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For other special characters: use Unicode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Standardized set of characters from many of the world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s languages</a:t>
            </a:r>
          </a:p>
          <a:p>
            <a:pPr lvl="2" eaLnBrk="1" hangingPunct="1"/>
            <a:endParaRPr lang="en-US" altLang="en-US" smtClean="0">
              <a:ea typeface="ヒラギノ角ゴ Pro W3" pitchFamily="124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4E9BE-0487-4AE5-BFC8-4D3C87F544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1295400" y="4343400"/>
            <a:ext cx="70866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"&lt;p&gt;&amp;#169;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numeric character ref.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"&lt;p&gt;&amp;copy; 2006-2017&lt;/p&gt;"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character entity</a:t>
            </a:r>
            <a:endParaRPr lang="en-US" alt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arrays (cont'd.)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reverse()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Transposes, or reverses, the order of the elements in an array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B3082-12AD-48D5-9329-202BBF04F6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914400" y="3333750"/>
            <a:ext cx="7620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scientificFishNames.reverse();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scientificFishNames value now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["Wattsia mossambica", "Quadratus taiwanae",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"Macquaria australasica", "Jordania zonope",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"Dactylopterus volitans", "Bagrus urostigma",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"Abudefduf sparoides"]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Combining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concat()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2" eaLnBrk="1" hangingPunct="1">
              <a:buFontTx/>
              <a:buNone/>
            </a:pP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array1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.contact(</a:t>
            </a: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array2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2400" i="1" smtClean="0">
                <a:latin typeface="Courier New" pitchFamily="49" charset="0"/>
                <a:ea typeface="ヒラギノ角ゴ Pro W3" pitchFamily="124" charset="-128"/>
              </a:rPr>
              <a:t>array3</a:t>
            </a:r>
            <a:r>
              <a:rPr lang="en-US" altLang="en-US" sz="2400" smtClean="0">
                <a:latin typeface="Courier New" pitchFamily="49" charset="0"/>
                <a:ea typeface="ヒラギノ角ゴ Pro W3" pitchFamily="124" charset="-128"/>
              </a:rPr>
              <a:t>, ...);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CD117-D331-4DF0-84C2-784C2BDF40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Sorting and Combining Arrays (cont'd.)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8254F3-20DB-47AF-ACB3-BDCDC4658E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685800" y="1295400"/>
            <a:ext cx="76200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Provinces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"Newfoundland and Labrador"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"Prince Edward Island"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"Nova Scotia"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"New Brunswick"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"Quebec"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"Ontario"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"Manitoba"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"Saskatchewan"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"Alberta"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"British Columbia"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Territories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"Nunavut"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"Northwest Territories"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"Yukon"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Canada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Provinces.concat(Territories);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Canada now ["Newfoundland and Labrador",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"Prince Edward Island", "Nova Scotia",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"New Brunswick", "Quebec", "Ontario",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"Manitoba", "Saskatchewan", "Alberta",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"British Columbia", "Nunavut",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"Northwest Territories", "Yukon"];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Data Types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Common task to convert strings and arrays to different data types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strings to arrays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arrays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objects to strings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strings to objects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480F9-93C7-4AA3-8EFD-21C7493E1F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</a:t>
            </a:r>
          </a:p>
        </p:txBody>
      </p:sp>
      <p:sp>
        <p:nvSpPr>
          <p:cNvPr id="6144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split()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 </a:t>
            </a:r>
            <a:r>
              <a:rPr lang="en-US" altLang="en-US" sz="32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.split(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32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limit</a:t>
            </a:r>
            <a:r>
              <a:rPr lang="en-US" altLang="en-US" sz="32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3200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To split individual characters in a string into an array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4" charset="-128"/>
              </a:rPr>
              <a:t>) as the separator argument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5E661-3C37-40AB-82CA-235B6F62F5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7DAF0-48EC-47FA-9738-42D2136140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914400" y="1404938"/>
            <a:ext cx="739140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"Algeria, Angola, Ecuador, Iran, Iraq, Kuwait,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Libya, Nigeria, Qatar, Saudi Arabia,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    United Arab Emirates, Venezuela"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The value of OPEC is a string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opecArray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OPEC.split(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", 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The value of opecArray is the following array: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["Algeria", "Angola", "Ecuador", "Iran", "Iraq",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"Kuwait", "Libya", "Nigeria", "Qatar", "Saudi Arabia",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"United Arab Emirates", "Venezuela"]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62469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Arrays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Combines array elements into a string, separated by a comma or specified characters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Syntax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.join([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i="1" baseline="30000" smtClean="0">
                <a:solidFill>
                  <a:srgbClr val="00783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2800" baseline="30000" smtClean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2800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To prevent elements from being separated by any characters in the new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Pass an empty string (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 smtClean="0">
                <a:ea typeface="ヒラギノ角ゴ Pro W3" pitchFamily="124" charset="-128"/>
              </a:rPr>
              <a:t>) as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separator</a:t>
            </a:r>
            <a:r>
              <a:rPr lang="en-US" altLang="en-US" smtClean="0">
                <a:ea typeface="ヒラギノ角ゴ Pro W3" pitchFamily="124" charset="-128"/>
              </a:rPr>
              <a:t> argument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54A74-1F17-4804-A691-CFB645ADB7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4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851F4-593F-4BA3-AF17-2630081521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90600" y="1557338"/>
            <a:ext cx="723900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"Iran"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"Qatar"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opecString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OPEC.join();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opecString is the following string: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"Algeria, Angola, Ecuador, Iran, Iraq, Kuwait, Libya,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Nigeria, Qatar, Saudi Arabia, United Arab Emirates,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 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xfrm>
            <a:off x="419100" y="13946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dirty="0" smtClean="0">
                <a:ea typeface="ヒラギノ角ゴ Pro W3" pitchFamily="124" charset="-128"/>
              </a:rPr>
              <a:t> method does not include a separator argument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4" charset="-128"/>
              </a:rPr>
              <a:t>Previous example OPEC nations automatically separated by commas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4" charset="-128"/>
              </a:rPr>
              <a:t>Can include a </a:t>
            </a:r>
            <a:r>
              <a:rPr lang="en-US" altLang="en-US" dirty="0" smtClean="0">
                <a:latin typeface="Courier New" pitchFamily="49" charset="0"/>
                <a:ea typeface="ヒラギノ角ゴ Pro W3" pitchFamily="124" charset="-128"/>
              </a:rPr>
              <a:t>separator</a:t>
            </a:r>
            <a:r>
              <a:rPr lang="en-US" altLang="en-US" i="1" dirty="0" smtClean="0">
                <a:ea typeface="ヒラギノ角ゴ Pro W3" pitchFamily="124" charset="-128"/>
              </a:rPr>
              <a:t> </a:t>
            </a:r>
            <a:r>
              <a:rPr lang="en-US" altLang="en-US" dirty="0" smtClean="0">
                <a:ea typeface="ヒラギノ角ゴ Pro W3" pitchFamily="124" charset="-128"/>
              </a:rPr>
              <a:t>argument of </a:t>
            </a:r>
            <a:r>
              <a:rPr lang="en-US" altLang="ja-JP" dirty="0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";"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E41D5-1D0E-422D-8AD0-870F74A210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066800" y="35814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"Iran"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"Qatar"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OPEC.join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string: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Algeria;Angola;Ecuador;Iran;Iraq;Kuwait;Libya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Nigeria;Qatar;Saudi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Arabia;United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Arab Emirates;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Arrays (</a:t>
            </a:r>
            <a:r>
              <a:rPr lang="en-US" altLang="en-US" dirty="0" err="1" smtClean="0">
                <a:ea typeface="ヒラギノ角ゴ Pro W3" pitchFamily="124" charset="-128"/>
              </a:rPr>
              <a:t>cont</a:t>
            </a:r>
            <a:r>
              <a:rPr lang="ja-JP" altLang="en-US" dirty="0" smtClean="0">
                <a:ea typeface="ヒラギノ角ゴ Pro W3" pitchFamily="124" charset="-128"/>
              </a:rPr>
              <a:t>’</a:t>
            </a:r>
            <a:r>
              <a:rPr lang="en-US" altLang="ja-JP" dirty="0" smtClean="0">
                <a:ea typeface="ヒラギノ角ゴ Pro W3" pitchFamily="124" charset="-128"/>
              </a:rPr>
              <a:t>d.)</a:t>
            </a:r>
            <a:endParaRPr lang="en-US" altLang="en-US" dirty="0" smtClean="0">
              <a:ea typeface="ヒラギノ角ゴ Pro W3" pitchFamily="124" charset="-128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Can also 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toString()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toLocaleString()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 an array to a string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.toString();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.toLocaleString();</a:t>
            </a:r>
            <a:endParaRPr lang="en-US" altLang="en-US" sz="2800" smtClean="0">
              <a:ea typeface="ヒラギノ角ゴ Pro W3" pitchFamily="124" charset="-128"/>
            </a:endParaRP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Manipulating Strings and Arrays</a:t>
            </a:r>
            <a:endParaRPr lang="en-US" altLang="en-US" sz="1400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F2BE0-A26F-4FC1-817A-61020BA44D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Formatting 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Using special characters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fromCharCode()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Constructs a text string from Unicode character codes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Syntax: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baseline="30000" smtClean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String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.fromCharCode(char1, char2, ...)</a:t>
            </a:r>
            <a:endParaRPr lang="en-US" altLang="en-US" sz="2800" smtClean="0">
              <a:latin typeface="Courier New" pitchFamily="49" charset="0"/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Examples: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4D7F9-B416-4A0A-86D0-8F96B1B0FD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295400" y="4343400"/>
            <a:ext cx="7391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.fromCharCode(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74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118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97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83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99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114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105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112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116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295400" y="5029200"/>
            <a:ext cx="640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copyrightInfo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String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.fromCharCode(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169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 2017"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JavaScript Object Notation (JSON)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Represents a JavaScript object as a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Exchanges data between application and server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Supported in modern browsers, including IE8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FCEF3-1917-49E2-BD47-ED24EE9C9E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1447800" y="5653088"/>
            <a:ext cx="373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Table: </a:t>
            </a:r>
            <a:r>
              <a:rPr lang="en-US" altLang="en-US" sz="1800" dirty="0" smtClean="0"/>
              <a:t>Methods </a:t>
            </a:r>
            <a:r>
              <a:rPr lang="en-US" altLang="en-US" sz="1800" dirty="0"/>
              <a:t>of the </a:t>
            </a:r>
            <a:r>
              <a:rPr lang="en-US" altLang="en-US" sz="1800" dirty="0">
                <a:latin typeface="Courier New" pitchFamily="49" charset="0"/>
              </a:rPr>
              <a:t>JSON</a:t>
            </a:r>
            <a:r>
              <a:rPr lang="en-US" altLang="en-US" sz="1800" dirty="0"/>
              <a:t> object</a:t>
            </a:r>
          </a:p>
        </p:txBody>
      </p:sp>
      <p:pic>
        <p:nvPicPr>
          <p:cNvPr id="67591" name="Picture 1" descr="Screen Shot 2014-10-15 at 15 Oct   10.28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216400"/>
            <a:ext cx="6299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an Object to a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stringify()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 </a:t>
            </a:r>
            <a:r>
              <a:rPr lang="en-US" altLang="en-US" sz="26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JSON.stringify(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value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replacer 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6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space</a:t>
            </a:r>
            <a:r>
              <a:rPr lang="en-US" altLang="en-US" sz="26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]]);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is name of variable that will contain string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value</a:t>
            </a:r>
            <a:r>
              <a:rPr lang="en-US" altLang="en-US" smtClean="0">
                <a:ea typeface="ヒラギノ角ゴ Pro W3" pitchFamily="124" charset="-128"/>
              </a:rPr>
              <a:t> represents JavaScript object to be converted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416EC6-F046-4F14-AFAE-7E6B03425F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4" charset="-128"/>
              </a:rPr>
              <a:t>Converting an Object to a String (cont'd.)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CD3946-DA52-412F-B438-5497C2C76B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914400" y="2819400"/>
            <a:ext cx="7239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newUser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   fName: </a:t>
            </a:r>
            <a:r>
              <a:rPr lang="de-DE" altLang="en-US" sz="2800" baseline="30000">
                <a:solidFill>
                  <a:srgbClr val="007833"/>
                </a:solidFill>
                <a:latin typeface="CourierNewPSMT" charset="0"/>
              </a:rPr>
              <a:t>"Tony"</a:t>
            </a: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   lName: </a:t>
            </a:r>
            <a:r>
              <a:rPr lang="de-DE" altLang="en-US" sz="2800" baseline="30000">
                <a:solidFill>
                  <a:srgbClr val="007833"/>
                </a:solidFill>
                <a:latin typeface="CourierNewPSMT" charset="0"/>
              </a:rPr>
              <a:t>"Chu"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},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    newUserString </a:t>
            </a:r>
            <a:r>
              <a:rPr lang="de-DE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e-DE" altLang="en-US" sz="2800" baseline="30000">
                <a:solidFill>
                  <a:srgbClr val="141413"/>
                </a:solidFill>
                <a:latin typeface="CourierNewPSMT" charset="0"/>
              </a:rPr>
              <a:t>JSON.stringify(newUser);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// value of newUserString is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// '{"fName":"Tony","lName":"Chu"}'</a:t>
            </a:r>
            <a:endParaRPr lang="en-US" alt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 String to an Object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parse()</a:t>
            </a:r>
            <a:r>
              <a:rPr lang="en-US" altLang="en-US" smtClean="0">
                <a:ea typeface="ヒラギノ角ゴ Pro W3" pitchFamily="124" charset="-128"/>
              </a:rPr>
              <a:t>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object </a:t>
            </a:r>
            <a:r>
              <a:rPr lang="en-US" altLang="en-US" sz="2800" baseline="30000" smtClean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JSON.parse(</a:t>
            </a: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 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2800" i="1" baseline="30000" smtClean="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function</a:t>
            </a:r>
            <a:r>
              <a:rPr lang="en-US" altLang="en-US" sz="2800" baseline="30000" smtClean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2800" smtClean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object</a:t>
            </a:r>
            <a:r>
              <a:rPr lang="en-US" altLang="en-US" smtClean="0">
                <a:ea typeface="ヒラギノ角ゴ Pro W3" pitchFamily="124" charset="-128"/>
              </a:rPr>
              <a:t> is namve of variable that will contain object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represents JSON string to be converted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B8A13-10CD-47FD-8968-C11AD13AF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Between Strings and JSON (cont'd.)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Converting a String to an Object (cont'd.)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JSON string definition:</a:t>
            </a:r>
          </a:p>
          <a:p>
            <a:pPr lvl="1" eaLnBrk="1" hangingPunct="1"/>
            <a:endParaRPr lang="en-US" altLang="en-US" smtClean="0">
              <a:ea typeface="ヒラギノ角ゴ Pro W3" pitchFamily="124" charset="-128"/>
            </a:endParaRPr>
          </a:p>
          <a:p>
            <a:pPr lvl="2" eaLnBrk="1" hangingPunct="1"/>
            <a:r>
              <a:rPr lang="en-US" altLang="en-US" smtClean="0">
                <a:ea typeface="ヒラギノ角ゴ Pro W3" pitchFamily="124" charset="-128"/>
              </a:rPr>
              <a:t>String because enclosed in quotes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To convert string to JavaScript object: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499E7-89F0-43C9-A77E-42A49634A2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295400" y="2514600"/>
            <a:ext cx="723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newUser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'{"fName":"Tony","lName":"Chu"}'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>
              <a:latin typeface="Courier New" pitchFamily="49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295400" y="3816350"/>
            <a:ext cx="7239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newUserObject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JSON.parse(newUser);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value of newUserObject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fName: "Tony",</a:t>
            </a:r>
            <a:endParaRPr lang="en-US" altLang="en-US" sz="2800" baseline="30000">
              <a:solidFill>
                <a:srgbClr val="777877"/>
              </a:solidFill>
              <a:latin typeface="CourierNewPSMT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   </a:t>
            </a: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lName: "Chu"</a:t>
            </a:r>
            <a:endParaRPr lang="en-US" altLang="en-US" sz="2800" baseline="30000">
              <a:solidFill>
                <a:srgbClr val="777877"/>
              </a:solidFill>
              <a:latin typeface="CourierNewPSMT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de-DE" altLang="en-US" sz="2800" baseline="30000">
                <a:solidFill>
                  <a:srgbClr val="777877"/>
                </a:solidFill>
                <a:latin typeface="CourierNewPSMT" charset="0"/>
              </a:rPr>
              <a:t>};</a:t>
            </a:r>
            <a:endParaRPr lang="en-US" alt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Parsing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Act of extracting characters or substrings from a larger string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All literal strings and string variables in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Represented by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fromCharCode()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Constructs a text string from Unicode character codes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toLowerCase()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toUpperCase()</a:t>
            </a:r>
            <a:r>
              <a:rPr lang="en-US" altLang="en-US" smtClean="0">
                <a:ea typeface="ヒラギノ角ゴ Pro W3" pitchFamily="124" charset="-128"/>
              </a:rPr>
              <a:t> methods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Change the case of letters in a string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FF5B6-EBC7-4DF9-914C-5B00593CFF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373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mtClean="0">
                <a:ea typeface="ヒラギノ角ゴ Pro W3" pitchFamily="124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Methods: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replace()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concat()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localeCompare()</a:t>
            </a:r>
          </a:p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Regular expressions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Patterns used for matching and manipulating strings according to specified rules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RegExp</a:t>
            </a:r>
            <a:r>
              <a:rPr lang="en-US" altLang="en-US" smtClean="0">
                <a:ea typeface="ヒラギノ角ゴ Pro W3" pitchFamily="124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Contains methods and properties for working with regular expressions in JavaScript</a:t>
            </a: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A3FC8-A845-4C38-AFC5-2DE15388F9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 methods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mtClean="0">
                <a:ea typeface="ヒラギノ角ゴ Pro W3" pitchFamily="124" charset="-128"/>
              </a:rPr>
              <a:t> property to manipulate arrays in scripts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Methods: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shift()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unshift()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pop()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push()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splice()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sort()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reverse()</a:t>
            </a:r>
            <a:r>
              <a:rPr lang="en-US" altLang="en-US" smtClean="0">
                <a:ea typeface="ヒラギノ角ゴ Pro W3" pitchFamily="124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concat()</a:t>
            </a:r>
            <a:r>
              <a:rPr lang="en-US" altLang="en-US" smtClean="0">
                <a:ea typeface="ヒラギノ角ゴ Pro W3" pitchFamily="124" charset="-128"/>
              </a:rPr>
              <a:t>,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split()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Splits a string into an indexed array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Combines array elements into a string</a:t>
            </a:r>
          </a:p>
          <a:p>
            <a:pPr lvl="1" eaLnBrk="1" hangingPunct="1"/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983F4-D5E4-48EC-946B-2697EDA5F0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Summary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Use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 methods to convert between string values and object values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stringify()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Converts JavaScript object to JSON string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parse()</a:t>
            </a:r>
            <a:r>
              <a:rPr lang="en-US" altLang="en-US" smtClean="0">
                <a:ea typeface="ヒラギノ角ゴ Pro W3" pitchFamily="124" charset="-128"/>
              </a:rPr>
              <a:t> method of the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JSON</a:t>
            </a:r>
            <a:r>
              <a:rPr lang="en-US" altLang="en-US" smtClean="0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Converts JSON string to JavaScript object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  <a:endParaRPr lang="en-US" altLang="en-US" sz="1400" dirty="0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133EE-B2FB-4A31-A806-EC10076EAB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Formatting Strings (cont</a:t>
            </a:r>
            <a:r>
              <a:rPr lang="ja-JP" altLang="en-US" smtClean="0">
                <a:ea typeface="ヒラギノ角ゴ Pro W3" pitchFamily="124" charset="-128"/>
              </a:rPr>
              <a:t>’</a:t>
            </a:r>
            <a:r>
              <a:rPr lang="en-US" altLang="ja-JP" smtClean="0">
                <a:ea typeface="ヒラギノ角ゴ Pro W3" pitchFamily="124" charset="-128"/>
              </a:rPr>
              <a:t>d.)</a:t>
            </a:r>
            <a:endParaRPr lang="en-US" altLang="en-US" smtClean="0">
              <a:ea typeface="ヒラギノ角ゴ Pro W3" pitchFamily="124" charset="-128"/>
            </a:endParaRPr>
          </a:p>
        </p:txBody>
      </p:sp>
      <p:sp>
        <p:nvSpPr>
          <p:cNvPr id="1331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Changing case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toLowerCase()</a:t>
            </a:r>
            <a:r>
              <a:rPr lang="en-US" altLang="en-US" smtClean="0">
                <a:ea typeface="ヒラギノ角ゴ Pro W3" pitchFamily="124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toUpperCase()</a:t>
            </a:r>
            <a:r>
              <a:rPr lang="en-US" altLang="en-US" smtClean="0">
                <a:ea typeface="ヒラギノ角ゴ Pro W3" pitchFamily="124" charset="-128"/>
              </a:rPr>
              <a:t> methods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Examples: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9EB30-B866-4922-8E23-ADD496CAE4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914400" y="2959100"/>
            <a:ext cx="7086600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"noaa"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agencyName.innerHTML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agency.toUpperCase();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browser displays "NOAA" but value of agency is still "noaa"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914400" y="4330700"/>
            <a:ext cx="7086600" cy="21236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agency is "NOAA"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Counting Characters in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smtClean="0">
                <a:ea typeface="ヒラギノ角ゴ Pro W3" pitchFamily="124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Returns the number of characters in a string</a:t>
            </a:r>
          </a:p>
          <a:p>
            <a:pPr lvl="1" eaLnBrk="1" hangingPunct="1"/>
            <a:r>
              <a:rPr lang="en-US" altLang="en-US" smtClean="0">
                <a:ea typeface="ヒラギノ角ゴ Pro W3" pitchFamily="124" charset="-128"/>
              </a:rPr>
              <a:t>Example:</a:t>
            </a:r>
            <a:endParaRPr lang="en-US" altLang="en-US" smtClean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4FA3D-F350-41D9-9B94-C4619EB056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219200" y="3124200"/>
            <a:ext cx="67056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country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"Kingdom of Morocco"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stringLength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country.length;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of stringLength is 18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4" charset="-128"/>
              </a:rPr>
              <a:t>Finding and Extracting Characters and Substrings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Manipulating Strings and Arrays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2B4C2-8DA0-40B8-9689-F5EA422A1A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990600" y="5516563"/>
            <a:ext cx="754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Table: </a:t>
            </a:r>
            <a:r>
              <a:rPr lang="en-US" altLang="en-US" sz="1600" dirty="0" smtClean="0"/>
              <a:t>Search </a:t>
            </a:r>
            <a:r>
              <a:rPr lang="en-US" altLang="en-US" sz="1600" dirty="0"/>
              <a:t>and extraction methods of the </a:t>
            </a:r>
            <a:r>
              <a:rPr lang="en-US" altLang="en-US" sz="1600" dirty="0">
                <a:latin typeface="Courier New" pitchFamily="49" charset="0"/>
              </a:rPr>
              <a:t>String</a:t>
            </a:r>
            <a:r>
              <a:rPr lang="en-US" altLang="en-US" sz="1600" dirty="0"/>
              <a:t> class </a:t>
            </a:r>
            <a:r>
              <a:rPr lang="en-US" altLang="en-US" sz="1600" i="1" dirty="0"/>
              <a:t>(continues)</a:t>
            </a:r>
          </a:p>
        </p:txBody>
      </p:sp>
      <p:pic>
        <p:nvPicPr>
          <p:cNvPr id="15366" name="Picture 2" descr="Screen Shot 2014-10-14 at 14 Oct   5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1628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4093</Words>
  <Application>Microsoft Office PowerPoint</Application>
  <PresentationFormat>On-screen Show (4:3)</PresentationFormat>
  <Paragraphs>645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ヒラギノ角ゴ Pro W3</vt:lpstr>
      <vt:lpstr>Calibri</vt:lpstr>
      <vt:lpstr>Times New Roman</vt:lpstr>
      <vt:lpstr>Courier New</vt:lpstr>
      <vt:lpstr>CourierNewPSMT</vt:lpstr>
      <vt:lpstr>LucidaGrande</vt:lpstr>
      <vt:lpstr>CourierNewPS-ItalicMT</vt:lpstr>
      <vt:lpstr>Default Design</vt:lpstr>
      <vt:lpstr>1_Default Design</vt:lpstr>
      <vt:lpstr>Adjacency</vt:lpstr>
      <vt:lpstr>Manipulating Strings &amp; Arrays</vt:lpstr>
      <vt:lpstr>Learning Objectives</vt:lpstr>
      <vt:lpstr>Manipulating Strings</vt:lpstr>
      <vt:lpstr>Manipulating Strings (cont’d.)</vt:lpstr>
      <vt:lpstr>Formatting Strings</vt:lpstr>
      <vt:lpstr>Formatting Strings (cont’d.)</vt:lpstr>
      <vt:lpstr>Formatting Strings (cont’d.)</vt:lpstr>
      <vt:lpstr>Counting Characters in a String</vt:lpstr>
      <vt:lpstr>Finding and Extracting Characters and Substrings</vt:lpstr>
      <vt:lpstr>PowerPoint Presentation</vt:lpstr>
      <vt:lpstr>PowerPoint Presentation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PowerPoint Presentation</vt:lpstr>
      <vt:lpstr>Replacing Characters and Substrings</vt:lpstr>
      <vt:lpstr>Combining Characters and Substrings</vt:lpstr>
      <vt:lpstr>PowerPoint Presentation</vt:lpstr>
      <vt:lpstr>Comparing Strings</vt:lpstr>
      <vt:lpstr>Working with Regular Expressions</vt:lpstr>
      <vt:lpstr>Defining Regular Expressions in JavaScript</vt:lpstr>
      <vt:lpstr>Defining Regular Expressions in JavaScript (cont’d.)</vt:lpstr>
      <vt:lpstr>Using Regular Expression Methods</vt:lpstr>
      <vt:lpstr>Writing Regular Expression Patterns</vt:lpstr>
      <vt:lpstr>Writing Regular Expression Patterns (cont’d.)</vt:lpstr>
      <vt:lpstr>PowerPoint Presentation</vt:lpstr>
      <vt:lpstr>Writing Regular Expression Patterns (cont’d.)</vt:lpstr>
      <vt:lpstr>Writing Regular Expression Patterns (cont’d.)</vt:lpstr>
      <vt:lpstr>Writing Regular Expression Patterns (cont’d.)</vt:lpstr>
      <vt:lpstr>Writing Regular Expression Patterns (cont’d.)</vt:lpstr>
      <vt:lpstr>Writing Regular Expression Patterns (cont’d.)</vt:lpstr>
      <vt:lpstr>Writing Regular Expression Patterns (cont’d.)</vt:lpstr>
      <vt:lpstr>Writing Regular Expression Patterns (cont’d.)</vt:lpstr>
      <vt:lpstr>Writing Regular Expression Patterns (cont’d.)</vt:lpstr>
      <vt:lpstr>Setting Regular Expression Properties</vt:lpstr>
      <vt:lpstr>Setting Regular Expression Properties (cont’d.)</vt:lpstr>
      <vt:lpstr>Manipulating Arrays</vt:lpstr>
      <vt:lpstr>Manipulating Arrays (cont'd.)</vt:lpstr>
      <vt:lpstr>Finding and Extracting Elements and Values</vt:lpstr>
      <vt:lpstr>PowerPoint Presentation</vt:lpstr>
      <vt:lpstr>Manipulating Elements</vt:lpstr>
      <vt:lpstr>PowerPoint Presentation</vt:lpstr>
      <vt:lpstr>Manipulating Elements</vt:lpstr>
      <vt:lpstr>Manipulating Elements (cont’d.)</vt:lpstr>
      <vt:lpstr>Manipulating Elements (cont’d.)</vt:lpstr>
      <vt:lpstr>Manipulating Elements (cont’d.)</vt:lpstr>
      <vt:lpstr>Sorting and Combining Arrays</vt:lpstr>
      <vt:lpstr>Sorting and Combining Arrays (cont'd.)</vt:lpstr>
      <vt:lpstr>Sorting and Combining Arrays (cont'd.)</vt:lpstr>
      <vt:lpstr>Sorting and Combining Arrays (cont'd.)</vt:lpstr>
      <vt:lpstr>Converting Between Data Types</vt:lpstr>
      <vt:lpstr>Converting Between Strings and Arrays</vt:lpstr>
      <vt:lpstr>PowerPoint Presentation</vt:lpstr>
      <vt:lpstr>Converting Between Strings and Arrays (cont’d.)</vt:lpstr>
      <vt:lpstr>PowerPoint Presentation</vt:lpstr>
      <vt:lpstr>Converting Between Strings and Arrays </vt:lpstr>
      <vt:lpstr>Converting Between Strings and Arrays (cont’d.)</vt:lpstr>
      <vt:lpstr>Converting Between Strings and JSON</vt:lpstr>
      <vt:lpstr>Converting Between Strings and JSON (cont'd.)</vt:lpstr>
      <vt:lpstr>Converting Between Strings and JSON (cont'd.)</vt:lpstr>
      <vt:lpstr>Converting Between Strings and JSON (cont'd.)</vt:lpstr>
      <vt:lpstr>Converting Between Strings and JSON (cont'd.)</vt:lpstr>
      <vt:lpstr>Summary</vt:lpstr>
      <vt:lpstr>Summary (cont’d.)</vt:lpstr>
      <vt:lpstr>Summary (cont’d.)</vt:lpstr>
      <vt:lpstr>Summary (cont’d.)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416</cp:revision>
  <dcterms:created xsi:type="dcterms:W3CDTF">2007-07-09T21:56:01Z</dcterms:created>
  <dcterms:modified xsi:type="dcterms:W3CDTF">2018-10-11T16:25:34Z</dcterms:modified>
</cp:coreProperties>
</file>