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74" r:id="rId5"/>
    <p:sldId id="275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6" r:id="rId14"/>
    <p:sldId id="265" r:id="rId15"/>
    <p:sldId id="273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C9598-4223-43CA-A70C-C70ECA05F261}">
  <a:tblStyle styleId="{626C9598-4223-43CA-A70C-C70ECA05F26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3842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747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6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98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88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15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8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0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7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4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4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54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0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2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5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182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5" name="Shape 35"/>
          <p:cNvCxnSpPr/>
          <p:nvPr/>
        </p:nvCxnSpPr>
        <p:spPr>
          <a:xfrm>
            <a:off x="317400" y="1068525"/>
            <a:ext cx="46797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Luca Pietrobon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 a project for The Data Incubator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Feb 16,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Assessing the classifier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10450"/>
          <a:stretch/>
        </p:blipFill>
        <p:spPr>
          <a:xfrm>
            <a:off x="322800" y="1287975"/>
            <a:ext cx="5144399" cy="34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Collapsing categories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6" y="1163780"/>
            <a:ext cx="3979719" cy="39797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393" y="1230283"/>
            <a:ext cx="302583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hape 84"/>
          <p:cNvSpPr txBox="1">
            <a:spLocks noGrp="1"/>
          </p:cNvSpPr>
          <p:nvPr>
            <p:ph type="body" idx="4294967295"/>
          </p:nvPr>
        </p:nvSpPr>
        <p:spPr>
          <a:xfrm>
            <a:off x="2104388" y="1163780"/>
            <a:ext cx="1933425" cy="7148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200" b="1" dirty="0" smtClean="0">
                <a:solidFill>
                  <a:schemeClr val="bg1"/>
                </a:solidFill>
              </a:rPr>
              <a:t>P</a:t>
            </a:r>
            <a:r>
              <a:rPr lang="en" sz="1200" b="1" dirty="0" smtClean="0">
                <a:solidFill>
                  <a:schemeClr val="bg1"/>
                </a:solidFill>
              </a:rPr>
              <a:t>type: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 dirty="0" smtClean="0">
                <a:solidFill>
                  <a:schemeClr val="bg1"/>
                </a:solidFill>
              </a:rPr>
              <a:t>[‘motor’, ‘non_motor’]</a:t>
            </a:r>
            <a:endParaRPr lang="e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Collapsing categories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6" y="1163780"/>
            <a:ext cx="3979719" cy="3979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2" y="1163780"/>
            <a:ext cx="3979719" cy="39797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393" y="1230283"/>
            <a:ext cx="302583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991700" y="1246908"/>
            <a:ext cx="302583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hape 84"/>
          <p:cNvSpPr txBox="1">
            <a:spLocks noGrp="1"/>
          </p:cNvSpPr>
          <p:nvPr>
            <p:ph type="body" idx="4294967295"/>
          </p:nvPr>
        </p:nvSpPr>
        <p:spPr>
          <a:xfrm>
            <a:off x="2104388" y="1163780"/>
            <a:ext cx="1933425" cy="7148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200" b="1" dirty="0" smtClean="0">
                <a:solidFill>
                  <a:schemeClr val="bg1"/>
                </a:solidFill>
              </a:rPr>
              <a:t>P</a:t>
            </a:r>
            <a:r>
              <a:rPr lang="en" sz="1200" b="1" dirty="0" smtClean="0">
                <a:solidFill>
                  <a:schemeClr val="bg1"/>
                </a:solidFill>
              </a:rPr>
              <a:t>type: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 dirty="0" smtClean="0">
                <a:solidFill>
                  <a:schemeClr val="bg1"/>
                </a:solidFill>
              </a:rPr>
              <a:t>[‘motor’, ‘non_motor’]</a:t>
            </a:r>
            <a:endParaRPr lang="en" sz="1200" dirty="0">
              <a:solidFill>
                <a:schemeClr val="bg1"/>
              </a:solidFill>
            </a:endParaRPr>
          </a:p>
        </p:txBody>
      </p:sp>
      <p:sp>
        <p:nvSpPr>
          <p:cNvPr id="12" name="Shape 84"/>
          <p:cNvSpPr txBox="1">
            <a:spLocks noGrp="1"/>
          </p:cNvSpPr>
          <p:nvPr>
            <p:ph type="body" idx="4294967295"/>
          </p:nvPr>
        </p:nvSpPr>
        <p:spPr>
          <a:xfrm>
            <a:off x="5308899" y="1163779"/>
            <a:ext cx="3041190" cy="714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200" b="1" dirty="0" smtClean="0">
                <a:solidFill>
                  <a:schemeClr val="bg1"/>
                </a:solidFill>
              </a:rPr>
              <a:t>P</a:t>
            </a:r>
            <a:r>
              <a:rPr lang="en" sz="1200" b="1" dirty="0" smtClean="0">
                <a:solidFill>
                  <a:schemeClr val="bg1"/>
                </a:solidFill>
              </a:rPr>
              <a:t>type: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 dirty="0" smtClean="0">
                <a:solidFill>
                  <a:schemeClr val="bg1"/>
                </a:solidFill>
              </a:rPr>
              <a:t>[‘Driver’, ‘Passenger’, ‘Pedestrian/Cyclist’]</a:t>
            </a:r>
            <a:endParaRPr lang="e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Output</a:t>
            </a: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4" y="1213658"/>
            <a:ext cx="7719639" cy="38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dirty="0"/>
              <a:t>Classification is helpful on selected </a:t>
            </a:r>
            <a:r>
              <a:rPr lang="en-CA" dirty="0" smtClean="0"/>
              <a:t>features </a:t>
            </a:r>
          </a:p>
          <a:p>
            <a:pPr lvl="0"/>
            <a:r>
              <a:rPr lang="en-CA" sz="1600" dirty="0" smtClean="0"/>
              <a:t>(and smart categorization)</a:t>
            </a:r>
            <a:endParaRPr lang="en" sz="16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5065875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 dirty="0" smtClean="0"/>
              <a:t>How to make it better</a:t>
            </a:r>
            <a:endParaRPr lang="en-CA" sz="2400" dirty="0"/>
          </a:p>
          <a:p>
            <a:pPr fontAlgn="base"/>
            <a:r>
              <a:rPr lang="en-CA" sz="1600" dirty="0"/>
              <a:t>- GEO info (city, county, coordinates)</a:t>
            </a:r>
          </a:p>
          <a:p>
            <a:pPr lvl="0"/>
            <a:r>
              <a:rPr lang="en" sz="1600" dirty="0"/>
              <a:t>- Cardinality studies</a:t>
            </a:r>
          </a:p>
          <a:p>
            <a:pPr fontAlgn="base"/>
            <a:r>
              <a:rPr lang="en-US" sz="1600" dirty="0" smtClean="0"/>
              <a:t>- Account for probability of getting involved in accident</a:t>
            </a:r>
          </a:p>
          <a:p>
            <a:pPr fontAlgn="base"/>
            <a:r>
              <a:rPr lang="en-US" sz="1600" dirty="0" smtClean="0"/>
              <a:t>- Different database: accidents without fatalities</a:t>
            </a:r>
            <a:endParaRPr lang="en-CA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76" t="18138" r="65619" b="22264"/>
          <a:stretch/>
        </p:blipFill>
        <p:spPr>
          <a:xfrm>
            <a:off x="322800" y="1248229"/>
            <a:ext cx="3816598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4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Personalized prediction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Change your destiny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9" y="2584501"/>
            <a:ext cx="5562073" cy="19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5182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strategies</a:t>
            </a:r>
          </a:p>
        </p:txBody>
      </p:sp>
      <p:sp>
        <p:nvSpPr>
          <p:cNvPr id="82" name="Shape 82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1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425212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/>
              <a:t>Random Guess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Given N possible categories, (uniformly) pick one at random </a:t>
            </a:r>
          </a:p>
        </p:txBody>
      </p:sp>
      <p:sp>
        <p:nvSpPr>
          <p:cNvPr id="85" name="Shape 85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2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3329008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Pick the most frequent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Look at the statistical distribution and guess for the most frequent category</a:t>
            </a:r>
          </a:p>
        </p:txBody>
      </p:sp>
      <p:sp>
        <p:nvSpPr>
          <p:cNvPr id="88" name="Shape 88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3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6247087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Decision Tree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Train a Classifier on the dataset and use it to make predictions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5182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strategies</a:t>
            </a:r>
          </a:p>
        </p:txBody>
      </p:sp>
      <p:sp>
        <p:nvSpPr>
          <p:cNvPr id="82" name="Shape 82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1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425212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/>
              <a:t>Random Guess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Given N possible categories, (uniformly) pick one at random </a:t>
            </a:r>
          </a:p>
        </p:txBody>
      </p:sp>
      <p:sp>
        <p:nvSpPr>
          <p:cNvPr id="85" name="Shape 85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2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3329008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Pick the most frequent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Look at the statistical distribution and guess for the most frequent category</a:t>
            </a:r>
          </a:p>
        </p:txBody>
      </p:sp>
      <p:sp>
        <p:nvSpPr>
          <p:cNvPr id="88" name="Shape 88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3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6247087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Decision Tree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Train a Classifier on the dataset and use it to make predictions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425225" y="3708575"/>
            <a:ext cx="2471699" cy="7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Accuracy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1 / N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329021" y="3708575"/>
            <a:ext cx="2471699" cy="7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Accuracy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Normalized_frequency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6247100" y="3708575"/>
            <a:ext cx="2471699" cy="7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Accuracy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Classifier.score()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689550" y="4013175"/>
            <a:ext cx="419699" cy="4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704700" y="4013175"/>
            <a:ext cx="419699" cy="4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≶</a:t>
            </a:r>
          </a:p>
        </p:txBody>
      </p:sp>
    </p:spTree>
    <p:extLst>
      <p:ext uri="{BB962C8B-B14F-4D97-AF65-F5344CB8AC3E}">
        <p14:creationId xmlns:p14="http://schemas.microsoft.com/office/powerpoint/2010/main" val="8671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5182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 strategies</a:t>
            </a:r>
          </a:p>
        </p:txBody>
      </p:sp>
      <p:sp>
        <p:nvSpPr>
          <p:cNvPr id="82" name="Shape 82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1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425212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/>
              <a:t>Random Guess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Given N possible categories, (uniformly) pick one at random </a:t>
            </a:r>
          </a:p>
        </p:txBody>
      </p:sp>
      <p:sp>
        <p:nvSpPr>
          <p:cNvPr id="85" name="Shape 85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2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3329008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Pick the most frequent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Look at the statistical distribution and guess for the most frequent category</a:t>
            </a:r>
          </a:p>
        </p:txBody>
      </p:sp>
      <p:sp>
        <p:nvSpPr>
          <p:cNvPr id="88" name="Shape 88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Level 3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6247087" y="2070575"/>
            <a:ext cx="2471699" cy="1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Decision Tree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Train a Classifier on the dataset and use it to make predictions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425225" y="3708575"/>
            <a:ext cx="2471699" cy="7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Accuracy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1 / N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329021" y="3708575"/>
            <a:ext cx="2471699" cy="7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Accuracy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Normalized_frequency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6247100" y="3708575"/>
            <a:ext cx="2471699" cy="7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Accuracy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Classifier.score()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689550" y="4013175"/>
            <a:ext cx="419699" cy="4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704700" y="4013175"/>
            <a:ext cx="419699" cy="4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≶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3329000" y="4650900"/>
            <a:ext cx="5548200" cy="4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Guessing power</a:t>
            </a:r>
            <a:r>
              <a:rPr lang="en" sz="1600"/>
              <a:t> = Classifier.score() / Normalized_frequency</a:t>
            </a:r>
          </a:p>
        </p:txBody>
      </p:sp>
    </p:spTree>
    <p:extLst>
      <p:ext uri="{BB962C8B-B14F-4D97-AF65-F5344CB8AC3E}">
        <p14:creationId xmlns:p14="http://schemas.microsoft.com/office/powerpoint/2010/main" val="18753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Assessing the classifier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10450"/>
          <a:stretch/>
        </p:blipFill>
        <p:spPr>
          <a:xfrm>
            <a:off x="322800" y="1287975"/>
            <a:ext cx="5144399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977275" y="1283775"/>
            <a:ext cx="4119899" cy="29198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Assessing the classifier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t="10450"/>
          <a:stretch/>
        </p:blipFill>
        <p:spPr>
          <a:xfrm>
            <a:off x="322800" y="1287975"/>
            <a:ext cx="5144399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977275" y="1283775"/>
            <a:ext cx="4119899" cy="29198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927075" y="1315625"/>
          <a:ext cx="4058900" cy="2918025"/>
        </p:xfrm>
        <a:graphic>
          <a:graphicData uri="http://schemas.openxmlformats.org/drawingml/2006/table">
            <a:tbl>
              <a:tblPr>
                <a:noFill/>
                <a:tableStyleId>{626C9598-4223-43CA-A70C-C70ECA05F261}</a:tableStyleId>
              </a:tblPr>
              <a:tblGrid>
                <a:gridCol w="1908275"/>
                <a:gridCol w="2150625"/>
              </a:tblGrid>
              <a:tr h="291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Level 2 </a:t>
                      </a: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most frequent category</a:t>
                      </a:r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Level 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 Classifier and predict  category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5467200" y="2362725"/>
          <a:ext cx="3270225" cy="899130"/>
        </p:xfrm>
        <a:graphic>
          <a:graphicData uri="http://schemas.openxmlformats.org/drawingml/2006/table">
            <a:tbl>
              <a:tblPr>
                <a:noFill/>
                <a:tableStyleId>{626C9598-4223-43CA-A70C-C70ECA05F261}</a:tableStyleId>
              </a:tblPr>
              <a:tblGrid>
                <a:gridCol w="1322700"/>
                <a:gridCol w="1947525"/>
              </a:tblGrid>
              <a:tr h="381000">
                <a:tc rowSpan="2"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GuessingPower =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Classifier.score()</a:t>
                      </a: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frequency_of_most_frequent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Assessing the classifier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t="10450"/>
          <a:stretch/>
        </p:blipFill>
        <p:spPr>
          <a:xfrm>
            <a:off x="322800" y="1287975"/>
            <a:ext cx="5144399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977275" y="1283775"/>
            <a:ext cx="4119899" cy="17702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529425" y="2451450"/>
            <a:ext cx="1706399" cy="17702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22800" y="312825"/>
            <a:ext cx="46689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Assessing the classifier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10450"/>
          <a:stretch/>
        </p:blipFill>
        <p:spPr>
          <a:xfrm>
            <a:off x="322800" y="1287975"/>
            <a:ext cx="5144399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977275" y="1283775"/>
            <a:ext cx="4119899" cy="17702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529425" y="2451450"/>
            <a:ext cx="1706399" cy="17702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697275" y="0"/>
            <a:ext cx="3446700" cy="5143499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Improvements: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Larger dataset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DataFrame.to_sparse()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SelectPercentile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Remove correlated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Reduce cardinality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330</Words>
  <Application>Microsoft Office PowerPoint</Application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Proxima Nova</vt:lpstr>
      <vt:lpstr>Arial</vt:lpstr>
      <vt:lpstr>spearmint</vt:lpstr>
      <vt:lpstr>Luca Pietrobon</vt:lpstr>
      <vt:lpstr>The idea</vt:lpstr>
      <vt:lpstr>Prediction strategies</vt:lpstr>
      <vt:lpstr>Prediction strategies</vt:lpstr>
      <vt:lpstr>Prediction strategies</vt:lpstr>
      <vt:lpstr>Assessing the classifier</vt:lpstr>
      <vt:lpstr>Assessing the classifier</vt:lpstr>
      <vt:lpstr>Assessing the classifier</vt:lpstr>
      <vt:lpstr>Assessing the classifier</vt:lpstr>
      <vt:lpstr>Assessing the classifier</vt:lpstr>
      <vt:lpstr>Collapsing categories</vt:lpstr>
      <vt:lpstr>Collapsing categories</vt:lpstr>
      <vt:lpstr>Output</vt:lpstr>
      <vt:lpstr>The solution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Luca Pietrobon</dc:title>
  <dc:creator>Luke-Lenovo</dc:creator>
  <cp:lastModifiedBy>Luke</cp:lastModifiedBy>
  <cp:revision>6</cp:revision>
  <dcterms:modified xsi:type="dcterms:W3CDTF">2016-02-16T18:03:24Z</dcterms:modified>
</cp:coreProperties>
</file>